
<file path=[Content_Types].xml><?xml version="1.0" encoding="utf-8"?>
<Types xmlns="http://schemas.openxmlformats.org/package/2006/content-types">
  <Default Extension="bin" ContentType="application/vnd.openxmlformats-officedocument.oleObject"/>
  <Default Extension="png" ContentType="image/png"/>
  <Default Extension="tmp"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1" r:id="rId1"/>
    <p:sldMasterId id="2147484059" r:id="rId2"/>
    <p:sldMasterId id="2147484073" r:id="rId3"/>
    <p:sldMasterId id="2147484087" r:id="rId4"/>
  </p:sldMasterIdLst>
  <p:notesMasterIdLst>
    <p:notesMasterId r:id="rId154"/>
  </p:notesMasterIdLst>
  <p:handoutMasterIdLst>
    <p:handoutMasterId r:id="rId155"/>
  </p:handoutMasterIdLst>
  <p:sldIdLst>
    <p:sldId id="270" r:id="rId5"/>
    <p:sldId id="271" r:id="rId6"/>
    <p:sldId id="533" r:id="rId7"/>
    <p:sldId id="534" r:id="rId8"/>
    <p:sldId id="535" r:id="rId9"/>
    <p:sldId id="536" r:id="rId10"/>
    <p:sldId id="538" r:id="rId11"/>
    <p:sldId id="539" r:id="rId12"/>
    <p:sldId id="548" r:id="rId13"/>
    <p:sldId id="549" r:id="rId14"/>
    <p:sldId id="537" r:id="rId15"/>
    <p:sldId id="555" r:id="rId16"/>
    <p:sldId id="273" r:id="rId17"/>
    <p:sldId id="274" r:id="rId18"/>
    <p:sldId id="282" r:id="rId19"/>
    <p:sldId id="284" r:id="rId20"/>
    <p:sldId id="501" r:id="rId21"/>
    <p:sldId id="290" r:id="rId22"/>
    <p:sldId id="291" r:id="rId23"/>
    <p:sldId id="553" r:id="rId24"/>
    <p:sldId id="554" r:id="rId25"/>
    <p:sldId id="292" r:id="rId26"/>
    <p:sldId id="293" r:id="rId27"/>
    <p:sldId id="294" r:id="rId28"/>
    <p:sldId id="295" r:id="rId29"/>
    <p:sldId id="296" r:id="rId30"/>
    <p:sldId id="297" r:id="rId31"/>
    <p:sldId id="298" r:id="rId32"/>
    <p:sldId id="299" r:id="rId33"/>
    <p:sldId id="300" r:id="rId34"/>
    <p:sldId id="301" r:id="rId35"/>
    <p:sldId id="543" r:id="rId36"/>
    <p:sldId id="302" r:id="rId37"/>
    <p:sldId id="304" r:id="rId38"/>
    <p:sldId id="305" r:id="rId39"/>
    <p:sldId id="306" r:id="rId40"/>
    <p:sldId id="307" r:id="rId41"/>
    <p:sldId id="308" r:id="rId42"/>
    <p:sldId id="552" r:id="rId43"/>
    <p:sldId id="550" r:id="rId44"/>
    <p:sldId id="551" r:id="rId45"/>
    <p:sldId id="556" r:id="rId46"/>
    <p:sldId id="531" r:id="rId47"/>
    <p:sldId id="517" r:id="rId48"/>
    <p:sldId id="518" r:id="rId49"/>
    <p:sldId id="519" r:id="rId50"/>
    <p:sldId id="520" r:id="rId51"/>
    <p:sldId id="521" r:id="rId52"/>
    <p:sldId id="522" r:id="rId53"/>
    <p:sldId id="505" r:id="rId54"/>
    <p:sldId id="506" r:id="rId55"/>
    <p:sldId id="507" r:id="rId56"/>
    <p:sldId id="414" r:id="rId57"/>
    <p:sldId id="415" r:id="rId58"/>
    <p:sldId id="416" r:id="rId59"/>
    <p:sldId id="417" r:id="rId60"/>
    <p:sldId id="418" r:id="rId61"/>
    <p:sldId id="419" r:id="rId62"/>
    <p:sldId id="420" r:id="rId63"/>
    <p:sldId id="421" r:id="rId64"/>
    <p:sldId id="422" r:id="rId65"/>
    <p:sldId id="423" r:id="rId66"/>
    <p:sldId id="424" r:id="rId67"/>
    <p:sldId id="425" r:id="rId68"/>
    <p:sldId id="426" r:id="rId69"/>
    <p:sldId id="427" r:id="rId70"/>
    <p:sldId id="428" r:id="rId71"/>
    <p:sldId id="429" r:id="rId72"/>
    <p:sldId id="430" r:id="rId73"/>
    <p:sldId id="431" r:id="rId74"/>
    <p:sldId id="432" r:id="rId75"/>
    <p:sldId id="433" r:id="rId76"/>
    <p:sldId id="434" r:id="rId77"/>
    <p:sldId id="557" r:id="rId78"/>
    <p:sldId id="435" r:id="rId79"/>
    <p:sldId id="436" r:id="rId80"/>
    <p:sldId id="437" r:id="rId81"/>
    <p:sldId id="438" r:id="rId82"/>
    <p:sldId id="439" r:id="rId83"/>
    <p:sldId id="440" r:id="rId84"/>
    <p:sldId id="547" r:id="rId85"/>
    <p:sldId id="540" r:id="rId86"/>
    <p:sldId id="441" r:id="rId87"/>
    <p:sldId id="442" r:id="rId88"/>
    <p:sldId id="497" r:id="rId89"/>
    <p:sldId id="504" r:id="rId90"/>
    <p:sldId id="523" r:id="rId91"/>
    <p:sldId id="527" r:id="rId92"/>
    <p:sldId id="542" r:id="rId93"/>
    <p:sldId id="443" r:id="rId94"/>
    <p:sldId id="444" r:id="rId95"/>
    <p:sldId id="445" r:id="rId96"/>
    <p:sldId id="446" r:id="rId97"/>
    <p:sldId id="447" r:id="rId98"/>
    <p:sldId id="448" r:id="rId99"/>
    <p:sldId id="449" r:id="rId100"/>
    <p:sldId id="450" r:id="rId101"/>
    <p:sldId id="451" r:id="rId102"/>
    <p:sldId id="452" r:id="rId103"/>
    <p:sldId id="453" r:id="rId104"/>
    <p:sldId id="454" r:id="rId105"/>
    <p:sldId id="455" r:id="rId106"/>
    <p:sldId id="456" r:id="rId107"/>
    <p:sldId id="457" r:id="rId108"/>
    <p:sldId id="458" r:id="rId109"/>
    <p:sldId id="459" r:id="rId110"/>
    <p:sldId id="460" r:id="rId111"/>
    <p:sldId id="461" r:id="rId112"/>
    <p:sldId id="462" r:id="rId113"/>
    <p:sldId id="463" r:id="rId114"/>
    <p:sldId id="464" r:id="rId115"/>
    <p:sldId id="465" r:id="rId116"/>
    <p:sldId id="466" r:id="rId117"/>
    <p:sldId id="467" r:id="rId118"/>
    <p:sldId id="468" r:id="rId119"/>
    <p:sldId id="469" r:id="rId120"/>
    <p:sldId id="470" r:id="rId121"/>
    <p:sldId id="496" r:id="rId122"/>
    <p:sldId id="546" r:id="rId123"/>
    <p:sldId id="530" r:id="rId124"/>
    <p:sldId id="471" r:id="rId125"/>
    <p:sldId id="472" r:id="rId126"/>
    <p:sldId id="473" r:id="rId127"/>
    <p:sldId id="474" r:id="rId128"/>
    <p:sldId id="475" r:id="rId129"/>
    <p:sldId id="476" r:id="rId130"/>
    <p:sldId id="477" r:id="rId131"/>
    <p:sldId id="478" r:id="rId132"/>
    <p:sldId id="479" r:id="rId133"/>
    <p:sldId id="480" r:id="rId134"/>
    <p:sldId id="481" r:id="rId135"/>
    <p:sldId id="482" r:id="rId136"/>
    <p:sldId id="483" r:id="rId137"/>
    <p:sldId id="484" r:id="rId138"/>
    <p:sldId id="485" r:id="rId139"/>
    <p:sldId id="532" r:id="rId140"/>
    <p:sldId id="493" r:id="rId141"/>
    <p:sldId id="494" r:id="rId142"/>
    <p:sldId id="499" r:id="rId143"/>
    <p:sldId id="500" r:id="rId144"/>
    <p:sldId id="495" r:id="rId145"/>
    <p:sldId id="525" r:id="rId146"/>
    <p:sldId id="526" r:id="rId147"/>
    <p:sldId id="492" r:id="rId148"/>
    <p:sldId id="303" r:id="rId149"/>
    <p:sldId id="409" r:id="rId150"/>
    <p:sldId id="512" r:id="rId151"/>
    <p:sldId id="545" r:id="rId152"/>
    <p:sldId id="528" r:id="rId153"/>
  </p:sldIdLst>
  <p:sldSz cx="9144000" cy="6858000" type="screen4x3"/>
  <p:notesSz cx="7099300" cy="10234613"/>
  <p:defaultTextStyle>
    <a:defPPr>
      <a:defRPr lang="en-AU"/>
    </a:defPPr>
    <a:lvl1pPr algn="ctr" rtl="0" eaLnBrk="0" fontAlgn="base" hangingPunct="0">
      <a:spcBef>
        <a:spcPct val="0"/>
      </a:spcBef>
      <a:spcAft>
        <a:spcPct val="0"/>
      </a:spcAft>
      <a:defRPr sz="1600" kern="1200">
        <a:solidFill>
          <a:schemeClr val="tx1"/>
        </a:solidFill>
        <a:latin typeface="Arial" pitchFamily="34" charset="0"/>
        <a:ea typeface="+mn-ea"/>
        <a:cs typeface="+mn-cs"/>
      </a:defRPr>
    </a:lvl1pPr>
    <a:lvl2pPr marL="457200" algn="ctr" rtl="0" eaLnBrk="0" fontAlgn="base" hangingPunct="0">
      <a:spcBef>
        <a:spcPct val="0"/>
      </a:spcBef>
      <a:spcAft>
        <a:spcPct val="0"/>
      </a:spcAft>
      <a:defRPr sz="1600" kern="1200">
        <a:solidFill>
          <a:schemeClr val="tx1"/>
        </a:solidFill>
        <a:latin typeface="Arial" pitchFamily="34" charset="0"/>
        <a:ea typeface="+mn-ea"/>
        <a:cs typeface="+mn-cs"/>
      </a:defRPr>
    </a:lvl2pPr>
    <a:lvl3pPr marL="914400" algn="ctr" rtl="0" eaLnBrk="0" fontAlgn="base" hangingPunct="0">
      <a:spcBef>
        <a:spcPct val="0"/>
      </a:spcBef>
      <a:spcAft>
        <a:spcPct val="0"/>
      </a:spcAft>
      <a:defRPr sz="1600" kern="1200">
        <a:solidFill>
          <a:schemeClr val="tx1"/>
        </a:solidFill>
        <a:latin typeface="Arial" pitchFamily="34" charset="0"/>
        <a:ea typeface="+mn-ea"/>
        <a:cs typeface="+mn-cs"/>
      </a:defRPr>
    </a:lvl3pPr>
    <a:lvl4pPr marL="1371600" algn="ctr" rtl="0" eaLnBrk="0" fontAlgn="base" hangingPunct="0">
      <a:spcBef>
        <a:spcPct val="0"/>
      </a:spcBef>
      <a:spcAft>
        <a:spcPct val="0"/>
      </a:spcAft>
      <a:defRPr sz="1600" kern="1200">
        <a:solidFill>
          <a:schemeClr val="tx1"/>
        </a:solidFill>
        <a:latin typeface="Arial" pitchFamily="34" charset="0"/>
        <a:ea typeface="+mn-ea"/>
        <a:cs typeface="+mn-cs"/>
      </a:defRPr>
    </a:lvl4pPr>
    <a:lvl5pPr marL="1828800" algn="ctr" rtl="0" eaLnBrk="0" fontAlgn="base" hangingPunct="0">
      <a:spcBef>
        <a:spcPct val="0"/>
      </a:spcBef>
      <a:spcAft>
        <a:spcPct val="0"/>
      </a:spcAft>
      <a:defRPr sz="1600" kern="1200">
        <a:solidFill>
          <a:schemeClr val="tx1"/>
        </a:solidFill>
        <a:latin typeface="Arial" pitchFamily="34" charset="0"/>
        <a:ea typeface="+mn-ea"/>
        <a:cs typeface="+mn-cs"/>
      </a:defRPr>
    </a:lvl5pPr>
    <a:lvl6pPr marL="2286000" algn="l" defTabSz="914400" rtl="0" eaLnBrk="1" latinLnBrk="0" hangingPunct="1">
      <a:defRPr sz="1600" kern="1200">
        <a:solidFill>
          <a:schemeClr val="tx1"/>
        </a:solidFill>
        <a:latin typeface="Arial" pitchFamily="34" charset="0"/>
        <a:ea typeface="+mn-ea"/>
        <a:cs typeface="+mn-cs"/>
      </a:defRPr>
    </a:lvl6pPr>
    <a:lvl7pPr marL="2743200" algn="l" defTabSz="914400" rtl="0" eaLnBrk="1" latinLnBrk="0" hangingPunct="1">
      <a:defRPr sz="1600" kern="1200">
        <a:solidFill>
          <a:schemeClr val="tx1"/>
        </a:solidFill>
        <a:latin typeface="Arial" pitchFamily="34" charset="0"/>
        <a:ea typeface="+mn-ea"/>
        <a:cs typeface="+mn-cs"/>
      </a:defRPr>
    </a:lvl7pPr>
    <a:lvl8pPr marL="3200400" algn="l" defTabSz="914400" rtl="0" eaLnBrk="1" latinLnBrk="0" hangingPunct="1">
      <a:defRPr sz="1600" kern="1200">
        <a:solidFill>
          <a:schemeClr val="tx1"/>
        </a:solidFill>
        <a:latin typeface="Arial" pitchFamily="34" charset="0"/>
        <a:ea typeface="+mn-ea"/>
        <a:cs typeface="+mn-cs"/>
      </a:defRPr>
    </a:lvl8pPr>
    <a:lvl9pPr marL="3657600" algn="l" defTabSz="914400" rtl="0" eaLnBrk="1" latinLnBrk="0" hangingPunct="1">
      <a:defRPr sz="1600" kern="1200">
        <a:solidFill>
          <a:schemeClr val="tx1"/>
        </a:solidFill>
        <a:latin typeface="Arial" pitchFamily="34" charset="0"/>
        <a:ea typeface="+mn-ea"/>
        <a:cs typeface="+mn-cs"/>
      </a:defRPr>
    </a:lvl9pPr>
  </p:defaultTextStyle>
  <p:extLst>
    <p:ext uri="{521415D9-36F7-43E2-AB2F-B90AF26B5E84}">
      <p14:sectionLst xmlns:p14="http://schemas.microsoft.com/office/powerpoint/2010/main">
        <p14:section name="默认节" id="{CC18BEDA-8E6C-4592-BBC3-ED3A35F18748}">
          <p14:sldIdLst>
            <p14:sldId id="270"/>
            <p14:sldId id="271"/>
            <p14:sldId id="533"/>
            <p14:sldId id="534"/>
            <p14:sldId id="535"/>
            <p14:sldId id="536"/>
            <p14:sldId id="538"/>
            <p14:sldId id="539"/>
            <p14:sldId id="548"/>
            <p14:sldId id="549"/>
            <p14:sldId id="537"/>
            <p14:sldId id="555"/>
            <p14:sldId id="273"/>
            <p14:sldId id="274"/>
            <p14:sldId id="282"/>
            <p14:sldId id="284"/>
            <p14:sldId id="501"/>
            <p14:sldId id="290"/>
            <p14:sldId id="291"/>
            <p14:sldId id="553"/>
            <p14:sldId id="554"/>
            <p14:sldId id="292"/>
            <p14:sldId id="293"/>
            <p14:sldId id="294"/>
            <p14:sldId id="295"/>
            <p14:sldId id="296"/>
            <p14:sldId id="297"/>
            <p14:sldId id="298"/>
            <p14:sldId id="299"/>
            <p14:sldId id="300"/>
            <p14:sldId id="301"/>
            <p14:sldId id="543"/>
            <p14:sldId id="302"/>
            <p14:sldId id="304"/>
            <p14:sldId id="305"/>
            <p14:sldId id="306"/>
            <p14:sldId id="307"/>
            <p14:sldId id="308"/>
            <p14:sldId id="552"/>
            <p14:sldId id="550"/>
            <p14:sldId id="551"/>
            <p14:sldId id="556"/>
            <p14:sldId id="531"/>
            <p14:sldId id="517"/>
            <p14:sldId id="518"/>
            <p14:sldId id="519"/>
            <p14:sldId id="520"/>
            <p14:sldId id="521"/>
            <p14:sldId id="522"/>
            <p14:sldId id="505"/>
            <p14:sldId id="506"/>
            <p14:sldId id="507"/>
            <p14:sldId id="414"/>
            <p14:sldId id="415"/>
            <p14:sldId id="416"/>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557"/>
            <p14:sldId id="435"/>
            <p14:sldId id="436"/>
            <p14:sldId id="437"/>
            <p14:sldId id="438"/>
            <p14:sldId id="439"/>
            <p14:sldId id="440"/>
            <p14:sldId id="547"/>
            <p14:sldId id="540"/>
            <p14:sldId id="441"/>
            <p14:sldId id="442"/>
            <p14:sldId id="497"/>
            <p14:sldId id="504"/>
            <p14:sldId id="523"/>
            <p14:sldId id="527"/>
            <p14:sldId id="542"/>
            <p14:sldId id="443"/>
            <p14:sldId id="444"/>
            <p14:sldId id="445"/>
            <p14:sldId id="446"/>
            <p14:sldId id="447"/>
            <p14:sldId id="448"/>
            <p14:sldId id="449"/>
            <p14:sldId id="450"/>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96"/>
            <p14:sldId id="546"/>
            <p14:sldId id="530"/>
            <p14:sldId id="471"/>
            <p14:sldId id="472"/>
            <p14:sldId id="473"/>
            <p14:sldId id="474"/>
            <p14:sldId id="475"/>
            <p14:sldId id="476"/>
            <p14:sldId id="477"/>
            <p14:sldId id="478"/>
            <p14:sldId id="479"/>
            <p14:sldId id="480"/>
            <p14:sldId id="481"/>
            <p14:sldId id="482"/>
            <p14:sldId id="483"/>
            <p14:sldId id="484"/>
            <p14:sldId id="485"/>
            <p14:sldId id="532"/>
            <p14:sldId id="493"/>
            <p14:sldId id="494"/>
            <p14:sldId id="499"/>
            <p14:sldId id="500"/>
            <p14:sldId id="495"/>
            <p14:sldId id="525"/>
            <p14:sldId id="526"/>
            <p14:sldId id="492"/>
            <p14:sldId id="303"/>
            <p14:sldId id="409"/>
            <p14:sldId id="512"/>
            <p14:sldId id="545"/>
            <p14:sldId id="52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009900"/>
    <a:srgbClr val="FF0000"/>
    <a:srgbClr val="A47B38"/>
    <a:srgbClr val="CCFFFF"/>
    <a:srgbClr val="66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64" autoAdjust="0"/>
    <p:restoredTop sz="77399" autoAdjust="0"/>
  </p:normalViewPr>
  <p:slideViewPr>
    <p:cSldViewPr snapToObjects="1">
      <p:cViewPr varScale="1">
        <p:scale>
          <a:sx n="75" d="100"/>
          <a:sy n="75" d="100"/>
        </p:scale>
        <p:origin x="1500"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1856"/>
    </p:cViewPr>
  </p:sorterViewPr>
  <p:notesViewPr>
    <p:cSldViewPr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tableStyles" Target="tableStyle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handoutMaster" Target="handoutMasters/handoutMaster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presProps" Target="pres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notesMaster" Target="notesMasters/notesMaster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image" Target="../media/image52.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77.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79.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5437188"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l" defTabSz="966788">
              <a:defRPr sz="1300">
                <a:latin typeface="Times New Roman" pitchFamily="18" charset="0"/>
              </a:defRPr>
            </a:lvl1pPr>
          </a:lstStyle>
          <a:p>
            <a:pPr>
              <a:defRPr/>
            </a:pPr>
            <a:r>
              <a:rPr lang="en-AU"/>
              <a:t>Morgan Kaufmann Publishers</a:t>
            </a:r>
          </a:p>
        </p:txBody>
      </p:sp>
      <p:sp>
        <p:nvSpPr>
          <p:cNvPr id="6147" name="Rectangle 3"/>
          <p:cNvSpPr>
            <a:spLocks noGrp="1" noChangeArrowheads="1"/>
          </p:cNvSpPr>
          <p:nvPr>
            <p:ph type="dt" sz="quarter" idx="1"/>
          </p:nvPr>
        </p:nvSpPr>
        <p:spPr bwMode="auto">
          <a:xfrm>
            <a:off x="5575300" y="0"/>
            <a:ext cx="1524000"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Times New Roman" pitchFamily="18" charset="0"/>
              </a:defRPr>
            </a:lvl1pPr>
          </a:lstStyle>
          <a:p>
            <a:fld id="{0B88D500-8CA2-4C78-AF26-71B36DAA0A0B}" type="datetime3">
              <a:rPr lang="en-AU" altLang="zh-CN"/>
              <a:pPr/>
              <a:t>18 September, 2019</a:t>
            </a:fld>
            <a:endParaRPr lang="en-AU" altLang="zh-CN"/>
          </a:p>
        </p:txBody>
      </p:sp>
      <p:sp>
        <p:nvSpPr>
          <p:cNvPr id="6148" name="Rectangle 4"/>
          <p:cNvSpPr>
            <a:spLocks noGrp="1" noChangeArrowheads="1"/>
          </p:cNvSpPr>
          <p:nvPr>
            <p:ph type="ftr" sz="quarter" idx="2"/>
          </p:nvPr>
        </p:nvSpPr>
        <p:spPr bwMode="auto">
          <a:xfrm>
            <a:off x="0" y="9723438"/>
            <a:ext cx="5437188"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l" defTabSz="966788">
              <a:defRPr sz="1300">
                <a:latin typeface="Times New Roman" pitchFamily="18" charset="0"/>
              </a:defRPr>
            </a:lvl1pPr>
          </a:lstStyle>
          <a:p>
            <a:pPr>
              <a:defRPr/>
            </a:pPr>
            <a:r>
              <a:rPr lang="en-AU"/>
              <a:t>Chapter 4 — The Processor</a:t>
            </a:r>
          </a:p>
        </p:txBody>
      </p:sp>
      <p:sp>
        <p:nvSpPr>
          <p:cNvPr id="6149" name="Rectangle 5"/>
          <p:cNvSpPr>
            <a:spLocks noGrp="1" noChangeArrowheads="1"/>
          </p:cNvSpPr>
          <p:nvPr>
            <p:ph type="sldNum" sz="quarter" idx="3"/>
          </p:nvPr>
        </p:nvSpPr>
        <p:spPr bwMode="auto">
          <a:xfrm>
            <a:off x="5575300" y="9723438"/>
            <a:ext cx="1524000"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Times New Roman" pitchFamily="18" charset="0"/>
              </a:defRPr>
            </a:lvl1pPr>
          </a:lstStyle>
          <a:p>
            <a:fld id="{D9D4EEAF-5C9F-4E31-B614-1ADD8AEDBA49}" type="slidenum">
              <a:rPr lang="en-AU" altLang="zh-CN"/>
              <a:pPr/>
              <a:t>‹#›</a:t>
            </a:fld>
            <a:endParaRPr lang="en-AU" altLang="zh-CN"/>
          </a:p>
        </p:txBody>
      </p:sp>
    </p:spTree>
    <p:extLst>
      <p:ext uri="{BB962C8B-B14F-4D97-AF65-F5344CB8AC3E}">
        <p14:creationId xmlns:p14="http://schemas.microsoft.com/office/powerpoint/2010/main" val="12902759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l" defTabSz="966788">
              <a:defRPr sz="1300">
                <a:latin typeface="Times New Roman" pitchFamily="18" charset="0"/>
              </a:defRPr>
            </a:lvl1pPr>
          </a:lstStyle>
          <a:p>
            <a:pPr>
              <a:defRPr/>
            </a:pPr>
            <a:r>
              <a:rPr lang="en-AU"/>
              <a:t>Morgan Kaufmann Publishers</a:t>
            </a:r>
          </a:p>
        </p:txBody>
      </p:sp>
      <p:sp>
        <p:nvSpPr>
          <p:cNvPr id="8195" name="Rectangle 3"/>
          <p:cNvSpPr>
            <a:spLocks noGrp="1" noChangeArrowheads="1"/>
          </p:cNvSpPr>
          <p:nvPr>
            <p:ph type="dt" idx="1"/>
          </p:nvPr>
        </p:nvSpPr>
        <p:spPr bwMode="auto">
          <a:xfrm>
            <a:off x="4022725"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Times New Roman" pitchFamily="18" charset="0"/>
              </a:defRPr>
            </a:lvl1pPr>
          </a:lstStyle>
          <a:p>
            <a:fld id="{09EC9D4D-CCA2-44C8-9BAB-9FA3CA6B6ABC}" type="datetime3">
              <a:rPr lang="en-AU" altLang="zh-CN"/>
              <a:pPr/>
              <a:t>18 September, 2019</a:t>
            </a:fld>
            <a:endParaRPr lang="en-AU" altLang="zh-CN"/>
          </a:p>
        </p:txBody>
      </p:sp>
      <p:sp>
        <p:nvSpPr>
          <p:cNvPr id="141316"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p:cNvSpPr>
            <a:spLocks noGrp="1" noChangeArrowheads="1"/>
          </p:cNvSpPr>
          <p:nvPr>
            <p:ph type="body" sz="quarter" idx="3"/>
          </p:nvPr>
        </p:nvSpPr>
        <p:spPr bwMode="auto">
          <a:xfrm>
            <a:off x="946150" y="4862513"/>
            <a:ext cx="5207000" cy="4603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AU" noProof="0" smtClean="0"/>
              <a:t>Click to edit Master text styles</a:t>
            </a:r>
          </a:p>
          <a:p>
            <a:pPr lvl="1"/>
            <a:r>
              <a:rPr lang="en-AU" noProof="0" smtClean="0"/>
              <a:t>Second level</a:t>
            </a:r>
          </a:p>
          <a:p>
            <a:pPr lvl="2"/>
            <a:r>
              <a:rPr lang="en-AU" noProof="0" smtClean="0"/>
              <a:t>Third level</a:t>
            </a:r>
          </a:p>
          <a:p>
            <a:pPr lvl="3"/>
            <a:r>
              <a:rPr lang="en-AU" noProof="0" smtClean="0"/>
              <a:t>Fourth level</a:t>
            </a:r>
          </a:p>
          <a:p>
            <a:pPr lvl="4"/>
            <a:r>
              <a:rPr lang="en-AU" noProof="0" smtClean="0"/>
              <a:t>Fifth level</a:t>
            </a:r>
          </a:p>
        </p:txBody>
      </p:sp>
      <p:sp>
        <p:nvSpPr>
          <p:cNvPr id="8198" name="Rectangle 6"/>
          <p:cNvSpPr>
            <a:spLocks noGrp="1" noChangeArrowheads="1"/>
          </p:cNvSpPr>
          <p:nvPr>
            <p:ph type="ftr" sz="quarter" idx="4"/>
          </p:nvPr>
        </p:nvSpPr>
        <p:spPr bwMode="auto">
          <a:xfrm>
            <a:off x="0" y="9723438"/>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l" defTabSz="966788">
              <a:defRPr sz="1300">
                <a:latin typeface="Times New Roman" pitchFamily="18" charset="0"/>
              </a:defRPr>
            </a:lvl1pPr>
          </a:lstStyle>
          <a:p>
            <a:pPr>
              <a:defRPr/>
            </a:pPr>
            <a:r>
              <a:rPr lang="en-AU"/>
              <a:t>Chapter 4 — The Processor</a:t>
            </a:r>
          </a:p>
        </p:txBody>
      </p:sp>
      <p:sp>
        <p:nvSpPr>
          <p:cNvPr id="8199" name="Rectangle 7"/>
          <p:cNvSpPr>
            <a:spLocks noGrp="1" noChangeArrowheads="1"/>
          </p:cNvSpPr>
          <p:nvPr>
            <p:ph type="sldNum" sz="quarter" idx="5"/>
          </p:nvPr>
        </p:nvSpPr>
        <p:spPr bwMode="auto">
          <a:xfrm>
            <a:off x="4022725" y="9723438"/>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Times New Roman" pitchFamily="18" charset="0"/>
              </a:defRPr>
            </a:lvl1pPr>
          </a:lstStyle>
          <a:p>
            <a:fld id="{F0A5C9B6-3D2D-4B7C-BBD9-1C43E422EDD2}" type="slidenum">
              <a:rPr lang="en-AU" altLang="zh-CN"/>
              <a:pPr/>
              <a:t>‹#›</a:t>
            </a:fld>
            <a:endParaRPr lang="en-AU" altLang="zh-CN"/>
          </a:p>
        </p:txBody>
      </p:sp>
    </p:spTree>
    <p:extLst>
      <p:ext uri="{BB962C8B-B14F-4D97-AF65-F5344CB8AC3E}">
        <p14:creationId xmlns:p14="http://schemas.microsoft.com/office/powerpoint/2010/main" val="2408806745"/>
      </p:ext>
    </p:extLst>
  </p:cSld>
  <p:clrMap bg1="lt1" tx1="dk1" bg2="lt2" tx2="dk2" accent1="accent1" accent2="accent2" accent3="accent3" accent4="accent4" accent5="accent5" accent6="accent6" hlink="hlink" folHlink="folHlink"/>
  <p:hf/>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blog.csdn.net/MyCodecOdecoDecodE/article/details/72670113"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8" Type="http://schemas.openxmlformats.org/officeDocument/2006/relationships/hyperlink" Target="http://baike.baidu.com/view/627952.htm" TargetMode="External"/><Relationship Id="rId13" Type="http://schemas.openxmlformats.org/officeDocument/2006/relationships/hyperlink" Target="http://baike.baidu.com/view/1634.htm" TargetMode="External"/><Relationship Id="rId3" Type="http://schemas.openxmlformats.org/officeDocument/2006/relationships/hyperlink" Target="http://baike.baidu.com/view/76337.htm" TargetMode="External"/><Relationship Id="rId7" Type="http://schemas.openxmlformats.org/officeDocument/2006/relationships/hyperlink" Target="http://baike.baidu.com/view/848.htm" TargetMode="External"/><Relationship Id="rId12" Type="http://schemas.openxmlformats.org/officeDocument/2006/relationships/hyperlink" Target="http://baike.baidu.com/view/2353.htm" TargetMode="External"/><Relationship Id="rId2" Type="http://schemas.openxmlformats.org/officeDocument/2006/relationships/slide" Target="../slides/slide88.xml"/><Relationship Id="rId1" Type="http://schemas.openxmlformats.org/officeDocument/2006/relationships/notesMaster" Target="../notesMasters/notesMaster1.xml"/><Relationship Id="rId6" Type="http://schemas.openxmlformats.org/officeDocument/2006/relationships/hyperlink" Target="http://baike.baidu.com/view/42116.htm" TargetMode="External"/><Relationship Id="rId11" Type="http://schemas.openxmlformats.org/officeDocument/2006/relationships/hyperlink" Target="http://baike.baidu.com/view/185360.htm" TargetMode="External"/><Relationship Id="rId5" Type="http://schemas.openxmlformats.org/officeDocument/2006/relationships/hyperlink" Target="http://baike.baidu.com/view/4821.htm" TargetMode="External"/><Relationship Id="rId10" Type="http://schemas.openxmlformats.org/officeDocument/2006/relationships/hyperlink" Target="http://baike.baidu.com/view/15181.htm" TargetMode="External"/><Relationship Id="rId4" Type="http://schemas.openxmlformats.org/officeDocument/2006/relationships/hyperlink" Target="http://baike.baidu.com/view/7690.htm" TargetMode="External"/><Relationship Id="rId9" Type="http://schemas.openxmlformats.org/officeDocument/2006/relationships/hyperlink" Target="http://baike.baidu.com/view/3028815.htm"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smtClean="0">
                <a:latin typeface="Times New Roman" pitchFamily="18" charset="0"/>
              </a:rPr>
              <a:t>Morgan Kaufmann Publishers</a:t>
            </a:r>
          </a:p>
        </p:txBody>
      </p:sp>
      <p:sp>
        <p:nvSpPr>
          <p:cNvPr id="14233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DCE02D02-D3CE-4FD9-B734-D7F003D25D72}" type="datetime3">
              <a:rPr lang="en-AU" altLang="zh-CN" sz="1300">
                <a:latin typeface="Times New Roman" pitchFamily="18" charset="0"/>
              </a:rPr>
              <a:pPr/>
              <a:t>18 September, 2019</a:t>
            </a:fld>
            <a:endParaRPr lang="en-AU" altLang="zh-CN" sz="1300">
              <a:latin typeface="Times New Roman" pitchFamily="18" charset="0"/>
            </a:endParaRPr>
          </a:p>
        </p:txBody>
      </p:sp>
      <p:sp>
        <p:nvSpPr>
          <p:cNvPr id="14234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smtClean="0">
                <a:latin typeface="Times New Roman" pitchFamily="18" charset="0"/>
              </a:rPr>
              <a:t>Chapter 4 — The Processor</a:t>
            </a:r>
          </a:p>
        </p:txBody>
      </p:sp>
      <p:sp>
        <p:nvSpPr>
          <p:cNvPr id="1423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29987C4C-EAAE-45D2-96E6-42AD26F6DE29}" type="slidenum">
              <a:rPr lang="en-AU" altLang="zh-CN" sz="1300">
                <a:latin typeface="Times New Roman" pitchFamily="18" charset="0"/>
              </a:rPr>
              <a:pPr/>
              <a:t>1</a:t>
            </a:fld>
            <a:endParaRPr lang="en-AU" altLang="zh-CN" sz="1300">
              <a:latin typeface="Times New Roman" pitchFamily="18" charset="0"/>
            </a:endParaRPr>
          </a:p>
        </p:txBody>
      </p:sp>
      <p:sp>
        <p:nvSpPr>
          <p:cNvPr id="142342" name="Rectangle 2"/>
          <p:cNvSpPr>
            <a:spLocks noGrp="1" noRot="1" noChangeAspect="1" noChangeArrowheads="1" noTextEdit="1"/>
          </p:cNvSpPr>
          <p:nvPr>
            <p:ph type="sldImg"/>
          </p:nvPr>
        </p:nvSpPr>
        <p:spPr>
          <a:ln/>
        </p:spPr>
      </p:sp>
      <p:sp>
        <p:nvSpPr>
          <p:cNvPr id="1423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57502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smtClean="0">
                <a:latin typeface="Times New Roman" pitchFamily="18" charset="0"/>
              </a:rPr>
              <a:t>Morgan Kaufmann Publishers</a:t>
            </a:r>
          </a:p>
        </p:txBody>
      </p:sp>
      <p:sp>
        <p:nvSpPr>
          <p:cNvPr id="14438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CE191C86-2E84-4C06-B143-ECA202FB8E7E}" type="datetime3">
              <a:rPr lang="en-AU" altLang="zh-CN" sz="1300">
                <a:latin typeface="Times New Roman" pitchFamily="18" charset="0"/>
              </a:rPr>
              <a:pPr/>
              <a:t>18 September, 2019</a:t>
            </a:fld>
            <a:endParaRPr lang="en-AU" altLang="zh-CN" sz="1300">
              <a:latin typeface="Times New Roman" pitchFamily="18" charset="0"/>
            </a:endParaRPr>
          </a:p>
        </p:txBody>
      </p:sp>
      <p:sp>
        <p:nvSpPr>
          <p:cNvPr id="14438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smtClean="0">
                <a:latin typeface="Times New Roman" pitchFamily="18" charset="0"/>
              </a:rPr>
              <a:t>Chapter 4 — The Processor</a:t>
            </a:r>
          </a:p>
        </p:txBody>
      </p:sp>
      <p:sp>
        <p:nvSpPr>
          <p:cNvPr id="1443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49FDDDB2-9A9B-45D8-BCF9-A76EB5BAE2E6}" type="slidenum">
              <a:rPr lang="en-AU" altLang="zh-CN" sz="1300">
                <a:latin typeface="Times New Roman" pitchFamily="18" charset="0"/>
              </a:rPr>
              <a:pPr/>
              <a:t>13</a:t>
            </a:fld>
            <a:endParaRPr lang="en-AU" altLang="zh-CN" sz="1300">
              <a:latin typeface="Times New Roman" pitchFamily="18" charset="0"/>
            </a:endParaRPr>
          </a:p>
        </p:txBody>
      </p:sp>
      <p:sp>
        <p:nvSpPr>
          <p:cNvPr id="144390" name="Rectangle 2"/>
          <p:cNvSpPr>
            <a:spLocks noGrp="1" noRot="1" noChangeAspect="1" noChangeArrowheads="1" noTextEdit="1"/>
          </p:cNvSpPr>
          <p:nvPr>
            <p:ph type="sldImg"/>
          </p:nvPr>
        </p:nvSpPr>
        <p:spPr>
          <a:ln/>
        </p:spPr>
      </p:sp>
      <p:sp>
        <p:nvSpPr>
          <p:cNvPr id="1443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在介绍具体的</a:t>
            </a:r>
            <a:r>
              <a:rPr lang="en-US" altLang="zh-CN" dirty="0" smtClean="0"/>
              <a:t>CPU</a:t>
            </a:r>
            <a:r>
              <a:rPr lang="zh-CN" altLang="en-US" dirty="0" smtClean="0"/>
              <a:t>处理器的设计之前，我们分析指令执行的基本步骤：</a:t>
            </a:r>
            <a:endParaRPr lang="en-US" altLang="zh-CN" dirty="0" smtClean="0"/>
          </a:p>
          <a:p>
            <a:r>
              <a:rPr lang="en-US" baseline="0" dirty="0" smtClean="0"/>
              <a:t>   1  </a:t>
            </a:r>
            <a:r>
              <a:rPr lang="zh-CN" altLang="en-US" baseline="0" dirty="0" smtClean="0"/>
              <a:t>根据</a:t>
            </a:r>
            <a:r>
              <a:rPr lang="en-US" altLang="zh-CN" baseline="0" dirty="0" smtClean="0"/>
              <a:t>PC </a:t>
            </a:r>
            <a:r>
              <a:rPr lang="zh-CN" altLang="en-US" baseline="0" dirty="0" smtClean="0"/>
              <a:t>的地址 到指令存储器中 读取指令</a:t>
            </a:r>
            <a:endParaRPr lang="en-US" altLang="zh-CN" baseline="0" dirty="0" smtClean="0"/>
          </a:p>
          <a:p>
            <a:r>
              <a:rPr lang="en-US" baseline="0" dirty="0" smtClean="0"/>
              <a:t>   2  </a:t>
            </a:r>
            <a:r>
              <a:rPr lang="zh-CN" altLang="en-US" baseline="0" dirty="0" smtClean="0"/>
              <a:t>寄存器数据的操作</a:t>
            </a:r>
            <a:endParaRPr lang="en-US" altLang="zh-CN" baseline="0" dirty="0" smtClean="0"/>
          </a:p>
          <a:p>
            <a:r>
              <a:rPr lang="en-US" baseline="0" dirty="0" smtClean="0"/>
              <a:t>   3  </a:t>
            </a:r>
            <a:r>
              <a:rPr lang="zh-CN" altLang="en-US" baseline="0" dirty="0" smtClean="0"/>
              <a:t>根据不容的指令类别执行不同的操作</a:t>
            </a:r>
            <a:endParaRPr lang="en-US" altLang="zh-CN" baseline="0" dirty="0" smtClean="0"/>
          </a:p>
          <a:p>
            <a:r>
              <a:rPr lang="en-US" baseline="0" dirty="0" smtClean="0"/>
              <a:t>          3</a:t>
            </a:r>
            <a:r>
              <a:rPr lang="en-US" altLang="zh-CN" baseline="0" dirty="0" smtClean="0"/>
              <a:t>-1 </a:t>
            </a:r>
            <a:r>
              <a:rPr lang="zh-CN" altLang="en-US" baseline="0" dirty="0" smtClean="0"/>
              <a:t>算术运算进行计算</a:t>
            </a:r>
            <a:endParaRPr lang="en-US" altLang="zh-CN" baseline="0" dirty="0" smtClean="0"/>
          </a:p>
          <a:p>
            <a:r>
              <a:rPr lang="en-US" altLang="zh-CN" baseline="0" dirty="0" smtClean="0"/>
              <a:t>           </a:t>
            </a:r>
            <a:r>
              <a:rPr lang="zh-CN" altLang="en-US" baseline="0" dirty="0" smtClean="0"/>
              <a:t>有可能是 算术运算的结果</a:t>
            </a:r>
            <a:endParaRPr lang="en-US" altLang="zh-CN" baseline="0" dirty="0" smtClean="0"/>
          </a:p>
          <a:p>
            <a:r>
              <a:rPr lang="en-US" altLang="zh-CN" baseline="0" dirty="0" smtClean="0"/>
              <a:t>            </a:t>
            </a:r>
            <a:r>
              <a:rPr lang="zh-CN" altLang="en-US" baseline="0" dirty="0" smtClean="0"/>
              <a:t>也可能是内存地址</a:t>
            </a:r>
            <a:endParaRPr lang="en-US" altLang="zh-CN" baseline="0" dirty="0" smtClean="0"/>
          </a:p>
          <a:p>
            <a:r>
              <a:rPr lang="en-US" altLang="zh-CN" baseline="0" dirty="0" smtClean="0"/>
              <a:t>             </a:t>
            </a:r>
            <a:r>
              <a:rPr lang="zh-CN" altLang="en-US" baseline="0" dirty="0" smtClean="0"/>
              <a:t>或者分支指令的地址</a:t>
            </a:r>
            <a:endParaRPr lang="en-US" altLang="zh-CN" baseline="0" dirty="0" smtClean="0"/>
          </a:p>
          <a:p>
            <a:r>
              <a:rPr lang="en-US" altLang="zh-CN" baseline="0" dirty="0" smtClean="0"/>
              <a:t>        3-2  </a:t>
            </a:r>
            <a:r>
              <a:rPr lang="zh-CN" altLang="en-US" baseline="0" dirty="0" smtClean="0"/>
              <a:t>将结结果写会寄存器堆中</a:t>
            </a:r>
            <a:endParaRPr lang="en-US" altLang="zh-CN" baseline="0" dirty="0" smtClean="0"/>
          </a:p>
          <a:p>
            <a:r>
              <a:rPr lang="en-US" altLang="zh-CN" baseline="0" dirty="0" smtClean="0"/>
              <a:t>        3-3  </a:t>
            </a:r>
            <a:r>
              <a:rPr lang="zh-CN" altLang="en-US" baseline="0" dirty="0" smtClean="0"/>
              <a:t>访问内存读写数据</a:t>
            </a:r>
            <a:endParaRPr lang="en-US" altLang="zh-CN" baseline="0" dirty="0" smtClean="0"/>
          </a:p>
          <a:p>
            <a:r>
              <a:rPr lang="en-US" altLang="zh-CN" baseline="0" dirty="0" smtClean="0"/>
              <a:t>        3-4  </a:t>
            </a:r>
            <a:r>
              <a:rPr lang="zh-CN" altLang="en-US" baseline="0" dirty="0" smtClean="0"/>
              <a:t>目标跳转地址写入到</a:t>
            </a:r>
            <a:r>
              <a:rPr lang="en-US" altLang="zh-CN" baseline="0" dirty="0" smtClean="0"/>
              <a:t>PC</a:t>
            </a:r>
            <a:r>
              <a:rPr lang="zh-CN" altLang="en-US" baseline="0" dirty="0" smtClean="0"/>
              <a:t>中</a:t>
            </a:r>
            <a:endParaRPr lang="en-US" altLang="zh-CN" baseline="0" dirty="0" smtClean="0"/>
          </a:p>
          <a:p>
            <a:r>
              <a:rPr lang="en-US" altLang="zh-CN" baseline="0" dirty="0" smtClean="0"/>
              <a:t> </a:t>
            </a:r>
          </a:p>
          <a:p>
            <a:r>
              <a:rPr lang="en-US" baseline="0" dirty="0" smtClean="0"/>
              <a:t>        </a:t>
            </a:r>
            <a:endParaRPr lang="en-US" dirty="0" smtClean="0"/>
          </a:p>
        </p:txBody>
      </p:sp>
    </p:spTree>
    <p:extLst>
      <p:ext uri="{BB962C8B-B14F-4D97-AF65-F5344CB8AC3E}">
        <p14:creationId xmlns:p14="http://schemas.microsoft.com/office/powerpoint/2010/main" val="3431793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smtClean="0">
                <a:latin typeface="Times New Roman" pitchFamily="18" charset="0"/>
              </a:rPr>
              <a:t>Morgan Kaufmann Publishers</a:t>
            </a:r>
          </a:p>
        </p:txBody>
      </p:sp>
      <p:sp>
        <p:nvSpPr>
          <p:cNvPr id="14541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0B9A1AE1-D6A6-4862-B214-A540459448E1}" type="datetime3">
              <a:rPr lang="en-AU" altLang="zh-CN" sz="1300">
                <a:latin typeface="Times New Roman" pitchFamily="18" charset="0"/>
              </a:rPr>
              <a:pPr/>
              <a:t>18 September, 2019</a:t>
            </a:fld>
            <a:endParaRPr lang="en-AU" altLang="zh-CN" sz="1300">
              <a:latin typeface="Times New Roman" pitchFamily="18" charset="0"/>
            </a:endParaRPr>
          </a:p>
        </p:txBody>
      </p:sp>
      <p:sp>
        <p:nvSpPr>
          <p:cNvPr id="14541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smtClean="0">
                <a:latin typeface="Times New Roman" pitchFamily="18" charset="0"/>
              </a:rPr>
              <a:t>Chapter 4 — The Processor</a:t>
            </a:r>
          </a:p>
        </p:txBody>
      </p:sp>
      <p:sp>
        <p:nvSpPr>
          <p:cNvPr id="1454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0E53BC99-3D6B-4A4B-9E9A-819430A9D0D8}" type="slidenum">
              <a:rPr lang="en-AU" altLang="zh-CN" sz="1300">
                <a:latin typeface="Times New Roman" pitchFamily="18" charset="0"/>
              </a:rPr>
              <a:pPr/>
              <a:t>14</a:t>
            </a:fld>
            <a:endParaRPr lang="en-AU" altLang="zh-CN" sz="1300">
              <a:latin typeface="Times New Roman" pitchFamily="18" charset="0"/>
            </a:endParaRPr>
          </a:p>
        </p:txBody>
      </p:sp>
      <p:sp>
        <p:nvSpPr>
          <p:cNvPr id="145414" name="Rectangle 2"/>
          <p:cNvSpPr>
            <a:spLocks noGrp="1" noRot="1" noChangeAspect="1" noChangeArrowheads="1" noTextEdit="1"/>
          </p:cNvSpPr>
          <p:nvPr>
            <p:ph type="sldImg"/>
          </p:nvPr>
        </p:nvSpPr>
        <p:spPr>
          <a:ln/>
        </p:spPr>
      </p:sp>
      <p:sp>
        <p:nvSpPr>
          <p:cNvPr id="1454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单周期处理器设计与实现的博客</a:t>
            </a:r>
            <a:endParaRPr lang="en-US" altLang="zh-CN" dirty="0" smtClean="0"/>
          </a:p>
          <a:p>
            <a:r>
              <a:rPr lang="en-US" altLang="zh-CN" dirty="0" smtClean="0">
                <a:hlinkClick r:id="rId3"/>
              </a:rPr>
              <a:t>https://</a:t>
            </a:r>
            <a:r>
              <a:rPr lang="en-US" altLang="zh-CN" dirty="0" err="1" smtClean="0">
                <a:hlinkClick r:id="rId3"/>
              </a:rPr>
              <a:t>blog.csdn.net</a:t>
            </a:r>
            <a:r>
              <a:rPr lang="en-US" altLang="zh-CN" dirty="0" smtClean="0">
                <a:hlinkClick r:id="rId3"/>
              </a:rPr>
              <a:t>/</a:t>
            </a:r>
            <a:r>
              <a:rPr lang="en-US" altLang="zh-CN" dirty="0" err="1" smtClean="0">
                <a:hlinkClick r:id="rId3"/>
              </a:rPr>
              <a:t>MyCodecOdecoDecodE</a:t>
            </a:r>
            <a:r>
              <a:rPr lang="en-US" altLang="zh-CN" dirty="0" smtClean="0">
                <a:hlinkClick r:id="rId3"/>
              </a:rPr>
              <a:t>/article/details/72670113</a:t>
            </a:r>
            <a:endParaRPr lang="en-US" altLang="zh-CN" dirty="0" smtClean="0"/>
          </a:p>
          <a:p>
            <a:r>
              <a:rPr lang="zh-CN" altLang="en-US" b="1" baseline="0" dirty="0" smtClean="0"/>
              <a:t>最后请大家观察这和框架，还存在什么问题呢？数据冲突问题</a:t>
            </a:r>
            <a:endParaRPr lang="en-US" altLang="zh-CN" b="1" dirty="0" smtClean="0"/>
          </a:p>
          <a:p>
            <a:r>
              <a:rPr lang="zh-CN" altLang="en-US" dirty="0" smtClean="0"/>
              <a:t>为了实现上述功能，</a:t>
            </a:r>
            <a:r>
              <a:rPr lang="en-US" altLang="zh-CN" dirty="0" smtClean="0"/>
              <a:t>CPU</a:t>
            </a:r>
            <a:r>
              <a:rPr lang="zh-CN" altLang="en-US" dirty="0" smtClean="0"/>
              <a:t>的主框架如下：</a:t>
            </a:r>
            <a:endParaRPr lang="en-US" altLang="zh-CN" dirty="0" smtClean="0"/>
          </a:p>
          <a:p>
            <a:r>
              <a:rPr lang="en-US" altLang="zh-CN" dirty="0" smtClean="0"/>
              <a:t>   </a:t>
            </a:r>
            <a:r>
              <a:rPr lang="zh-CN" altLang="en-US" dirty="0" smtClean="0"/>
              <a:t>首先， 需要由保存指令地址的寄存器，</a:t>
            </a:r>
            <a:r>
              <a:rPr lang="en-US" altLang="zh-CN" dirty="0" smtClean="0"/>
              <a:t>PC</a:t>
            </a:r>
          </a:p>
          <a:p>
            <a:r>
              <a:rPr lang="en-US" altLang="zh-CN" dirty="0" smtClean="0"/>
              <a:t>   </a:t>
            </a:r>
            <a:r>
              <a:rPr lang="zh-CN" altLang="en-US" dirty="0" smtClean="0"/>
              <a:t>其次，用来存放指令和程序的内存（指令存储器）</a:t>
            </a:r>
            <a:endParaRPr lang="en-US" altLang="zh-CN" dirty="0" smtClean="0"/>
          </a:p>
          <a:p>
            <a:r>
              <a:rPr lang="en-US" altLang="zh-CN" dirty="0" smtClean="0"/>
              <a:t>   </a:t>
            </a:r>
            <a:r>
              <a:rPr lang="zh-CN" altLang="en-US" dirty="0" smtClean="0"/>
              <a:t>第三， 用来运算的运算器</a:t>
            </a:r>
            <a:endParaRPr lang="en-US" altLang="zh-CN" dirty="0" smtClean="0"/>
          </a:p>
          <a:p>
            <a:r>
              <a:rPr lang="en-US" altLang="zh-CN" dirty="0" smtClean="0"/>
              <a:t>   </a:t>
            </a:r>
            <a:r>
              <a:rPr lang="zh-CN" altLang="en-US" dirty="0" smtClean="0"/>
              <a:t>第四， 保存参与运算数据和结果的寄存器</a:t>
            </a:r>
            <a:endParaRPr lang="en-US" altLang="zh-CN" dirty="0" smtClean="0"/>
          </a:p>
          <a:p>
            <a:r>
              <a:rPr lang="en-US" altLang="zh-CN" dirty="0" smtClean="0"/>
              <a:t>   </a:t>
            </a:r>
            <a:r>
              <a:rPr lang="zh-CN" altLang="en-US" dirty="0" smtClean="0"/>
              <a:t>第五，</a:t>
            </a:r>
            <a:r>
              <a:rPr lang="en-US" altLang="zh-CN" dirty="0" smtClean="0"/>
              <a:t> </a:t>
            </a:r>
            <a:r>
              <a:rPr lang="zh-CN" altLang="en-US" dirty="0" smtClean="0"/>
              <a:t>保存数据的存储器，</a:t>
            </a:r>
            <a:endParaRPr lang="en-US" altLang="zh-CN" dirty="0" smtClean="0"/>
          </a:p>
          <a:p>
            <a:r>
              <a:rPr lang="en-US" altLang="zh-CN" dirty="0" smtClean="0"/>
              <a:t>   </a:t>
            </a:r>
            <a:r>
              <a:rPr lang="zh-CN" altLang="en-US" dirty="0" smtClean="0"/>
              <a:t>最后，用来实现指令地址边关的加法器等</a:t>
            </a:r>
            <a:endParaRPr lang="en-US" altLang="zh-CN" dirty="0" smtClean="0"/>
          </a:p>
          <a:p>
            <a:r>
              <a:rPr lang="en-US" altLang="zh-CN" dirty="0" smtClean="0"/>
              <a:t>   </a:t>
            </a:r>
            <a:r>
              <a:rPr lang="zh-CN" altLang="en-US" dirty="0" smtClean="0"/>
              <a:t>当然还要  有将这些基本部件连接起来的数据通路</a:t>
            </a:r>
            <a:endParaRPr lang="en-US" altLang="zh-CN" dirty="0" smtClean="0"/>
          </a:p>
          <a:p>
            <a:r>
              <a:rPr lang="zh-CN" altLang="en-US" dirty="0" smtClean="0"/>
              <a:t>包括  </a:t>
            </a:r>
            <a:r>
              <a:rPr lang="en-US" altLang="zh-CN" dirty="0" smtClean="0"/>
              <a:t>PC </a:t>
            </a:r>
            <a:r>
              <a:rPr lang="en-US" altLang="zh-CN" baseline="0" dirty="0" smtClean="0"/>
              <a:t> </a:t>
            </a:r>
            <a:r>
              <a:rPr lang="zh-CN" altLang="en-US" baseline="0" dirty="0" smtClean="0"/>
              <a:t>指令存储器    寄存器堆   运算器  和数据存储器</a:t>
            </a:r>
            <a:endParaRPr lang="en-US" altLang="zh-CN" baseline="0" dirty="0" smtClean="0"/>
          </a:p>
          <a:p>
            <a:r>
              <a:rPr lang="en-US" baseline="0" dirty="0" smtClean="0"/>
              <a:t>  </a:t>
            </a:r>
            <a:endParaRPr lang="en-US" dirty="0" smtClean="0"/>
          </a:p>
        </p:txBody>
      </p:sp>
    </p:spTree>
    <p:extLst>
      <p:ext uri="{BB962C8B-B14F-4D97-AF65-F5344CB8AC3E}">
        <p14:creationId xmlns:p14="http://schemas.microsoft.com/office/powerpoint/2010/main" val="4173508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smtClean="0">
                <a:latin typeface="Times New Roman" pitchFamily="18" charset="0"/>
              </a:rPr>
              <a:t>Morgan Kaufmann Publishers</a:t>
            </a:r>
          </a:p>
        </p:txBody>
      </p:sp>
      <p:sp>
        <p:nvSpPr>
          <p:cNvPr id="14643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49277F2A-F293-4879-AB75-8075B6FD16FE}" type="datetime3">
              <a:rPr lang="en-AU" altLang="zh-CN" sz="1300">
                <a:latin typeface="Times New Roman" pitchFamily="18" charset="0"/>
              </a:rPr>
              <a:pPr/>
              <a:t>18 September, 2019</a:t>
            </a:fld>
            <a:endParaRPr lang="en-AU" altLang="zh-CN" sz="1300">
              <a:latin typeface="Times New Roman" pitchFamily="18" charset="0"/>
            </a:endParaRPr>
          </a:p>
        </p:txBody>
      </p:sp>
      <p:sp>
        <p:nvSpPr>
          <p:cNvPr id="14643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smtClean="0">
                <a:latin typeface="Times New Roman" pitchFamily="18" charset="0"/>
              </a:rPr>
              <a:t>Chapter 4 — The Processor</a:t>
            </a:r>
          </a:p>
        </p:txBody>
      </p:sp>
      <p:sp>
        <p:nvSpPr>
          <p:cNvPr id="1464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AE6D314F-228A-4258-AE6C-B5D01220125C}" type="slidenum">
              <a:rPr lang="en-AU" altLang="zh-CN" sz="1300">
                <a:latin typeface="Times New Roman" pitchFamily="18" charset="0"/>
              </a:rPr>
              <a:pPr/>
              <a:t>15</a:t>
            </a:fld>
            <a:endParaRPr lang="en-AU" altLang="zh-CN" sz="1300">
              <a:latin typeface="Times New Roman" pitchFamily="18" charset="0"/>
            </a:endParaRPr>
          </a:p>
        </p:txBody>
      </p:sp>
      <p:sp>
        <p:nvSpPr>
          <p:cNvPr id="146438" name="Rectangle 2"/>
          <p:cNvSpPr>
            <a:spLocks noGrp="1" noRot="1" noChangeAspect="1" noChangeArrowheads="1" noTextEdit="1"/>
          </p:cNvSpPr>
          <p:nvPr>
            <p:ph type="sldImg"/>
          </p:nvPr>
        </p:nvSpPr>
        <p:spPr>
          <a:ln/>
        </p:spPr>
      </p:sp>
      <p:sp>
        <p:nvSpPr>
          <p:cNvPr id="1464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多路选择器</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由于在数据通路中存在多个源部件向单个部件发送数据，可能会导致冲突，多路选择器就是为了解决这个问题，</a:t>
            </a:r>
            <a:endParaRPr lang="en-US" altLang="zh-CN" dirty="0" smtClean="0"/>
          </a:p>
          <a:p>
            <a:r>
              <a:rPr lang="zh-CN" altLang="en-US" dirty="0" smtClean="0"/>
              <a:t>如同寄存器堆中通过多路选择器实现特定寄存器的读写操作，在主机的内部也存在多路选择器来实现数据通路的选择，因此我们在基本框架上添加多路选择器</a:t>
            </a:r>
            <a:endParaRPr lang="en-US" altLang="zh-CN" dirty="0" smtClean="0"/>
          </a:p>
          <a:p>
            <a:r>
              <a:rPr lang="en-US" altLang="zh-CN" dirty="0" smtClean="0"/>
              <a:t>1 </a:t>
            </a:r>
            <a:r>
              <a:rPr lang="zh-CN" altLang="en-US" dirty="0" smtClean="0"/>
              <a:t>由于顺序指令与跳转指令的地址计算运算器的结果都需要写入</a:t>
            </a:r>
            <a:r>
              <a:rPr lang="en-US" altLang="zh-CN" dirty="0" smtClean="0"/>
              <a:t>PC</a:t>
            </a:r>
          </a:p>
          <a:p>
            <a:r>
              <a:rPr lang="en-US" dirty="0" smtClean="0"/>
              <a:t>2 </a:t>
            </a:r>
            <a:r>
              <a:rPr lang="en-US" altLang="zh-CN" dirty="0" smtClean="0"/>
              <a:t>ALU</a:t>
            </a:r>
            <a:r>
              <a:rPr lang="zh-CN" altLang="en-US" dirty="0" smtClean="0"/>
              <a:t>的结果和数据存储器读出的数据都可能写入到寄存器堆中</a:t>
            </a:r>
            <a:endParaRPr lang="en-US" altLang="zh-CN" dirty="0" smtClean="0"/>
          </a:p>
          <a:p>
            <a:r>
              <a:rPr lang="en-US" dirty="0" smtClean="0"/>
              <a:t>3</a:t>
            </a:r>
            <a:r>
              <a:rPr lang="en-US" baseline="0" dirty="0" smtClean="0"/>
              <a:t> </a:t>
            </a:r>
            <a:r>
              <a:rPr lang="zh-CN" altLang="en-US" baseline="0" dirty="0" smtClean="0"/>
              <a:t>寄存器和指令中的立即数都有可能写入到</a:t>
            </a:r>
            <a:r>
              <a:rPr lang="en-US" altLang="zh-CN" baseline="0" dirty="0" smtClean="0"/>
              <a:t>ALU</a:t>
            </a:r>
            <a:r>
              <a:rPr lang="zh-CN" altLang="en-US" baseline="0" dirty="0" smtClean="0"/>
              <a:t>的</a:t>
            </a:r>
            <a:r>
              <a:rPr lang="en-US" altLang="zh-CN" baseline="0" dirty="0" smtClean="0"/>
              <a:t>B</a:t>
            </a:r>
            <a:r>
              <a:rPr lang="zh-CN" altLang="en-US" baseline="0" dirty="0" smtClean="0"/>
              <a:t>端</a:t>
            </a:r>
            <a:r>
              <a:rPr lang="en-US" dirty="0" smtClean="0"/>
              <a:t>  </a:t>
            </a:r>
          </a:p>
          <a:p>
            <a:r>
              <a:rPr lang="zh-CN" altLang="en-US" dirty="0" smtClean="0"/>
              <a:t>那我们就在这些位置上布置多路选择器。</a:t>
            </a:r>
            <a:endParaRPr lang="en-US" altLang="zh-CN" dirty="0" smtClean="0"/>
          </a:p>
          <a:p>
            <a:r>
              <a:rPr lang="en-US" baseline="0" dirty="0" smtClean="0"/>
              <a:t>  </a:t>
            </a:r>
            <a:r>
              <a:rPr lang="zh-CN" altLang="en-US" baseline="0" dirty="0" smtClean="0"/>
              <a:t>但是这些多路选择器到底选择哪条通路呢？这就需要控制器的帮助了</a:t>
            </a:r>
            <a:endParaRPr lang="en-US" dirty="0" smtClean="0"/>
          </a:p>
        </p:txBody>
      </p:sp>
    </p:spTree>
    <p:extLst>
      <p:ext uri="{BB962C8B-B14F-4D97-AF65-F5344CB8AC3E}">
        <p14:creationId xmlns:p14="http://schemas.microsoft.com/office/powerpoint/2010/main" val="36495241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smtClean="0">
                <a:latin typeface="Times New Roman" pitchFamily="18" charset="0"/>
              </a:rPr>
              <a:t>Morgan Kaufmann Publishers</a:t>
            </a:r>
          </a:p>
        </p:txBody>
      </p:sp>
      <p:sp>
        <p:nvSpPr>
          <p:cNvPr id="14745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F35F0BE7-8039-4F18-A73F-A18512FE62EA}" type="datetime3">
              <a:rPr lang="en-AU" altLang="zh-CN" sz="1300">
                <a:latin typeface="Times New Roman" pitchFamily="18" charset="0"/>
              </a:rPr>
              <a:pPr/>
              <a:t>18 September, 2019</a:t>
            </a:fld>
            <a:endParaRPr lang="en-AU" altLang="zh-CN" sz="1300">
              <a:latin typeface="Times New Roman" pitchFamily="18" charset="0"/>
            </a:endParaRPr>
          </a:p>
        </p:txBody>
      </p:sp>
      <p:sp>
        <p:nvSpPr>
          <p:cNvPr id="14746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smtClean="0">
                <a:latin typeface="Times New Roman" pitchFamily="18" charset="0"/>
              </a:rPr>
              <a:t>Chapter 4 — The Processor</a:t>
            </a:r>
          </a:p>
        </p:txBody>
      </p:sp>
      <p:sp>
        <p:nvSpPr>
          <p:cNvPr id="1474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E3F40087-7398-4B36-B692-5456A6C6D9A3}" type="slidenum">
              <a:rPr lang="en-AU" altLang="zh-CN" sz="1300">
                <a:latin typeface="Times New Roman" pitchFamily="18" charset="0"/>
              </a:rPr>
              <a:pPr/>
              <a:t>16</a:t>
            </a:fld>
            <a:endParaRPr lang="en-AU" altLang="zh-CN" sz="1300">
              <a:latin typeface="Times New Roman" pitchFamily="18" charset="0"/>
            </a:endParaRPr>
          </a:p>
        </p:txBody>
      </p:sp>
      <p:sp>
        <p:nvSpPr>
          <p:cNvPr id="147462" name="Rectangle 2"/>
          <p:cNvSpPr>
            <a:spLocks noGrp="1" noRot="1" noChangeAspect="1" noChangeArrowheads="1" noTextEdit="1"/>
          </p:cNvSpPr>
          <p:nvPr>
            <p:ph type="sldImg"/>
          </p:nvPr>
        </p:nvSpPr>
        <p:spPr>
          <a:ln/>
        </p:spPr>
      </p:sp>
      <p:sp>
        <p:nvSpPr>
          <p:cNvPr id="1474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控制器，这些多路选择器的选择信号如何生成呢？</a:t>
            </a:r>
            <a:endParaRPr lang="en-US" altLang="zh-CN" smtClean="0"/>
          </a:p>
          <a:p>
            <a:r>
              <a:rPr lang="zh-CN" altLang="en-US" dirty="0" smtClean="0"/>
              <a:t>仅有这些部件还不能正确工作，因为到底当前的多路选择器的选择哪个通路，</a:t>
            </a:r>
            <a:r>
              <a:rPr lang="en-US" altLang="zh-CN" dirty="0" smtClean="0"/>
              <a:t>ALU</a:t>
            </a:r>
            <a:r>
              <a:rPr lang="zh-CN" altLang="en-US" dirty="0" smtClean="0"/>
              <a:t>执行什么操作，哪些寄存器进行工作，还需要在控制器的控制下来完成。然后在基本框架上增加控制器。</a:t>
            </a:r>
            <a:endParaRPr lang="en-US" dirty="0" smtClean="0"/>
          </a:p>
        </p:txBody>
      </p:sp>
    </p:spTree>
    <p:extLst>
      <p:ext uri="{BB962C8B-B14F-4D97-AF65-F5344CB8AC3E}">
        <p14:creationId xmlns:p14="http://schemas.microsoft.com/office/powerpoint/2010/main" val="323976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smtClean="0">
                <a:latin typeface="Times New Roman" pitchFamily="18" charset="0"/>
              </a:rPr>
              <a:t>Morgan Kaufmann Publishers</a:t>
            </a:r>
          </a:p>
        </p:txBody>
      </p:sp>
      <p:sp>
        <p:nvSpPr>
          <p:cNvPr id="16486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4450F29A-F616-4187-86C2-412FC1972267}" type="datetime3">
              <a:rPr lang="en-AU" altLang="zh-CN" sz="1300">
                <a:latin typeface="Times New Roman" pitchFamily="18" charset="0"/>
              </a:rPr>
              <a:pPr/>
              <a:t>18 September, 2019</a:t>
            </a:fld>
            <a:endParaRPr lang="en-AU" altLang="zh-CN" sz="1300">
              <a:latin typeface="Times New Roman" pitchFamily="18" charset="0"/>
            </a:endParaRPr>
          </a:p>
        </p:txBody>
      </p:sp>
      <p:sp>
        <p:nvSpPr>
          <p:cNvPr id="16486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smtClean="0">
                <a:latin typeface="Times New Roman" pitchFamily="18" charset="0"/>
              </a:rPr>
              <a:t>Chapter 4 — The Processor</a:t>
            </a:r>
          </a:p>
        </p:txBody>
      </p:sp>
      <p:sp>
        <p:nvSpPr>
          <p:cNvPr id="1648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307BDE9C-4B61-49A9-A055-4697C01113AA}" type="slidenum">
              <a:rPr lang="en-AU" altLang="zh-CN" sz="1300">
                <a:latin typeface="Times New Roman" pitchFamily="18" charset="0"/>
              </a:rPr>
              <a:pPr/>
              <a:t>17</a:t>
            </a:fld>
            <a:endParaRPr lang="en-AU" altLang="zh-CN" sz="1300">
              <a:latin typeface="Times New Roman" pitchFamily="18" charset="0"/>
            </a:endParaRPr>
          </a:p>
        </p:txBody>
      </p:sp>
      <p:sp>
        <p:nvSpPr>
          <p:cNvPr id="164870" name="Rectangle 2"/>
          <p:cNvSpPr>
            <a:spLocks noGrp="1" noRot="1" noChangeAspect="1" noChangeArrowheads="1" noTextEdit="1"/>
          </p:cNvSpPr>
          <p:nvPr>
            <p:ph type="sldImg"/>
          </p:nvPr>
        </p:nvSpPr>
        <p:spPr>
          <a:ln/>
        </p:spPr>
      </p:sp>
      <p:sp>
        <p:nvSpPr>
          <p:cNvPr id="1648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有了基本的电路之后，我们如何来根据指令集架构</a:t>
            </a:r>
            <a:r>
              <a:rPr lang="en-US" altLang="zh-CN" dirty="0" smtClean="0"/>
              <a:t>(ISA)</a:t>
            </a:r>
            <a:r>
              <a:rPr lang="zh-CN" altLang="en-US" dirty="0" smtClean="0"/>
              <a:t>的功能需求来详细设计</a:t>
            </a:r>
            <a:r>
              <a:rPr lang="en-US" altLang="zh-CN" dirty="0" smtClean="0"/>
              <a:t>CPU</a:t>
            </a:r>
            <a:r>
              <a:rPr lang="zh-CN" altLang="en-US" dirty="0" smtClean="0"/>
              <a:t>内部的通路，例如每条通路的线宽，具体的连接关系等</a:t>
            </a:r>
            <a:endParaRPr lang="en-US" altLang="zh-CN" dirty="0" smtClean="0"/>
          </a:p>
          <a:p>
            <a:r>
              <a:rPr lang="zh-CN" altLang="en-US" dirty="0" smtClean="0"/>
              <a:t>我们先以以下的</a:t>
            </a:r>
            <a:r>
              <a:rPr lang="en-US" altLang="zh-CN" dirty="0" smtClean="0"/>
              <a:t>3</a:t>
            </a:r>
            <a:r>
              <a:rPr lang="zh-CN" altLang="en-US" dirty="0" smtClean="0"/>
              <a:t>类指令集来介绍硬件的具体实现方案，数据通路的具体链接方式</a:t>
            </a:r>
            <a:endParaRPr lang="en-US" dirty="0" smtClean="0"/>
          </a:p>
        </p:txBody>
      </p:sp>
    </p:spTree>
    <p:extLst>
      <p:ext uri="{BB962C8B-B14F-4D97-AF65-F5344CB8AC3E}">
        <p14:creationId xmlns:p14="http://schemas.microsoft.com/office/powerpoint/2010/main" val="207006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smtClean="0">
                <a:latin typeface="Times New Roman" pitchFamily="18" charset="0"/>
              </a:rPr>
              <a:t>Morgan Kaufmann Publishers</a:t>
            </a:r>
          </a:p>
        </p:txBody>
      </p:sp>
      <p:sp>
        <p:nvSpPr>
          <p:cNvPr id="15360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59ACBF08-0899-4C0C-82BA-8767116A234B}" type="datetime3">
              <a:rPr lang="en-AU" altLang="zh-CN" sz="1300">
                <a:latin typeface="Times New Roman" pitchFamily="18" charset="0"/>
              </a:rPr>
              <a:pPr/>
              <a:t>18 September, 2019</a:t>
            </a:fld>
            <a:endParaRPr lang="en-AU" altLang="zh-CN" sz="1300">
              <a:latin typeface="Times New Roman" pitchFamily="18" charset="0"/>
            </a:endParaRPr>
          </a:p>
        </p:txBody>
      </p:sp>
      <p:sp>
        <p:nvSpPr>
          <p:cNvPr id="15360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smtClean="0">
                <a:latin typeface="Times New Roman" pitchFamily="18" charset="0"/>
              </a:rPr>
              <a:t>Chapter 4 — The Processor</a:t>
            </a:r>
          </a:p>
        </p:txBody>
      </p:sp>
      <p:sp>
        <p:nvSpPr>
          <p:cNvPr id="1536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3ECC08D4-2641-402B-8F9D-A56C52E0A433}" type="slidenum">
              <a:rPr lang="en-AU" altLang="zh-CN" sz="1300">
                <a:latin typeface="Times New Roman" pitchFamily="18" charset="0"/>
              </a:rPr>
              <a:pPr/>
              <a:t>18</a:t>
            </a:fld>
            <a:endParaRPr lang="en-AU" altLang="zh-CN" sz="1300">
              <a:latin typeface="Times New Roman" pitchFamily="18" charset="0"/>
            </a:endParaRPr>
          </a:p>
        </p:txBody>
      </p:sp>
      <p:sp>
        <p:nvSpPr>
          <p:cNvPr id="153606" name="Rectangle 2"/>
          <p:cNvSpPr>
            <a:spLocks noGrp="1" noRot="1" noChangeAspect="1" noChangeArrowheads="1" noTextEdit="1"/>
          </p:cNvSpPr>
          <p:nvPr>
            <p:ph type="sldImg"/>
          </p:nvPr>
        </p:nvSpPr>
        <p:spPr>
          <a:ln/>
        </p:spPr>
      </p:sp>
      <p:sp>
        <p:nvSpPr>
          <p:cNvPr id="1536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创建数据通路</a:t>
            </a:r>
            <a:endParaRPr lang="en-US" altLang="zh-CN" dirty="0" smtClean="0"/>
          </a:p>
          <a:p>
            <a:r>
              <a:rPr lang="en-US" altLang="zh-CN" dirty="0" smtClean="0"/>
              <a:t>   </a:t>
            </a:r>
            <a:r>
              <a:rPr lang="zh-CN" altLang="en-US" dirty="0" smtClean="0"/>
              <a:t>在本书中，我们使用数据通路这个概念来描述计算机中不同部件之间为了实现特定功能的组合方式。</a:t>
            </a:r>
            <a:endParaRPr lang="en-US" altLang="zh-CN" dirty="0" smtClean="0"/>
          </a:p>
          <a:p>
            <a:r>
              <a:rPr lang="en-US" dirty="0" smtClean="0"/>
              <a:t>   </a:t>
            </a:r>
            <a:r>
              <a:rPr lang="zh-CN" altLang="en-US" dirty="0" smtClean="0"/>
              <a:t>什么是数据通路？   是指</a:t>
            </a:r>
            <a:r>
              <a:rPr lang="en-US" altLang="zh-CN" dirty="0" smtClean="0"/>
              <a:t>CPU</a:t>
            </a:r>
            <a:r>
              <a:rPr lang="zh-CN" altLang="en-US" dirty="0" smtClean="0"/>
              <a:t>中的各种原件和部件的连接方式</a:t>
            </a:r>
            <a:endParaRPr lang="en-US" altLang="zh-CN" dirty="0" smtClean="0"/>
          </a:p>
          <a:p>
            <a:r>
              <a:rPr lang="en-US" baseline="0" dirty="0" smtClean="0"/>
              <a:t> </a:t>
            </a:r>
            <a:r>
              <a:rPr lang="zh-CN" altLang="en-US" baseline="0" dirty="0" smtClean="0"/>
              <a:t>我们采用逐步递进的方式来构建数据通路</a:t>
            </a:r>
            <a:endParaRPr lang="en-US" dirty="0" smtClean="0"/>
          </a:p>
        </p:txBody>
      </p:sp>
    </p:spTree>
    <p:extLst>
      <p:ext uri="{BB962C8B-B14F-4D97-AF65-F5344CB8AC3E}">
        <p14:creationId xmlns:p14="http://schemas.microsoft.com/office/powerpoint/2010/main" val="27381585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smtClean="0">
                <a:latin typeface="Times New Roman" pitchFamily="18" charset="0"/>
              </a:rPr>
              <a:t>Morgan Kaufmann Publishers</a:t>
            </a:r>
          </a:p>
        </p:txBody>
      </p:sp>
      <p:sp>
        <p:nvSpPr>
          <p:cNvPr id="15462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ABAB0A25-E6B9-46CE-892A-D2135803A59D}" type="datetime3">
              <a:rPr lang="en-AU" altLang="zh-CN" sz="1300">
                <a:latin typeface="Times New Roman" pitchFamily="18" charset="0"/>
              </a:rPr>
              <a:pPr/>
              <a:t>18 September, 2019</a:t>
            </a:fld>
            <a:endParaRPr lang="en-AU" altLang="zh-CN" sz="1300">
              <a:latin typeface="Times New Roman" pitchFamily="18" charset="0"/>
            </a:endParaRPr>
          </a:p>
        </p:txBody>
      </p:sp>
      <p:sp>
        <p:nvSpPr>
          <p:cNvPr id="15462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smtClean="0">
                <a:latin typeface="Times New Roman" pitchFamily="18" charset="0"/>
              </a:rPr>
              <a:t>Chapter 4 — The Processor</a:t>
            </a:r>
          </a:p>
        </p:txBody>
      </p:sp>
      <p:sp>
        <p:nvSpPr>
          <p:cNvPr id="1546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CB3577A1-D32D-448B-9C58-BF6540F0CBD6}" type="slidenum">
              <a:rPr lang="en-AU" altLang="zh-CN" sz="1300">
                <a:latin typeface="Times New Roman" pitchFamily="18" charset="0"/>
              </a:rPr>
              <a:pPr/>
              <a:t>19</a:t>
            </a:fld>
            <a:endParaRPr lang="en-AU" altLang="zh-CN" sz="1300">
              <a:latin typeface="Times New Roman" pitchFamily="18" charset="0"/>
            </a:endParaRPr>
          </a:p>
        </p:txBody>
      </p:sp>
      <p:sp>
        <p:nvSpPr>
          <p:cNvPr id="154630" name="Rectangle 2"/>
          <p:cNvSpPr>
            <a:spLocks noGrp="1" noRot="1" noChangeAspect="1" noChangeArrowheads="1" noTextEdit="1"/>
          </p:cNvSpPr>
          <p:nvPr>
            <p:ph type="sldImg"/>
          </p:nvPr>
        </p:nvSpPr>
        <p:spPr>
          <a:ln/>
        </p:spPr>
      </p:sp>
      <p:sp>
        <p:nvSpPr>
          <p:cNvPr id="1546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首先是指令读取的数据通路</a:t>
            </a:r>
            <a:endParaRPr lang="en-US" altLang="zh-CN" dirty="0" smtClean="0"/>
          </a:p>
          <a:p>
            <a:r>
              <a:rPr lang="en-US" dirty="0" smtClean="0"/>
              <a:t>  </a:t>
            </a:r>
            <a:r>
              <a:rPr lang="zh-CN" altLang="en-US" dirty="0" smtClean="0"/>
              <a:t>需要的部件是 </a:t>
            </a:r>
            <a:r>
              <a:rPr lang="en-US" altLang="zh-CN" dirty="0" smtClean="0"/>
              <a:t>PC  ins-Mem  </a:t>
            </a:r>
            <a:r>
              <a:rPr lang="zh-CN" altLang="en-US" dirty="0" smtClean="0"/>
              <a:t>地址</a:t>
            </a:r>
            <a:r>
              <a:rPr lang="en-US" altLang="zh-CN" dirty="0" smtClean="0"/>
              <a:t>ALU </a:t>
            </a:r>
            <a:endParaRPr lang="en-US" dirty="0" smtClean="0"/>
          </a:p>
        </p:txBody>
      </p:sp>
    </p:spTree>
    <p:extLst>
      <p:ext uri="{BB962C8B-B14F-4D97-AF65-F5344CB8AC3E}">
        <p14:creationId xmlns:p14="http://schemas.microsoft.com/office/powerpoint/2010/main" val="12163575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smtClean="0">
                <a:latin typeface="Times New Roman" pitchFamily="18" charset="0"/>
              </a:rPr>
              <a:t>Morgan Kaufmann Publishers</a:t>
            </a:r>
          </a:p>
        </p:txBody>
      </p:sp>
      <p:sp>
        <p:nvSpPr>
          <p:cNvPr id="15565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A17491DE-8B05-427A-BBFC-B9DEEFC39EF4}" type="datetime3">
              <a:rPr lang="en-AU" altLang="zh-CN" sz="1300">
                <a:latin typeface="Times New Roman" pitchFamily="18" charset="0"/>
              </a:rPr>
              <a:pPr/>
              <a:t>18 September, 2019</a:t>
            </a:fld>
            <a:endParaRPr lang="en-AU" altLang="zh-CN" sz="1300">
              <a:latin typeface="Times New Roman" pitchFamily="18" charset="0"/>
            </a:endParaRPr>
          </a:p>
        </p:txBody>
      </p:sp>
      <p:sp>
        <p:nvSpPr>
          <p:cNvPr id="15565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smtClean="0">
                <a:latin typeface="Times New Roman" pitchFamily="18" charset="0"/>
              </a:rPr>
              <a:t>Chapter 4 — The Processor</a:t>
            </a:r>
          </a:p>
        </p:txBody>
      </p:sp>
      <p:sp>
        <p:nvSpPr>
          <p:cNvPr id="1556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F04BEAE9-8925-4E7F-8387-238523709907}" type="slidenum">
              <a:rPr lang="en-AU" altLang="zh-CN" sz="1300">
                <a:latin typeface="Times New Roman" pitchFamily="18" charset="0"/>
              </a:rPr>
              <a:pPr/>
              <a:t>22</a:t>
            </a:fld>
            <a:endParaRPr lang="en-AU" altLang="zh-CN" sz="1300">
              <a:latin typeface="Times New Roman" pitchFamily="18" charset="0"/>
            </a:endParaRPr>
          </a:p>
        </p:txBody>
      </p:sp>
      <p:sp>
        <p:nvSpPr>
          <p:cNvPr id="155654" name="Rectangle 2"/>
          <p:cNvSpPr>
            <a:spLocks noGrp="1" noRot="1" noChangeAspect="1" noChangeArrowheads="1" noTextEdit="1"/>
          </p:cNvSpPr>
          <p:nvPr>
            <p:ph type="sldImg"/>
          </p:nvPr>
        </p:nvSpPr>
        <p:spPr>
          <a:ln/>
        </p:spPr>
      </p:sp>
      <p:sp>
        <p:nvSpPr>
          <p:cNvPr id="1556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R-</a:t>
            </a:r>
            <a:r>
              <a:rPr lang="zh-CN" altLang="en-US" dirty="0" smtClean="0"/>
              <a:t>格式的指令执行涉及的数据通路</a:t>
            </a:r>
            <a:endParaRPr lang="en-US" altLang="zh-CN" dirty="0" smtClean="0"/>
          </a:p>
          <a:p>
            <a:r>
              <a:rPr lang="en-US" baseline="0" dirty="0" smtClean="0"/>
              <a:t> </a:t>
            </a:r>
            <a:r>
              <a:rPr lang="zh-CN" altLang="en-US" baseline="0" dirty="0" smtClean="0"/>
              <a:t>需要从寄存器堆中读取两个值，运算后写入到指定的寄存器中</a:t>
            </a:r>
            <a:endParaRPr lang="en-US" dirty="0" smtClean="0"/>
          </a:p>
        </p:txBody>
      </p:sp>
    </p:spTree>
    <p:extLst>
      <p:ext uri="{BB962C8B-B14F-4D97-AF65-F5344CB8AC3E}">
        <p14:creationId xmlns:p14="http://schemas.microsoft.com/office/powerpoint/2010/main" val="40232546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smtClean="0">
                <a:latin typeface="Times New Roman" pitchFamily="18" charset="0"/>
              </a:rPr>
              <a:t>Morgan Kaufmann Publishers</a:t>
            </a:r>
          </a:p>
        </p:txBody>
      </p:sp>
      <p:sp>
        <p:nvSpPr>
          <p:cNvPr id="15667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63DD3524-363C-4079-8FDA-DE3DB9AD86C7}" type="datetime3">
              <a:rPr lang="en-AU" altLang="zh-CN" sz="1300">
                <a:latin typeface="Times New Roman" pitchFamily="18" charset="0"/>
              </a:rPr>
              <a:pPr/>
              <a:t>18 September, 2019</a:t>
            </a:fld>
            <a:endParaRPr lang="en-AU" altLang="zh-CN" sz="1300">
              <a:latin typeface="Times New Roman" pitchFamily="18" charset="0"/>
            </a:endParaRPr>
          </a:p>
        </p:txBody>
      </p:sp>
      <p:sp>
        <p:nvSpPr>
          <p:cNvPr id="15667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smtClean="0">
                <a:latin typeface="Times New Roman" pitchFamily="18" charset="0"/>
              </a:rPr>
              <a:t>Chapter 4 — The Processor</a:t>
            </a:r>
          </a:p>
        </p:txBody>
      </p:sp>
      <p:sp>
        <p:nvSpPr>
          <p:cNvPr id="1566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0DA40A51-7EBB-46E3-9CB3-867FC6246F93}" type="slidenum">
              <a:rPr lang="en-AU" altLang="zh-CN" sz="1300">
                <a:latin typeface="Times New Roman" pitchFamily="18" charset="0"/>
              </a:rPr>
              <a:pPr/>
              <a:t>23</a:t>
            </a:fld>
            <a:endParaRPr lang="en-AU" altLang="zh-CN" sz="1300">
              <a:latin typeface="Times New Roman" pitchFamily="18" charset="0"/>
            </a:endParaRPr>
          </a:p>
        </p:txBody>
      </p:sp>
      <p:sp>
        <p:nvSpPr>
          <p:cNvPr id="156678" name="Rectangle 2"/>
          <p:cNvSpPr>
            <a:spLocks noGrp="1" noRot="1" noChangeAspect="1" noChangeArrowheads="1" noTextEdit="1"/>
          </p:cNvSpPr>
          <p:nvPr>
            <p:ph type="sldImg"/>
          </p:nvPr>
        </p:nvSpPr>
        <p:spPr>
          <a:ln/>
        </p:spPr>
      </p:sp>
      <p:sp>
        <p:nvSpPr>
          <p:cNvPr id="1566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读取数据指令，执行时涉及的数据通路</a:t>
            </a:r>
            <a:endParaRPr lang="en-US" altLang="zh-CN" dirty="0" smtClean="0"/>
          </a:p>
          <a:p>
            <a:r>
              <a:rPr lang="en-US" dirty="0" smtClean="0"/>
              <a:t>  </a:t>
            </a:r>
            <a:r>
              <a:rPr lang="zh-CN" altLang="en-US" dirty="0" smtClean="0"/>
              <a:t>读取寄存器操作数</a:t>
            </a:r>
            <a:endParaRPr lang="en-US" altLang="zh-CN" dirty="0" smtClean="0"/>
          </a:p>
          <a:p>
            <a:r>
              <a:rPr lang="en-US" baseline="0" dirty="0" smtClean="0"/>
              <a:t> </a:t>
            </a:r>
            <a:r>
              <a:rPr lang="zh-CN" altLang="en-US" baseline="0" dirty="0" smtClean="0"/>
              <a:t>与 </a:t>
            </a:r>
            <a:r>
              <a:rPr lang="en-US" altLang="zh-CN" baseline="0" dirty="0" smtClean="0"/>
              <a:t>16</a:t>
            </a:r>
            <a:r>
              <a:rPr lang="zh-CN" altLang="en-US" baseline="0" dirty="0" smtClean="0"/>
              <a:t>位的立即数运算的偏移地址运算读写的内存的地址</a:t>
            </a:r>
            <a:endParaRPr lang="en-US" dirty="0" smtClean="0"/>
          </a:p>
        </p:txBody>
      </p:sp>
    </p:spTree>
    <p:extLst>
      <p:ext uri="{BB962C8B-B14F-4D97-AF65-F5344CB8AC3E}">
        <p14:creationId xmlns:p14="http://schemas.microsoft.com/office/powerpoint/2010/main" val="41110480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smtClean="0">
                <a:latin typeface="Times New Roman" pitchFamily="18" charset="0"/>
              </a:rPr>
              <a:t>Morgan Kaufmann Publishers</a:t>
            </a:r>
          </a:p>
        </p:txBody>
      </p:sp>
      <p:sp>
        <p:nvSpPr>
          <p:cNvPr id="15769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B274B148-82CB-44D4-A868-73C53F448892}" type="datetime3">
              <a:rPr lang="en-AU" altLang="zh-CN" sz="1300">
                <a:latin typeface="Times New Roman" pitchFamily="18" charset="0"/>
              </a:rPr>
              <a:pPr/>
              <a:t>18 September, 2019</a:t>
            </a:fld>
            <a:endParaRPr lang="en-AU" altLang="zh-CN" sz="1300">
              <a:latin typeface="Times New Roman" pitchFamily="18" charset="0"/>
            </a:endParaRPr>
          </a:p>
        </p:txBody>
      </p:sp>
      <p:sp>
        <p:nvSpPr>
          <p:cNvPr id="15770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smtClean="0">
                <a:latin typeface="Times New Roman" pitchFamily="18" charset="0"/>
              </a:rPr>
              <a:t>Chapter 4 — The Processor</a:t>
            </a:r>
          </a:p>
        </p:txBody>
      </p:sp>
      <p:sp>
        <p:nvSpPr>
          <p:cNvPr id="1577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8F7E0DFC-B350-46C6-8757-5107E62231AF}" type="slidenum">
              <a:rPr lang="en-AU" altLang="zh-CN" sz="1300">
                <a:latin typeface="Times New Roman" pitchFamily="18" charset="0"/>
              </a:rPr>
              <a:pPr/>
              <a:t>24</a:t>
            </a:fld>
            <a:endParaRPr lang="en-AU" altLang="zh-CN" sz="1300">
              <a:latin typeface="Times New Roman" pitchFamily="18" charset="0"/>
            </a:endParaRPr>
          </a:p>
        </p:txBody>
      </p:sp>
      <p:sp>
        <p:nvSpPr>
          <p:cNvPr id="157702" name="Rectangle 2"/>
          <p:cNvSpPr>
            <a:spLocks noGrp="1" noRot="1" noChangeAspect="1" noChangeArrowheads="1" noTextEdit="1"/>
          </p:cNvSpPr>
          <p:nvPr>
            <p:ph type="sldImg"/>
          </p:nvPr>
        </p:nvSpPr>
        <p:spPr>
          <a:ln/>
        </p:spPr>
      </p:sp>
      <p:sp>
        <p:nvSpPr>
          <p:cNvPr id="1577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分支指令：</a:t>
            </a:r>
            <a:endParaRPr lang="en-US" altLang="zh-CN" dirty="0" smtClean="0"/>
          </a:p>
          <a:p>
            <a:r>
              <a:rPr lang="en-US" dirty="0" smtClean="0"/>
              <a:t>   </a:t>
            </a:r>
            <a:r>
              <a:rPr lang="zh-CN" altLang="en-US" dirty="0" smtClean="0"/>
              <a:t>读取寄存器操作数</a:t>
            </a:r>
            <a:endParaRPr lang="en-US" altLang="zh-CN" dirty="0" smtClean="0"/>
          </a:p>
          <a:p>
            <a:r>
              <a:rPr lang="en-US" dirty="0" smtClean="0"/>
              <a:t> </a:t>
            </a:r>
            <a:r>
              <a:rPr lang="zh-CN" altLang="en-US" dirty="0" smtClean="0"/>
              <a:t>比较运算</a:t>
            </a:r>
            <a:endParaRPr lang="en-US" altLang="zh-CN" dirty="0" smtClean="0"/>
          </a:p>
          <a:p>
            <a:r>
              <a:rPr lang="en-US" dirty="0" smtClean="0"/>
              <a:t> </a:t>
            </a:r>
            <a:r>
              <a:rPr lang="zh-CN" altLang="en-US" dirty="0" smtClean="0"/>
              <a:t>计算目标地址</a:t>
            </a:r>
            <a:endParaRPr lang="en-US" dirty="0" smtClean="0"/>
          </a:p>
        </p:txBody>
      </p:sp>
    </p:spTree>
    <p:extLst>
      <p:ext uri="{BB962C8B-B14F-4D97-AF65-F5344CB8AC3E}">
        <p14:creationId xmlns:p14="http://schemas.microsoft.com/office/powerpoint/2010/main" val="3562289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smtClean="0">
                <a:latin typeface="Times New Roman" pitchFamily="18" charset="0"/>
              </a:rPr>
              <a:t>Morgan Kaufmann Publishers</a:t>
            </a:r>
          </a:p>
        </p:txBody>
      </p:sp>
      <p:sp>
        <p:nvSpPr>
          <p:cNvPr id="14336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02B6EAF6-6F92-47C6-906F-5DC6755878D0}" type="datetime3">
              <a:rPr lang="en-AU" altLang="zh-CN" sz="1300">
                <a:latin typeface="Times New Roman" pitchFamily="18" charset="0"/>
              </a:rPr>
              <a:pPr/>
              <a:t>18 September, 2019</a:t>
            </a:fld>
            <a:endParaRPr lang="en-AU" altLang="zh-CN" sz="1300">
              <a:latin typeface="Times New Roman" pitchFamily="18" charset="0"/>
            </a:endParaRPr>
          </a:p>
        </p:txBody>
      </p:sp>
      <p:sp>
        <p:nvSpPr>
          <p:cNvPr id="14336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smtClean="0">
                <a:latin typeface="Times New Roman" pitchFamily="18" charset="0"/>
              </a:rPr>
              <a:t>Chapter 4 — The Processor</a:t>
            </a:r>
          </a:p>
        </p:txBody>
      </p:sp>
      <p:sp>
        <p:nvSpPr>
          <p:cNvPr id="1433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80D87E45-7D77-4023-944A-54DD13B12C6B}" type="slidenum">
              <a:rPr lang="en-AU" altLang="zh-CN" sz="1300">
                <a:latin typeface="Times New Roman" pitchFamily="18" charset="0"/>
              </a:rPr>
              <a:pPr/>
              <a:t>2</a:t>
            </a:fld>
            <a:endParaRPr lang="en-AU" altLang="zh-CN" sz="1300">
              <a:latin typeface="Times New Roman" pitchFamily="18" charset="0"/>
            </a:endParaRPr>
          </a:p>
        </p:txBody>
      </p:sp>
      <p:sp>
        <p:nvSpPr>
          <p:cNvPr id="143366" name="Rectangle 2"/>
          <p:cNvSpPr>
            <a:spLocks noGrp="1" noRot="1" noChangeAspect="1" noChangeArrowheads="1" noTextEdit="1"/>
          </p:cNvSpPr>
          <p:nvPr>
            <p:ph type="sldImg"/>
          </p:nvPr>
        </p:nvSpPr>
        <p:spPr>
          <a:ln/>
        </p:spPr>
      </p:sp>
      <p:sp>
        <p:nvSpPr>
          <p:cNvPr id="1433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首先我们知道</a:t>
            </a:r>
            <a:r>
              <a:rPr lang="en-US" dirty="0" smtClean="0"/>
              <a:t>CPU </a:t>
            </a:r>
            <a:r>
              <a:rPr lang="zh-CN" altLang="en-US" dirty="0" smtClean="0"/>
              <a:t>性能的因素</a:t>
            </a:r>
            <a:endParaRPr lang="en-US" altLang="zh-CN" dirty="0" smtClean="0"/>
          </a:p>
          <a:p>
            <a:r>
              <a:rPr lang="en-US" baseline="0" dirty="0" smtClean="0"/>
              <a:t>   </a:t>
            </a:r>
            <a:r>
              <a:rPr lang="zh-CN" altLang="en-US" baseline="0" dirty="0" smtClean="0"/>
              <a:t>指令的条数，</a:t>
            </a:r>
            <a:r>
              <a:rPr lang="en-US" altLang="zh-CN" baseline="0" dirty="0" smtClean="0"/>
              <a:t>CPI</a:t>
            </a:r>
            <a:r>
              <a:rPr lang="zh-CN" altLang="en-US" baseline="0" dirty="0" smtClean="0"/>
              <a:t>和指令的周期数</a:t>
            </a:r>
            <a:endParaRPr lang="en-US" altLang="zh-CN" baseline="0" dirty="0" smtClean="0"/>
          </a:p>
          <a:p>
            <a:r>
              <a:rPr lang="zh-CN" altLang="en-US" baseline="0" dirty="0" smtClean="0"/>
              <a:t>我们将利用一个简化版本 的</a:t>
            </a:r>
            <a:r>
              <a:rPr lang="en-US" altLang="zh-CN" baseline="0" dirty="0" smtClean="0"/>
              <a:t>MIPS</a:t>
            </a:r>
            <a:r>
              <a:rPr lang="zh-CN" altLang="en-US" baseline="0" dirty="0" smtClean="0"/>
              <a:t>指令架构</a:t>
            </a:r>
            <a:endParaRPr lang="en-US" altLang="zh-CN" baseline="0" dirty="0" smtClean="0"/>
          </a:p>
          <a:p>
            <a:r>
              <a:rPr lang="en-US" baseline="0" dirty="0" smtClean="0"/>
              <a:t> </a:t>
            </a:r>
            <a:r>
              <a:rPr lang="zh-CN" altLang="en-US" baseline="0" dirty="0" smtClean="0"/>
              <a:t>简单的指令子集</a:t>
            </a:r>
            <a:r>
              <a:rPr lang="en-US" altLang="zh-CN" baseline="0" dirty="0" smtClean="0"/>
              <a:t>,9</a:t>
            </a:r>
            <a:r>
              <a:rPr lang="zh-CN" altLang="en-US" baseline="0" dirty="0" smtClean="0"/>
              <a:t>条指令来实现 </a:t>
            </a:r>
            <a:endParaRPr lang="en-US" altLang="zh-CN" baseline="0" dirty="0" smtClean="0"/>
          </a:p>
          <a:p>
            <a:r>
              <a:rPr lang="en-US" baseline="0" dirty="0" smtClean="0"/>
              <a:t>   </a:t>
            </a:r>
            <a:r>
              <a:rPr lang="zh-CN" altLang="en-US" baseline="0" dirty="0" smtClean="0"/>
              <a:t>以下的指令</a:t>
            </a:r>
            <a:endParaRPr lang="en-US" dirty="0" smtClean="0"/>
          </a:p>
        </p:txBody>
      </p:sp>
    </p:spTree>
    <p:extLst>
      <p:ext uri="{BB962C8B-B14F-4D97-AF65-F5344CB8AC3E}">
        <p14:creationId xmlns:p14="http://schemas.microsoft.com/office/powerpoint/2010/main" val="8524997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smtClean="0">
                <a:latin typeface="Times New Roman" pitchFamily="18" charset="0"/>
              </a:rPr>
              <a:t>Morgan Kaufmann Publishers</a:t>
            </a:r>
          </a:p>
        </p:txBody>
      </p:sp>
      <p:sp>
        <p:nvSpPr>
          <p:cNvPr id="15872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3828F644-5FDC-4207-B446-493FA9BD37D9}" type="datetime3">
              <a:rPr lang="en-AU" altLang="zh-CN" sz="1300">
                <a:latin typeface="Times New Roman" pitchFamily="18" charset="0"/>
              </a:rPr>
              <a:pPr/>
              <a:t>18 September, 2019</a:t>
            </a:fld>
            <a:endParaRPr lang="en-AU" altLang="zh-CN" sz="1300">
              <a:latin typeface="Times New Roman" pitchFamily="18" charset="0"/>
            </a:endParaRPr>
          </a:p>
        </p:txBody>
      </p:sp>
      <p:sp>
        <p:nvSpPr>
          <p:cNvPr id="15872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smtClean="0">
                <a:latin typeface="Times New Roman" pitchFamily="18" charset="0"/>
              </a:rPr>
              <a:t>Chapter 4 — The Processor</a:t>
            </a:r>
          </a:p>
        </p:txBody>
      </p:sp>
      <p:sp>
        <p:nvSpPr>
          <p:cNvPr id="1587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958BC339-50EE-4939-8F76-CBABE7E2045B}" type="slidenum">
              <a:rPr lang="en-AU" altLang="zh-CN" sz="1300">
                <a:latin typeface="Times New Roman" pitchFamily="18" charset="0"/>
              </a:rPr>
              <a:pPr/>
              <a:t>25</a:t>
            </a:fld>
            <a:endParaRPr lang="en-AU" altLang="zh-CN" sz="1300">
              <a:latin typeface="Times New Roman" pitchFamily="18" charset="0"/>
            </a:endParaRPr>
          </a:p>
        </p:txBody>
      </p:sp>
      <p:sp>
        <p:nvSpPr>
          <p:cNvPr id="158726" name="Rectangle 2"/>
          <p:cNvSpPr>
            <a:spLocks noGrp="1" noRot="1" noChangeAspect="1" noChangeArrowheads="1" noTextEdit="1"/>
          </p:cNvSpPr>
          <p:nvPr>
            <p:ph type="sldImg"/>
          </p:nvPr>
        </p:nvSpPr>
        <p:spPr>
          <a:ln/>
        </p:spPr>
      </p:sp>
      <p:sp>
        <p:nvSpPr>
          <p:cNvPr id="1587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读取两个寄存器，进行比较运算，根据结果的值是否为零</a:t>
            </a:r>
            <a:endParaRPr lang="en-US" altLang="zh-CN" dirty="0" smtClean="0"/>
          </a:p>
          <a:p>
            <a:r>
              <a:rPr lang="en-US" baseline="0" dirty="0" smtClean="0"/>
              <a:t>                             </a:t>
            </a:r>
            <a:endParaRPr lang="en-US" dirty="0" smtClean="0"/>
          </a:p>
        </p:txBody>
      </p:sp>
    </p:spTree>
    <p:extLst>
      <p:ext uri="{BB962C8B-B14F-4D97-AF65-F5344CB8AC3E}">
        <p14:creationId xmlns:p14="http://schemas.microsoft.com/office/powerpoint/2010/main" val="11488755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smtClean="0">
                <a:latin typeface="Times New Roman" pitchFamily="18" charset="0"/>
              </a:rPr>
              <a:t>Morgan Kaufmann Publishers</a:t>
            </a:r>
          </a:p>
        </p:txBody>
      </p:sp>
      <p:sp>
        <p:nvSpPr>
          <p:cNvPr id="15974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AEC34849-C668-47E5-B48B-3DB62DB4F151}" type="datetime3">
              <a:rPr lang="en-AU" altLang="zh-CN" sz="1300">
                <a:latin typeface="Times New Roman" pitchFamily="18" charset="0"/>
              </a:rPr>
              <a:pPr/>
              <a:t>18 September, 2019</a:t>
            </a:fld>
            <a:endParaRPr lang="en-AU" altLang="zh-CN" sz="1300">
              <a:latin typeface="Times New Roman" pitchFamily="18" charset="0"/>
            </a:endParaRPr>
          </a:p>
        </p:txBody>
      </p:sp>
      <p:sp>
        <p:nvSpPr>
          <p:cNvPr id="15974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smtClean="0">
                <a:latin typeface="Times New Roman" pitchFamily="18" charset="0"/>
              </a:rPr>
              <a:t>Chapter 4 — The Processor</a:t>
            </a:r>
          </a:p>
        </p:txBody>
      </p:sp>
      <p:sp>
        <p:nvSpPr>
          <p:cNvPr id="1597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5745E181-0463-4F50-9FFF-BF02A3A9E40B}" type="slidenum">
              <a:rPr lang="en-AU" altLang="zh-CN" sz="1300">
                <a:latin typeface="Times New Roman" pitchFamily="18" charset="0"/>
              </a:rPr>
              <a:pPr/>
              <a:t>26</a:t>
            </a:fld>
            <a:endParaRPr lang="en-AU" altLang="zh-CN" sz="1300">
              <a:latin typeface="Times New Roman" pitchFamily="18" charset="0"/>
            </a:endParaRPr>
          </a:p>
        </p:txBody>
      </p:sp>
      <p:sp>
        <p:nvSpPr>
          <p:cNvPr id="159750" name="Rectangle 2"/>
          <p:cNvSpPr>
            <a:spLocks noGrp="1" noRot="1" noChangeAspect="1" noChangeArrowheads="1" noTextEdit="1"/>
          </p:cNvSpPr>
          <p:nvPr>
            <p:ph type="sldImg"/>
          </p:nvPr>
        </p:nvSpPr>
        <p:spPr>
          <a:ln/>
        </p:spPr>
      </p:sp>
      <p:sp>
        <p:nvSpPr>
          <p:cNvPr id="1597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将各个部分组合在一起，首先 建立将单周期执行指令的数据通路（单周期是只所有的指令的时间长度都一样，它内部可能包含多个节拍，节拍的数量取决于指令执行过程中</a:t>
            </a:r>
            <a:r>
              <a:rPr lang="zh-CN" altLang="en-US" smtClean="0"/>
              <a:t>关键路径上，需要</a:t>
            </a:r>
            <a:r>
              <a:rPr lang="zh-CN" altLang="en-US" dirty="0" smtClean="0"/>
              <a:t>经过的寄存器的数量来决定）</a:t>
            </a:r>
            <a:endParaRPr lang="en-US" altLang="zh-CN" dirty="0" smtClean="0"/>
          </a:p>
          <a:p>
            <a:r>
              <a:rPr lang="en-US" dirty="0" smtClean="0"/>
              <a:t>   </a:t>
            </a:r>
            <a:r>
              <a:rPr lang="zh-CN" altLang="en-US" dirty="0" smtClean="0"/>
              <a:t>没有一个数据通路支援在同一条指令中使用两次，任何需要执行多次的部件需要复制多份</a:t>
            </a:r>
            <a:endParaRPr lang="en-US" altLang="zh-CN" dirty="0" smtClean="0"/>
          </a:p>
          <a:p>
            <a:r>
              <a:rPr lang="zh-CN" altLang="en-US" dirty="0" smtClean="0"/>
              <a:t>因此需要分离指令和数据存储器</a:t>
            </a:r>
            <a:endParaRPr lang="en-US" altLang="zh-CN" dirty="0" smtClean="0"/>
          </a:p>
          <a:p>
            <a:r>
              <a:rPr lang="zh-CN" altLang="en-US" dirty="0" smtClean="0"/>
              <a:t>使用多路选择器位不同的指令选择不同的数据来源</a:t>
            </a:r>
            <a:endParaRPr lang="en-US" dirty="0" smtClean="0"/>
          </a:p>
        </p:txBody>
      </p:sp>
    </p:spTree>
    <p:extLst>
      <p:ext uri="{BB962C8B-B14F-4D97-AF65-F5344CB8AC3E}">
        <p14:creationId xmlns:p14="http://schemas.microsoft.com/office/powerpoint/2010/main" val="12909209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smtClean="0">
                <a:latin typeface="Times New Roman" pitchFamily="18" charset="0"/>
              </a:rPr>
              <a:t>Morgan Kaufmann Publishers</a:t>
            </a:r>
          </a:p>
        </p:txBody>
      </p:sp>
      <p:sp>
        <p:nvSpPr>
          <p:cNvPr id="16077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8CFF362B-81F7-4533-92F9-81BB6E906F45}" type="datetime3">
              <a:rPr lang="en-AU" altLang="zh-CN" sz="1300">
                <a:latin typeface="Times New Roman" pitchFamily="18" charset="0"/>
              </a:rPr>
              <a:pPr/>
              <a:t>18 September, 2019</a:t>
            </a:fld>
            <a:endParaRPr lang="en-AU" altLang="zh-CN" sz="1300">
              <a:latin typeface="Times New Roman" pitchFamily="18" charset="0"/>
            </a:endParaRPr>
          </a:p>
        </p:txBody>
      </p:sp>
      <p:sp>
        <p:nvSpPr>
          <p:cNvPr id="16077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smtClean="0">
                <a:latin typeface="Times New Roman" pitchFamily="18" charset="0"/>
              </a:rPr>
              <a:t>Chapter 4 — The Processor</a:t>
            </a:r>
          </a:p>
        </p:txBody>
      </p:sp>
      <p:sp>
        <p:nvSpPr>
          <p:cNvPr id="1607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9A1E5C3D-BB3F-4CDE-B842-BCAE898ED7A4}" type="slidenum">
              <a:rPr lang="en-AU" altLang="zh-CN" sz="1300">
                <a:latin typeface="Times New Roman" pitchFamily="18" charset="0"/>
              </a:rPr>
              <a:pPr/>
              <a:t>27</a:t>
            </a:fld>
            <a:endParaRPr lang="en-AU" altLang="zh-CN" sz="1300">
              <a:latin typeface="Times New Roman" pitchFamily="18" charset="0"/>
            </a:endParaRPr>
          </a:p>
        </p:txBody>
      </p:sp>
      <p:sp>
        <p:nvSpPr>
          <p:cNvPr id="160774" name="Rectangle 2"/>
          <p:cNvSpPr>
            <a:spLocks noGrp="1" noRot="1" noChangeAspect="1" noChangeArrowheads="1" noTextEdit="1"/>
          </p:cNvSpPr>
          <p:nvPr>
            <p:ph type="sldImg"/>
          </p:nvPr>
        </p:nvSpPr>
        <p:spPr>
          <a:ln/>
        </p:spPr>
      </p:sp>
      <p:sp>
        <p:nvSpPr>
          <p:cNvPr id="1607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整合后的</a:t>
            </a:r>
            <a:r>
              <a:rPr lang="en-US" altLang="zh-CN" dirty="0" smtClean="0"/>
              <a:t>R-Type</a:t>
            </a:r>
            <a:r>
              <a:rPr lang="en-US" altLang="zh-CN" baseline="0" dirty="0" smtClean="0"/>
              <a:t> </a:t>
            </a:r>
            <a:r>
              <a:rPr lang="en-US" altLang="zh-CN" baseline="0" dirty="0" err="1" smtClean="0"/>
              <a:t>Lw</a:t>
            </a:r>
            <a:r>
              <a:rPr lang="en-US" altLang="zh-CN" baseline="0" dirty="0" smtClean="0"/>
              <a:t>/</a:t>
            </a:r>
            <a:r>
              <a:rPr lang="en-US" altLang="zh-CN" baseline="0" dirty="0" err="1" smtClean="0"/>
              <a:t>sw</a:t>
            </a:r>
            <a:r>
              <a:rPr lang="zh-CN" altLang="en-US" baseline="0" dirty="0" smtClean="0"/>
              <a:t>指令的数据通路</a:t>
            </a:r>
            <a:endParaRPr lang="en-US" dirty="0" smtClean="0"/>
          </a:p>
        </p:txBody>
      </p:sp>
    </p:spTree>
    <p:extLst>
      <p:ext uri="{BB962C8B-B14F-4D97-AF65-F5344CB8AC3E}">
        <p14:creationId xmlns:p14="http://schemas.microsoft.com/office/powerpoint/2010/main" val="25876378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smtClean="0">
                <a:latin typeface="Times New Roman" pitchFamily="18" charset="0"/>
              </a:rPr>
              <a:t>Morgan Kaufmann Publishers</a:t>
            </a:r>
          </a:p>
        </p:txBody>
      </p:sp>
      <p:sp>
        <p:nvSpPr>
          <p:cNvPr id="16179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078CCC17-7934-48B3-8BCE-23B8896D3245}" type="datetime3">
              <a:rPr lang="en-AU" altLang="zh-CN" sz="1300">
                <a:latin typeface="Times New Roman" pitchFamily="18" charset="0"/>
              </a:rPr>
              <a:pPr/>
              <a:t>18 September, 2019</a:t>
            </a:fld>
            <a:endParaRPr lang="en-AU" altLang="zh-CN" sz="1300">
              <a:latin typeface="Times New Roman" pitchFamily="18" charset="0"/>
            </a:endParaRPr>
          </a:p>
        </p:txBody>
      </p:sp>
      <p:sp>
        <p:nvSpPr>
          <p:cNvPr id="16179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smtClean="0">
                <a:latin typeface="Times New Roman" pitchFamily="18" charset="0"/>
              </a:rPr>
              <a:t>Chapter 4 — The Processor</a:t>
            </a:r>
          </a:p>
        </p:txBody>
      </p:sp>
      <p:sp>
        <p:nvSpPr>
          <p:cNvPr id="1617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E489D704-A711-4BD5-999E-1E2CDAD0A0AB}" type="slidenum">
              <a:rPr lang="en-AU" altLang="zh-CN" sz="1300">
                <a:latin typeface="Times New Roman" pitchFamily="18" charset="0"/>
              </a:rPr>
              <a:pPr/>
              <a:t>28</a:t>
            </a:fld>
            <a:endParaRPr lang="en-AU" altLang="zh-CN" sz="1300">
              <a:latin typeface="Times New Roman" pitchFamily="18" charset="0"/>
            </a:endParaRPr>
          </a:p>
        </p:txBody>
      </p:sp>
      <p:sp>
        <p:nvSpPr>
          <p:cNvPr id="161798" name="Rectangle 2"/>
          <p:cNvSpPr>
            <a:spLocks noGrp="1" noRot="1" noChangeAspect="1" noChangeArrowheads="1" noTextEdit="1"/>
          </p:cNvSpPr>
          <p:nvPr>
            <p:ph type="sldImg"/>
          </p:nvPr>
        </p:nvSpPr>
        <p:spPr>
          <a:ln/>
        </p:spPr>
      </p:sp>
      <p:sp>
        <p:nvSpPr>
          <p:cNvPr id="1617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完整的数据通路，那么这个数据通路是否正确呢？通过什么来验证呢？ 请大家思考一下，软件开发过程中如何验证软件的正确性</a:t>
            </a:r>
            <a:endParaRPr lang="en-US" altLang="zh-CN" dirty="0" smtClean="0"/>
          </a:p>
          <a:p>
            <a:r>
              <a:rPr lang="zh-CN" altLang="en-US" dirty="0" smtClean="0"/>
              <a:t>需要通过验证每条指令是否能被正确执行来验证</a:t>
            </a:r>
            <a:endParaRPr lang="en-US" dirty="0" smtClean="0"/>
          </a:p>
        </p:txBody>
      </p:sp>
    </p:spTree>
    <p:extLst>
      <p:ext uri="{BB962C8B-B14F-4D97-AF65-F5344CB8AC3E}">
        <p14:creationId xmlns:p14="http://schemas.microsoft.com/office/powerpoint/2010/main" val="37711108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smtClean="0">
                <a:latin typeface="Times New Roman" pitchFamily="18" charset="0"/>
              </a:rPr>
              <a:t>Morgan Kaufmann Publishers</a:t>
            </a:r>
          </a:p>
        </p:txBody>
      </p:sp>
      <p:sp>
        <p:nvSpPr>
          <p:cNvPr id="16281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9CAA0BC4-872C-41F1-A123-1BDC4DA01883}" type="datetime3">
              <a:rPr lang="en-AU" altLang="zh-CN" sz="1300">
                <a:latin typeface="Times New Roman" pitchFamily="18" charset="0"/>
              </a:rPr>
              <a:pPr/>
              <a:t>18 September, 2019</a:t>
            </a:fld>
            <a:endParaRPr lang="en-AU" altLang="zh-CN" sz="1300">
              <a:latin typeface="Times New Roman" pitchFamily="18" charset="0"/>
            </a:endParaRPr>
          </a:p>
        </p:txBody>
      </p:sp>
      <p:sp>
        <p:nvSpPr>
          <p:cNvPr id="16282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smtClean="0">
                <a:latin typeface="Times New Roman" pitchFamily="18" charset="0"/>
              </a:rPr>
              <a:t>Chapter 4 — The Processor</a:t>
            </a:r>
          </a:p>
        </p:txBody>
      </p:sp>
      <p:sp>
        <p:nvSpPr>
          <p:cNvPr id="1628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B75585A9-2B75-42DC-A49D-2ACDCD789E0E}" type="slidenum">
              <a:rPr lang="en-AU" altLang="zh-CN" sz="1300">
                <a:latin typeface="Times New Roman" pitchFamily="18" charset="0"/>
              </a:rPr>
              <a:pPr/>
              <a:t>29</a:t>
            </a:fld>
            <a:endParaRPr lang="en-AU" altLang="zh-CN" sz="1300">
              <a:latin typeface="Times New Roman" pitchFamily="18" charset="0"/>
            </a:endParaRPr>
          </a:p>
        </p:txBody>
      </p:sp>
      <p:sp>
        <p:nvSpPr>
          <p:cNvPr id="162822" name="Rectangle 2"/>
          <p:cNvSpPr>
            <a:spLocks noGrp="1" noRot="1" noChangeAspect="1" noChangeArrowheads="1" noTextEdit="1"/>
          </p:cNvSpPr>
          <p:nvPr>
            <p:ph type="sldImg"/>
          </p:nvPr>
        </p:nvSpPr>
        <p:spPr>
          <a:ln/>
        </p:spPr>
      </p:sp>
      <p:sp>
        <p:nvSpPr>
          <p:cNvPr id="1628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ALU</a:t>
            </a:r>
            <a:r>
              <a:rPr lang="zh-CN" altLang="en-US" dirty="0" smtClean="0"/>
              <a:t>的控制，如何来设计在不同的指令下器功能的选择，表中第</a:t>
            </a:r>
            <a:r>
              <a:rPr lang="en-US" altLang="zh-CN" dirty="0" smtClean="0"/>
              <a:t>ALU</a:t>
            </a:r>
            <a:r>
              <a:rPr lang="zh-CN" altLang="en-US" dirty="0" smtClean="0"/>
              <a:t>功能选择表</a:t>
            </a:r>
            <a:endParaRPr lang="en-US" dirty="0" smtClean="0"/>
          </a:p>
          <a:p>
            <a:r>
              <a:rPr lang="en-US" dirty="0" smtClean="0"/>
              <a:t>F = add (load/store)</a:t>
            </a:r>
          </a:p>
          <a:p>
            <a:r>
              <a:rPr lang="en-US" dirty="0" smtClean="0"/>
              <a:t>F = sub (branch)</a:t>
            </a:r>
          </a:p>
        </p:txBody>
      </p:sp>
    </p:spTree>
    <p:extLst>
      <p:ext uri="{BB962C8B-B14F-4D97-AF65-F5344CB8AC3E}">
        <p14:creationId xmlns:p14="http://schemas.microsoft.com/office/powerpoint/2010/main" val="37028306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smtClean="0">
                <a:latin typeface="Times New Roman" pitchFamily="18" charset="0"/>
              </a:rPr>
              <a:t>Morgan Kaufmann Publishers</a:t>
            </a:r>
          </a:p>
        </p:txBody>
      </p:sp>
      <p:sp>
        <p:nvSpPr>
          <p:cNvPr id="16384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C05965DE-D1CD-4414-B1F5-CE77B96A6FB2}" type="datetime3">
              <a:rPr lang="en-AU" altLang="zh-CN" sz="1300">
                <a:latin typeface="Times New Roman" pitchFamily="18" charset="0"/>
              </a:rPr>
              <a:pPr/>
              <a:t>18 September, 2019</a:t>
            </a:fld>
            <a:endParaRPr lang="en-AU" altLang="zh-CN" sz="1300">
              <a:latin typeface="Times New Roman" pitchFamily="18" charset="0"/>
            </a:endParaRPr>
          </a:p>
        </p:txBody>
      </p:sp>
      <p:sp>
        <p:nvSpPr>
          <p:cNvPr id="16384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smtClean="0">
                <a:latin typeface="Times New Roman" pitchFamily="18" charset="0"/>
              </a:rPr>
              <a:t>Chapter 4 — The Processor</a:t>
            </a:r>
          </a:p>
        </p:txBody>
      </p:sp>
      <p:sp>
        <p:nvSpPr>
          <p:cNvPr id="1638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5E36F4C0-97F8-47AD-ABEA-FC6661E6297F}" type="slidenum">
              <a:rPr lang="en-AU" altLang="zh-CN" sz="1300">
                <a:latin typeface="Times New Roman" pitchFamily="18" charset="0"/>
              </a:rPr>
              <a:pPr/>
              <a:t>30</a:t>
            </a:fld>
            <a:endParaRPr lang="en-AU" altLang="zh-CN" sz="1300">
              <a:latin typeface="Times New Roman" pitchFamily="18" charset="0"/>
            </a:endParaRPr>
          </a:p>
        </p:txBody>
      </p:sp>
      <p:sp>
        <p:nvSpPr>
          <p:cNvPr id="163846" name="Rectangle 2"/>
          <p:cNvSpPr>
            <a:spLocks noGrp="1" noRot="1" noChangeAspect="1" noChangeArrowheads="1" noTextEdit="1"/>
          </p:cNvSpPr>
          <p:nvPr>
            <p:ph type="sldImg"/>
          </p:nvPr>
        </p:nvSpPr>
        <p:spPr>
          <a:ln/>
        </p:spPr>
      </p:sp>
      <p:sp>
        <p:nvSpPr>
          <p:cNvPr id="1638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，假设在</a:t>
            </a:r>
            <a:r>
              <a:rPr lang="en-US" altLang="zh-CN" dirty="0" err="1" smtClean="0"/>
              <a:t>opcode</a:t>
            </a:r>
            <a:r>
              <a:rPr lang="en-US" altLang="zh-CN" baseline="0" dirty="0" smtClean="0"/>
              <a:t> </a:t>
            </a:r>
            <a:r>
              <a:rPr lang="zh-CN" altLang="en-US" baseline="0" dirty="0" smtClean="0"/>
              <a:t>中有</a:t>
            </a:r>
            <a:r>
              <a:rPr lang="en-US" altLang="zh-CN" baseline="0" dirty="0" smtClean="0"/>
              <a:t>2</a:t>
            </a:r>
            <a:r>
              <a:rPr lang="zh-CN" altLang="en-US" baseline="0" dirty="0" smtClean="0"/>
              <a:t>位带来生成</a:t>
            </a:r>
            <a:r>
              <a:rPr lang="en-US" altLang="zh-CN" baseline="0" dirty="0" smtClean="0"/>
              <a:t>ALU</a:t>
            </a:r>
            <a:r>
              <a:rPr lang="zh-CN" altLang="en-US" baseline="0" dirty="0" smtClean="0"/>
              <a:t>函数的控制信号，其中</a:t>
            </a:r>
            <a:r>
              <a:rPr lang="en-US" dirty="0" err="1" smtClean="0"/>
              <a:t>Funct</a:t>
            </a:r>
            <a:r>
              <a:rPr lang="en-US" baseline="0" dirty="0" smtClean="0"/>
              <a:t> </a:t>
            </a:r>
            <a:r>
              <a:rPr lang="zh-CN" altLang="en-US" baseline="0" dirty="0" smtClean="0"/>
              <a:t>部分是 指令中的功能编码</a:t>
            </a:r>
            <a:endParaRPr lang="en-US" altLang="zh-CN" baseline="0" dirty="0" smtClean="0"/>
          </a:p>
          <a:p>
            <a:r>
              <a:rPr lang="en-US" baseline="0" dirty="0" smtClean="0"/>
              <a:t>  </a:t>
            </a:r>
            <a:r>
              <a:rPr lang="zh-CN" altLang="en-US" baseline="0" dirty="0" smtClean="0"/>
              <a:t>我们需要根据</a:t>
            </a:r>
            <a:r>
              <a:rPr lang="en-US" altLang="zh-CN" baseline="0" dirty="0" smtClean="0"/>
              <a:t>OPCODE</a:t>
            </a:r>
            <a:r>
              <a:rPr lang="zh-CN" altLang="en-US" baseline="0" dirty="0" smtClean="0"/>
              <a:t>， 指令编码，</a:t>
            </a:r>
            <a:r>
              <a:rPr lang="en-US" altLang="zh-CN" baseline="0" dirty="0" err="1" smtClean="0"/>
              <a:t>funct</a:t>
            </a:r>
            <a:r>
              <a:rPr lang="zh-CN" altLang="en-US" baseline="0" dirty="0" smtClean="0"/>
              <a:t>等取值来生成</a:t>
            </a:r>
            <a:r>
              <a:rPr lang="en-US" altLang="zh-CN" baseline="0" dirty="0" err="1" smtClean="0"/>
              <a:t>ALUControl</a:t>
            </a:r>
            <a:endParaRPr lang="en-US" dirty="0" smtClean="0"/>
          </a:p>
        </p:txBody>
      </p:sp>
    </p:spTree>
    <p:extLst>
      <p:ext uri="{BB962C8B-B14F-4D97-AF65-F5344CB8AC3E}">
        <p14:creationId xmlns:p14="http://schemas.microsoft.com/office/powerpoint/2010/main" val="18419017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smtClean="0">
                <a:latin typeface="Times New Roman" pitchFamily="18" charset="0"/>
              </a:rPr>
              <a:t>Morgan Kaufmann Publishers</a:t>
            </a:r>
          </a:p>
        </p:txBody>
      </p:sp>
      <p:sp>
        <p:nvSpPr>
          <p:cNvPr id="16486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4450F29A-F616-4187-86C2-412FC1972267}" type="datetime3">
              <a:rPr lang="en-AU" altLang="zh-CN" sz="1300">
                <a:latin typeface="Times New Roman" pitchFamily="18" charset="0"/>
              </a:rPr>
              <a:pPr/>
              <a:t>18 September, 2019</a:t>
            </a:fld>
            <a:endParaRPr lang="en-AU" altLang="zh-CN" sz="1300">
              <a:latin typeface="Times New Roman" pitchFamily="18" charset="0"/>
            </a:endParaRPr>
          </a:p>
        </p:txBody>
      </p:sp>
      <p:sp>
        <p:nvSpPr>
          <p:cNvPr id="16486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smtClean="0">
                <a:latin typeface="Times New Roman" pitchFamily="18" charset="0"/>
              </a:rPr>
              <a:t>Chapter 4 — The Processor</a:t>
            </a:r>
          </a:p>
        </p:txBody>
      </p:sp>
      <p:sp>
        <p:nvSpPr>
          <p:cNvPr id="1648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307BDE9C-4B61-49A9-A055-4697C01113AA}" type="slidenum">
              <a:rPr lang="en-AU" altLang="zh-CN" sz="1300">
                <a:latin typeface="Times New Roman" pitchFamily="18" charset="0"/>
              </a:rPr>
              <a:pPr/>
              <a:t>31</a:t>
            </a:fld>
            <a:endParaRPr lang="en-AU" altLang="zh-CN" sz="1300">
              <a:latin typeface="Times New Roman" pitchFamily="18" charset="0"/>
            </a:endParaRPr>
          </a:p>
        </p:txBody>
      </p:sp>
      <p:sp>
        <p:nvSpPr>
          <p:cNvPr id="164870" name="Rectangle 2"/>
          <p:cNvSpPr>
            <a:spLocks noGrp="1" noRot="1" noChangeAspect="1" noChangeArrowheads="1" noTextEdit="1"/>
          </p:cNvSpPr>
          <p:nvPr>
            <p:ph type="sldImg"/>
          </p:nvPr>
        </p:nvSpPr>
        <p:spPr>
          <a:ln/>
        </p:spPr>
      </p:sp>
      <p:sp>
        <p:nvSpPr>
          <p:cNvPr id="1648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3109440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smtClean="0">
                <a:latin typeface="Times New Roman" pitchFamily="18" charset="0"/>
              </a:rPr>
              <a:t>Morgan Kaufmann Publishers</a:t>
            </a:r>
          </a:p>
        </p:txBody>
      </p:sp>
      <p:sp>
        <p:nvSpPr>
          <p:cNvPr id="16589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D13CF453-3DC1-48C8-8B84-8BA0D4471D1E}" type="datetime3">
              <a:rPr lang="en-AU" altLang="zh-CN" sz="1300">
                <a:latin typeface="Times New Roman" pitchFamily="18" charset="0"/>
              </a:rPr>
              <a:pPr/>
              <a:t>18 September, 2019</a:t>
            </a:fld>
            <a:endParaRPr lang="en-AU" altLang="zh-CN" sz="1300">
              <a:latin typeface="Times New Roman" pitchFamily="18" charset="0"/>
            </a:endParaRPr>
          </a:p>
        </p:txBody>
      </p:sp>
      <p:sp>
        <p:nvSpPr>
          <p:cNvPr id="16589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smtClean="0">
                <a:latin typeface="Times New Roman" pitchFamily="18" charset="0"/>
              </a:rPr>
              <a:t>Chapter 4 — The Processor</a:t>
            </a:r>
          </a:p>
        </p:txBody>
      </p:sp>
      <p:sp>
        <p:nvSpPr>
          <p:cNvPr id="1658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F4F66F4F-52D6-44C9-B668-5DF950FF833B}" type="slidenum">
              <a:rPr lang="en-AU" altLang="zh-CN" sz="1300">
                <a:latin typeface="Times New Roman" pitchFamily="18" charset="0"/>
              </a:rPr>
              <a:pPr/>
              <a:t>33</a:t>
            </a:fld>
            <a:endParaRPr lang="en-AU" altLang="zh-CN" sz="1300">
              <a:latin typeface="Times New Roman" pitchFamily="18" charset="0"/>
            </a:endParaRPr>
          </a:p>
        </p:txBody>
      </p:sp>
      <p:sp>
        <p:nvSpPr>
          <p:cNvPr id="165894" name="Rectangle 2"/>
          <p:cNvSpPr>
            <a:spLocks noGrp="1" noRot="1" noChangeAspect="1" noChangeArrowheads="1" noTextEdit="1"/>
          </p:cNvSpPr>
          <p:nvPr>
            <p:ph type="sldImg"/>
          </p:nvPr>
        </p:nvSpPr>
        <p:spPr>
          <a:ln/>
        </p:spPr>
      </p:sp>
      <p:sp>
        <p:nvSpPr>
          <p:cNvPr id="1658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aseline="0" dirty="0" smtClean="0"/>
              <a:t>  </a:t>
            </a:r>
            <a:r>
              <a:rPr lang="zh-CN" altLang="en-US" baseline="0" dirty="0" smtClean="0"/>
              <a:t>添加了控制器的数据通路，控制信号包括：</a:t>
            </a:r>
            <a:endParaRPr lang="en-US" altLang="zh-CN" baseline="0" dirty="0" smtClean="0"/>
          </a:p>
          <a:p>
            <a:r>
              <a:rPr lang="en-US" baseline="0" dirty="0" smtClean="0"/>
              <a:t>   </a:t>
            </a:r>
            <a:r>
              <a:rPr lang="zh-CN" altLang="en-US" baseline="0" dirty="0" smtClean="0"/>
              <a:t>寄存器的选择、读写控制</a:t>
            </a:r>
            <a:endParaRPr lang="en-US" altLang="zh-CN" baseline="0" dirty="0" smtClean="0"/>
          </a:p>
          <a:p>
            <a:r>
              <a:rPr lang="en-US" baseline="0" dirty="0" smtClean="0"/>
              <a:t>    </a:t>
            </a:r>
            <a:r>
              <a:rPr lang="zh-CN" altLang="en-US" baseline="0" dirty="0" smtClean="0"/>
              <a:t>多路选择器的控制</a:t>
            </a:r>
            <a:endParaRPr lang="en-US" altLang="zh-CN" baseline="0" dirty="0" smtClean="0"/>
          </a:p>
          <a:p>
            <a:r>
              <a:rPr lang="en-US" baseline="0" dirty="0" smtClean="0"/>
              <a:t>   </a:t>
            </a:r>
            <a:r>
              <a:rPr lang="zh-CN" altLang="en-US" baseline="0" dirty="0" smtClean="0"/>
              <a:t>运算器的功能选择</a:t>
            </a:r>
            <a:endParaRPr lang="en-US" altLang="zh-CN" baseline="0" dirty="0" smtClean="0"/>
          </a:p>
          <a:p>
            <a:r>
              <a:rPr lang="en-US" baseline="0" dirty="0" smtClean="0"/>
              <a:t>   </a:t>
            </a:r>
            <a:r>
              <a:rPr lang="zh-CN" altLang="en-US" baseline="0" dirty="0" smtClean="0"/>
              <a:t>内存的读写操作等</a:t>
            </a:r>
            <a:endParaRPr lang="en-US" dirty="0" smtClean="0"/>
          </a:p>
        </p:txBody>
      </p:sp>
    </p:spTree>
    <p:extLst>
      <p:ext uri="{BB962C8B-B14F-4D97-AF65-F5344CB8AC3E}">
        <p14:creationId xmlns:p14="http://schemas.microsoft.com/office/powerpoint/2010/main" val="10530475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smtClean="0">
                <a:latin typeface="Times New Roman" pitchFamily="18" charset="0"/>
              </a:rPr>
              <a:t>Morgan Kaufmann Publishers</a:t>
            </a:r>
          </a:p>
        </p:txBody>
      </p:sp>
      <p:sp>
        <p:nvSpPr>
          <p:cNvPr id="16691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4AC47EE1-381E-40A0-8570-BA9A18283D3A}" type="datetime3">
              <a:rPr lang="en-AU" altLang="zh-CN" sz="1300">
                <a:latin typeface="Times New Roman" pitchFamily="18" charset="0"/>
              </a:rPr>
              <a:pPr/>
              <a:t>18 September, 2019</a:t>
            </a:fld>
            <a:endParaRPr lang="en-AU" altLang="zh-CN" sz="1300">
              <a:latin typeface="Times New Roman" pitchFamily="18" charset="0"/>
            </a:endParaRPr>
          </a:p>
        </p:txBody>
      </p:sp>
      <p:sp>
        <p:nvSpPr>
          <p:cNvPr id="16691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smtClean="0">
                <a:latin typeface="Times New Roman" pitchFamily="18" charset="0"/>
              </a:rPr>
              <a:t>Chapter 4 — The Processor</a:t>
            </a:r>
          </a:p>
        </p:txBody>
      </p:sp>
      <p:sp>
        <p:nvSpPr>
          <p:cNvPr id="1669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1B6A2F1A-ABC5-46E6-9ECE-E939837A5AA7}" type="slidenum">
              <a:rPr lang="en-AU" altLang="zh-CN" sz="1300">
                <a:latin typeface="Times New Roman" pitchFamily="18" charset="0"/>
              </a:rPr>
              <a:pPr/>
              <a:t>34</a:t>
            </a:fld>
            <a:endParaRPr lang="en-AU" altLang="zh-CN" sz="1300">
              <a:latin typeface="Times New Roman" pitchFamily="18" charset="0"/>
            </a:endParaRPr>
          </a:p>
        </p:txBody>
      </p:sp>
      <p:sp>
        <p:nvSpPr>
          <p:cNvPr id="166918" name="Rectangle 2"/>
          <p:cNvSpPr>
            <a:spLocks noGrp="1" noRot="1" noChangeAspect="1" noChangeArrowheads="1" noTextEdit="1"/>
          </p:cNvSpPr>
          <p:nvPr>
            <p:ph type="sldImg"/>
          </p:nvPr>
        </p:nvSpPr>
        <p:spPr>
          <a:ln/>
        </p:spPr>
      </p:sp>
      <p:sp>
        <p:nvSpPr>
          <p:cNvPr id="1669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有了基本的数据通路之后，需要测试这些数据通路是否正确。我们将分别测试</a:t>
            </a:r>
            <a:r>
              <a:rPr lang="en-US" altLang="zh-CN" dirty="0" smtClean="0"/>
              <a:t>3</a:t>
            </a:r>
            <a:r>
              <a:rPr lang="zh-CN" altLang="en-US" dirty="0" smtClean="0"/>
              <a:t>类指令是否能够在该数据通路上正确地被执行。</a:t>
            </a:r>
            <a:endParaRPr lang="en-US" altLang="zh-CN" dirty="0" smtClean="0"/>
          </a:p>
          <a:p>
            <a:r>
              <a:rPr lang="zh-CN" altLang="en-US" dirty="0" smtClean="0"/>
              <a:t>下面我们浅色部分的部件为不使用的部件。</a:t>
            </a:r>
            <a:endParaRPr lang="en-US" dirty="0" smtClean="0"/>
          </a:p>
        </p:txBody>
      </p:sp>
    </p:spTree>
    <p:extLst>
      <p:ext uri="{BB962C8B-B14F-4D97-AF65-F5344CB8AC3E}">
        <p14:creationId xmlns:p14="http://schemas.microsoft.com/office/powerpoint/2010/main" val="23461436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smtClean="0">
                <a:latin typeface="Times New Roman" pitchFamily="18" charset="0"/>
              </a:rPr>
              <a:t>Morgan Kaufmann Publishers</a:t>
            </a:r>
          </a:p>
        </p:txBody>
      </p:sp>
      <p:sp>
        <p:nvSpPr>
          <p:cNvPr id="16793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2E81AB71-94A2-43F0-9520-95B65BDC6B29}" type="datetime3">
              <a:rPr lang="en-AU" altLang="zh-CN" sz="1300">
                <a:latin typeface="Times New Roman" pitchFamily="18" charset="0"/>
              </a:rPr>
              <a:pPr/>
              <a:t>18 September, 2019</a:t>
            </a:fld>
            <a:endParaRPr lang="en-AU" altLang="zh-CN" sz="1300">
              <a:latin typeface="Times New Roman" pitchFamily="18" charset="0"/>
            </a:endParaRPr>
          </a:p>
        </p:txBody>
      </p:sp>
      <p:sp>
        <p:nvSpPr>
          <p:cNvPr id="16794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smtClean="0">
                <a:latin typeface="Times New Roman" pitchFamily="18" charset="0"/>
              </a:rPr>
              <a:t>Chapter 4 — The Processor</a:t>
            </a:r>
          </a:p>
        </p:txBody>
      </p:sp>
      <p:sp>
        <p:nvSpPr>
          <p:cNvPr id="1679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08353793-A66E-48AE-AACB-EF1B45C00203}" type="slidenum">
              <a:rPr lang="en-AU" altLang="zh-CN" sz="1300">
                <a:latin typeface="Times New Roman" pitchFamily="18" charset="0"/>
              </a:rPr>
              <a:pPr/>
              <a:t>35</a:t>
            </a:fld>
            <a:endParaRPr lang="en-AU" altLang="zh-CN" sz="1300">
              <a:latin typeface="Times New Roman" pitchFamily="18" charset="0"/>
            </a:endParaRPr>
          </a:p>
        </p:txBody>
      </p:sp>
      <p:sp>
        <p:nvSpPr>
          <p:cNvPr id="167942" name="Rectangle 2"/>
          <p:cNvSpPr>
            <a:spLocks noGrp="1" noRot="1" noChangeAspect="1" noChangeArrowheads="1" noTextEdit="1"/>
          </p:cNvSpPr>
          <p:nvPr>
            <p:ph type="sldImg"/>
          </p:nvPr>
        </p:nvSpPr>
        <p:spPr>
          <a:ln/>
        </p:spPr>
      </p:sp>
      <p:sp>
        <p:nvSpPr>
          <p:cNvPr id="1679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对于</a:t>
            </a:r>
            <a:r>
              <a:rPr lang="en-US" altLang="zh-CN" dirty="0" smtClean="0"/>
              <a:t>Load</a:t>
            </a:r>
            <a:r>
              <a:rPr lang="zh-CN" altLang="en-US" dirty="0" smtClean="0"/>
              <a:t>指令或者</a:t>
            </a:r>
            <a:r>
              <a:rPr lang="en-US" altLang="zh-CN" dirty="0" smtClean="0"/>
              <a:t>Store</a:t>
            </a:r>
            <a:r>
              <a:rPr lang="zh-CN" altLang="en-US" dirty="0" smtClean="0"/>
              <a:t>指令</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浅色部分的部件为不使用的部件。</a:t>
            </a:r>
            <a:endParaRPr lang="en-US" altLang="zh-CN" dirty="0" smtClean="0"/>
          </a:p>
          <a:p>
            <a:endParaRPr lang="en-US" dirty="0" smtClean="0"/>
          </a:p>
        </p:txBody>
      </p:sp>
    </p:spTree>
    <p:extLst>
      <p:ext uri="{BB962C8B-B14F-4D97-AF65-F5344CB8AC3E}">
        <p14:creationId xmlns:p14="http://schemas.microsoft.com/office/powerpoint/2010/main" val="2861798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smtClean="0">
                <a:latin typeface="Times New Roman" pitchFamily="18" charset="0"/>
              </a:rPr>
              <a:t>Morgan Kaufmann Publishers</a:t>
            </a:r>
          </a:p>
        </p:txBody>
      </p:sp>
      <p:sp>
        <p:nvSpPr>
          <p:cNvPr id="14848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F977C8DD-999A-4881-B998-6245833D1791}" type="datetime3">
              <a:rPr lang="en-AU" altLang="zh-CN" sz="1300">
                <a:latin typeface="Times New Roman" pitchFamily="18" charset="0"/>
              </a:rPr>
              <a:pPr/>
              <a:t>18 September, 2019</a:t>
            </a:fld>
            <a:endParaRPr lang="en-AU" altLang="zh-CN" sz="1300">
              <a:latin typeface="Times New Roman" pitchFamily="18" charset="0"/>
            </a:endParaRPr>
          </a:p>
        </p:txBody>
      </p:sp>
      <p:sp>
        <p:nvSpPr>
          <p:cNvPr id="14848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smtClean="0">
                <a:latin typeface="Times New Roman" pitchFamily="18" charset="0"/>
              </a:rPr>
              <a:t>Chapter 4 — The Processor</a:t>
            </a:r>
          </a:p>
        </p:txBody>
      </p:sp>
      <p:sp>
        <p:nvSpPr>
          <p:cNvPr id="1484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B06AD31B-BBCC-4A67-A0C0-1D62D4CA42A7}" type="slidenum">
              <a:rPr lang="en-AU" altLang="zh-CN" sz="1300">
                <a:latin typeface="Times New Roman" pitchFamily="18" charset="0"/>
              </a:rPr>
              <a:pPr/>
              <a:t>3</a:t>
            </a:fld>
            <a:endParaRPr lang="en-AU" altLang="zh-CN" sz="1300">
              <a:latin typeface="Times New Roman" pitchFamily="18" charset="0"/>
            </a:endParaRPr>
          </a:p>
        </p:txBody>
      </p:sp>
      <p:sp>
        <p:nvSpPr>
          <p:cNvPr id="148486" name="Rectangle 2"/>
          <p:cNvSpPr>
            <a:spLocks noGrp="1" noRot="1" noChangeAspect="1" noChangeArrowheads="1" noTextEdit="1"/>
          </p:cNvSpPr>
          <p:nvPr>
            <p:ph type="sldImg"/>
          </p:nvPr>
        </p:nvSpPr>
        <p:spPr>
          <a:ln/>
        </p:spPr>
      </p:sp>
      <p:sp>
        <p:nvSpPr>
          <p:cNvPr id="1484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以下简要回顾逻辑电路的设计基础</a:t>
            </a:r>
            <a:endParaRPr lang="en-US" altLang="zh-CN" dirty="0" smtClean="0"/>
          </a:p>
          <a:p>
            <a:r>
              <a:rPr lang="en-US" baseline="0" dirty="0" smtClean="0"/>
              <a:t>   1 </a:t>
            </a:r>
            <a:r>
              <a:rPr lang="zh-CN" altLang="en-US" baseline="0" dirty="0" smtClean="0"/>
              <a:t>信息表示</a:t>
            </a:r>
            <a:endParaRPr lang="en-US" altLang="zh-CN" baseline="0" dirty="0" smtClean="0"/>
          </a:p>
          <a:p>
            <a:r>
              <a:rPr lang="en-US" baseline="0" dirty="0" smtClean="0"/>
              <a:t>   2 </a:t>
            </a:r>
            <a:r>
              <a:rPr lang="zh-CN" altLang="en-US" baseline="0" dirty="0" smtClean="0"/>
              <a:t> 组合逻辑部件（对于数据操作，输出的结果是根据输入的函数处理的结果）</a:t>
            </a:r>
            <a:endParaRPr lang="en-US" altLang="zh-CN" baseline="0" dirty="0" smtClean="0"/>
          </a:p>
          <a:p>
            <a:r>
              <a:rPr lang="en-US" altLang="zh-CN" baseline="0" dirty="0" smtClean="0"/>
              <a:t>   3 </a:t>
            </a:r>
            <a:r>
              <a:rPr lang="zh-CN" altLang="en-US" baseline="0" dirty="0" smtClean="0"/>
              <a:t>状态部件</a:t>
            </a:r>
            <a:endParaRPr lang="en-US" altLang="zh-CN" baseline="0" dirty="0" smtClean="0"/>
          </a:p>
        </p:txBody>
      </p:sp>
    </p:spTree>
    <p:extLst>
      <p:ext uri="{BB962C8B-B14F-4D97-AF65-F5344CB8AC3E}">
        <p14:creationId xmlns:p14="http://schemas.microsoft.com/office/powerpoint/2010/main" val="5659216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smtClean="0">
                <a:latin typeface="Times New Roman" pitchFamily="18" charset="0"/>
              </a:rPr>
              <a:t>Morgan Kaufmann Publishers</a:t>
            </a:r>
          </a:p>
        </p:txBody>
      </p:sp>
      <p:sp>
        <p:nvSpPr>
          <p:cNvPr id="16896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BABA9E05-EA94-457F-99B1-559F30CD000A}" type="datetime3">
              <a:rPr lang="en-AU" altLang="zh-CN" sz="1300">
                <a:latin typeface="Times New Roman" pitchFamily="18" charset="0"/>
              </a:rPr>
              <a:pPr/>
              <a:t>18 September, 2019</a:t>
            </a:fld>
            <a:endParaRPr lang="en-AU" altLang="zh-CN" sz="1300">
              <a:latin typeface="Times New Roman" pitchFamily="18" charset="0"/>
            </a:endParaRPr>
          </a:p>
        </p:txBody>
      </p:sp>
      <p:sp>
        <p:nvSpPr>
          <p:cNvPr id="16896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smtClean="0">
                <a:latin typeface="Times New Roman" pitchFamily="18" charset="0"/>
              </a:rPr>
              <a:t>Chapter 4 — The Processor</a:t>
            </a:r>
          </a:p>
        </p:txBody>
      </p:sp>
      <p:sp>
        <p:nvSpPr>
          <p:cNvPr id="1689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303D55CD-F970-442A-B91D-75891A9B337F}" type="slidenum">
              <a:rPr lang="en-AU" altLang="zh-CN" sz="1300">
                <a:latin typeface="Times New Roman" pitchFamily="18" charset="0"/>
              </a:rPr>
              <a:pPr/>
              <a:t>36</a:t>
            </a:fld>
            <a:endParaRPr lang="en-AU" altLang="zh-CN" sz="1300">
              <a:latin typeface="Times New Roman" pitchFamily="18" charset="0"/>
            </a:endParaRPr>
          </a:p>
        </p:txBody>
      </p:sp>
      <p:sp>
        <p:nvSpPr>
          <p:cNvPr id="168966" name="Rectangle 2"/>
          <p:cNvSpPr>
            <a:spLocks noGrp="1" noRot="1" noChangeAspect="1" noChangeArrowheads="1" noTextEdit="1"/>
          </p:cNvSpPr>
          <p:nvPr>
            <p:ph type="sldImg"/>
          </p:nvPr>
        </p:nvSpPr>
        <p:spPr>
          <a:ln/>
        </p:spPr>
      </p:sp>
      <p:sp>
        <p:nvSpPr>
          <p:cNvPr id="1689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对于</a:t>
            </a:r>
            <a:r>
              <a:rPr lang="en-US" altLang="zh-CN" dirty="0" smtClean="0"/>
              <a:t>Branch</a:t>
            </a:r>
            <a:r>
              <a:rPr lang="zh-CN" altLang="en-US" dirty="0" smtClean="0"/>
              <a:t>指令</a:t>
            </a:r>
            <a:endParaRPr lang="en-US" altLang="zh-CN" dirty="0" smtClean="0"/>
          </a:p>
          <a:p>
            <a:r>
              <a:rPr lang="zh-CN" altLang="en-US" dirty="0" smtClean="0"/>
              <a:t>浅色部分的部件为不使用的部件。</a:t>
            </a:r>
            <a:endParaRPr lang="en-US" altLang="zh-CN" dirty="0" smtClean="0"/>
          </a:p>
        </p:txBody>
      </p:sp>
    </p:spTree>
    <p:extLst>
      <p:ext uri="{BB962C8B-B14F-4D97-AF65-F5344CB8AC3E}">
        <p14:creationId xmlns:p14="http://schemas.microsoft.com/office/powerpoint/2010/main" val="38358936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smtClean="0">
                <a:latin typeface="Times New Roman" pitchFamily="18" charset="0"/>
              </a:rPr>
              <a:t>Morgan Kaufmann Publishers</a:t>
            </a:r>
          </a:p>
        </p:txBody>
      </p:sp>
      <p:sp>
        <p:nvSpPr>
          <p:cNvPr id="16998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06E76BAA-54AA-4252-9286-E175AD6F0EB1}" type="datetime3">
              <a:rPr lang="en-AU" altLang="zh-CN" sz="1300">
                <a:latin typeface="Times New Roman" pitchFamily="18" charset="0"/>
              </a:rPr>
              <a:pPr/>
              <a:t>18 September, 2019</a:t>
            </a:fld>
            <a:endParaRPr lang="en-AU" altLang="zh-CN" sz="1300">
              <a:latin typeface="Times New Roman" pitchFamily="18" charset="0"/>
            </a:endParaRPr>
          </a:p>
        </p:txBody>
      </p:sp>
      <p:sp>
        <p:nvSpPr>
          <p:cNvPr id="16998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smtClean="0">
                <a:latin typeface="Times New Roman" pitchFamily="18" charset="0"/>
              </a:rPr>
              <a:t>Chapter 4 — The Processor</a:t>
            </a:r>
          </a:p>
        </p:txBody>
      </p:sp>
      <p:sp>
        <p:nvSpPr>
          <p:cNvPr id="1699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6864C352-401F-450C-8CCA-457645E4F3AE}" type="slidenum">
              <a:rPr lang="en-AU" altLang="zh-CN" sz="1300">
                <a:latin typeface="Times New Roman" pitchFamily="18" charset="0"/>
              </a:rPr>
              <a:pPr/>
              <a:t>37</a:t>
            </a:fld>
            <a:endParaRPr lang="en-AU" altLang="zh-CN" sz="1300">
              <a:latin typeface="Times New Roman" pitchFamily="18" charset="0"/>
            </a:endParaRPr>
          </a:p>
        </p:txBody>
      </p:sp>
      <p:sp>
        <p:nvSpPr>
          <p:cNvPr id="169990" name="Rectangle 2"/>
          <p:cNvSpPr>
            <a:spLocks noGrp="1" noRot="1" noChangeAspect="1" noChangeArrowheads="1" noTextEdit="1"/>
          </p:cNvSpPr>
          <p:nvPr>
            <p:ph type="sldImg"/>
          </p:nvPr>
        </p:nvSpPr>
        <p:spPr>
          <a:ln/>
        </p:spPr>
      </p:sp>
      <p:sp>
        <p:nvSpPr>
          <p:cNvPr id="1699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12660949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smtClean="0">
                <a:latin typeface="Times New Roman" pitchFamily="18" charset="0"/>
              </a:rPr>
              <a:t>Morgan Kaufmann Publishers</a:t>
            </a:r>
          </a:p>
        </p:txBody>
      </p:sp>
      <p:sp>
        <p:nvSpPr>
          <p:cNvPr id="17101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4A73275A-D663-42AC-8260-4F5989FAD642}" type="datetime3">
              <a:rPr lang="en-AU" altLang="zh-CN" sz="1300">
                <a:latin typeface="Times New Roman" pitchFamily="18" charset="0"/>
              </a:rPr>
              <a:pPr/>
              <a:t>18 September, 2019</a:t>
            </a:fld>
            <a:endParaRPr lang="en-AU" altLang="zh-CN" sz="1300">
              <a:latin typeface="Times New Roman" pitchFamily="18" charset="0"/>
            </a:endParaRPr>
          </a:p>
        </p:txBody>
      </p:sp>
      <p:sp>
        <p:nvSpPr>
          <p:cNvPr id="17101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smtClean="0">
                <a:latin typeface="Times New Roman" pitchFamily="18" charset="0"/>
              </a:rPr>
              <a:t>Chapter 4 — The Processor</a:t>
            </a:r>
          </a:p>
        </p:txBody>
      </p:sp>
      <p:sp>
        <p:nvSpPr>
          <p:cNvPr id="1710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B4C995C1-71C3-4B20-941A-401C60AB12E7}" type="slidenum">
              <a:rPr lang="en-AU" altLang="zh-CN" sz="1300">
                <a:latin typeface="Times New Roman" pitchFamily="18" charset="0"/>
              </a:rPr>
              <a:pPr/>
              <a:t>38</a:t>
            </a:fld>
            <a:endParaRPr lang="en-AU" altLang="zh-CN" sz="1300">
              <a:latin typeface="Times New Roman" pitchFamily="18" charset="0"/>
            </a:endParaRPr>
          </a:p>
        </p:txBody>
      </p:sp>
      <p:sp>
        <p:nvSpPr>
          <p:cNvPr id="171014" name="Rectangle 2"/>
          <p:cNvSpPr>
            <a:spLocks noGrp="1" noRot="1" noChangeAspect="1" noChangeArrowheads="1" noTextEdit="1"/>
          </p:cNvSpPr>
          <p:nvPr>
            <p:ph type="sldImg"/>
          </p:nvPr>
        </p:nvSpPr>
        <p:spPr>
          <a:ln/>
        </p:spPr>
      </p:sp>
      <p:sp>
        <p:nvSpPr>
          <p:cNvPr id="1710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浅色部分的部件为不使用的部件。</a:t>
            </a:r>
            <a:endParaRPr lang="en-US" altLang="zh-CN" dirty="0" smtClean="0"/>
          </a:p>
          <a:p>
            <a:endParaRPr lang="en-US" dirty="0" smtClean="0"/>
          </a:p>
        </p:txBody>
      </p:sp>
    </p:spTree>
    <p:extLst>
      <p:ext uri="{BB962C8B-B14F-4D97-AF65-F5344CB8AC3E}">
        <p14:creationId xmlns:p14="http://schemas.microsoft.com/office/powerpoint/2010/main" val="8955744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前面给出了一个单周期处理器的设计方案。为了给出更多控制器实现的细节，我们将以一个多周期的</a:t>
            </a:r>
            <a:r>
              <a:rPr lang="en-US" altLang="zh-CN" dirty="0" smtClean="0"/>
              <a:t>CPU</a:t>
            </a:r>
            <a:r>
              <a:rPr lang="zh-CN" altLang="en-US" dirty="0" smtClean="0"/>
              <a:t>为例来介绍控制器的设计和实现的方法，我们仅仅涉</a:t>
            </a:r>
            <a:r>
              <a:rPr lang="en-US" altLang="zh-CN" dirty="0" smtClean="0"/>
              <a:t>13</a:t>
            </a:r>
            <a:r>
              <a:rPr lang="zh-CN" altLang="en-US" dirty="0" smtClean="0"/>
              <a:t>条指令来介绍如何完成多周期计算机。</a:t>
            </a:r>
            <a:endParaRPr lang="zh-CN" altLang="en-US" dirty="0"/>
          </a:p>
        </p:txBody>
      </p:sp>
      <p:sp>
        <p:nvSpPr>
          <p:cNvPr id="4" name="页眉占位符 3"/>
          <p:cNvSpPr>
            <a:spLocks noGrp="1"/>
          </p:cNvSpPr>
          <p:nvPr>
            <p:ph type="hdr" sz="quarter" idx="10"/>
          </p:nvPr>
        </p:nvSpPr>
        <p:spPr/>
        <p:txBody>
          <a:bodyPr/>
          <a:lstStyle/>
          <a:p>
            <a:pPr>
              <a:defRPr/>
            </a:pPr>
            <a:r>
              <a:rPr lang="en-AU" smtClean="0"/>
              <a:t>Morgan Kaufmann Publishers</a:t>
            </a:r>
            <a:endParaRPr lang="en-AU"/>
          </a:p>
        </p:txBody>
      </p:sp>
      <p:sp>
        <p:nvSpPr>
          <p:cNvPr id="5" name="日期占位符 4"/>
          <p:cNvSpPr>
            <a:spLocks noGrp="1"/>
          </p:cNvSpPr>
          <p:nvPr>
            <p:ph type="dt" idx="11"/>
          </p:nvPr>
        </p:nvSpPr>
        <p:spPr/>
        <p:txBody>
          <a:bodyPr/>
          <a:lstStyle/>
          <a:p>
            <a:fld id="{09EC9D4D-CCA2-44C8-9BAB-9FA3CA6B6ABC}" type="datetime3">
              <a:rPr lang="en-AU" altLang="zh-CN" smtClean="0"/>
              <a:pPr/>
              <a:t>18 September, 2019</a:t>
            </a:fld>
            <a:endParaRPr lang="en-AU" altLang="zh-CN"/>
          </a:p>
        </p:txBody>
      </p:sp>
      <p:sp>
        <p:nvSpPr>
          <p:cNvPr id="6" name="页脚占位符 5"/>
          <p:cNvSpPr>
            <a:spLocks noGrp="1"/>
          </p:cNvSpPr>
          <p:nvPr>
            <p:ph type="ftr" sz="quarter" idx="12"/>
          </p:nvPr>
        </p:nvSpPr>
        <p:spPr/>
        <p:txBody>
          <a:bodyPr/>
          <a:lstStyle/>
          <a:p>
            <a:pPr>
              <a:defRPr/>
            </a:pPr>
            <a:r>
              <a:rPr lang="en-AU" smtClean="0"/>
              <a:t>Chapter 4 — The Processor</a:t>
            </a:r>
            <a:endParaRPr lang="en-AU"/>
          </a:p>
        </p:txBody>
      </p:sp>
      <p:sp>
        <p:nvSpPr>
          <p:cNvPr id="7" name="灯片编号占位符 6"/>
          <p:cNvSpPr>
            <a:spLocks noGrp="1"/>
          </p:cNvSpPr>
          <p:nvPr>
            <p:ph type="sldNum" sz="quarter" idx="13"/>
          </p:nvPr>
        </p:nvSpPr>
        <p:spPr/>
        <p:txBody>
          <a:bodyPr/>
          <a:lstStyle/>
          <a:p>
            <a:fld id="{F0A5C9B6-3D2D-4B7C-BBD9-1C43E422EDD2}" type="slidenum">
              <a:rPr lang="en-AU" altLang="zh-CN" smtClean="0"/>
              <a:pPr/>
              <a:t>43</a:t>
            </a:fld>
            <a:endParaRPr lang="en-AU" altLang="zh-CN"/>
          </a:p>
        </p:txBody>
      </p:sp>
    </p:spTree>
    <p:extLst>
      <p:ext uri="{BB962C8B-B14F-4D97-AF65-F5344CB8AC3E}">
        <p14:creationId xmlns:p14="http://schemas.microsoft.com/office/powerpoint/2010/main" val="22605128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不同的指令需要的执行的阶段是不同的</a:t>
            </a:r>
            <a:endParaRPr lang="zh-CN" altLang="en-US" dirty="0"/>
          </a:p>
        </p:txBody>
      </p:sp>
      <p:sp>
        <p:nvSpPr>
          <p:cNvPr id="4" name="页眉占位符 3"/>
          <p:cNvSpPr>
            <a:spLocks noGrp="1"/>
          </p:cNvSpPr>
          <p:nvPr>
            <p:ph type="hdr" sz="quarter" idx="10"/>
          </p:nvPr>
        </p:nvSpPr>
        <p:spPr/>
        <p:txBody>
          <a:bodyPr/>
          <a:lstStyle/>
          <a:p>
            <a:pPr>
              <a:defRPr/>
            </a:pPr>
            <a:r>
              <a:rPr lang="en-AU" smtClean="0"/>
              <a:t>Morgan Kaufmann Publishers</a:t>
            </a:r>
            <a:endParaRPr lang="en-AU"/>
          </a:p>
        </p:txBody>
      </p:sp>
      <p:sp>
        <p:nvSpPr>
          <p:cNvPr id="5" name="日期占位符 4"/>
          <p:cNvSpPr>
            <a:spLocks noGrp="1"/>
          </p:cNvSpPr>
          <p:nvPr>
            <p:ph type="dt" idx="11"/>
          </p:nvPr>
        </p:nvSpPr>
        <p:spPr/>
        <p:txBody>
          <a:bodyPr/>
          <a:lstStyle/>
          <a:p>
            <a:fld id="{09EC9D4D-CCA2-44C8-9BAB-9FA3CA6B6ABC}" type="datetime3">
              <a:rPr lang="en-AU" altLang="zh-CN" smtClean="0"/>
              <a:pPr/>
              <a:t>18 September, 2019</a:t>
            </a:fld>
            <a:endParaRPr lang="en-AU" altLang="zh-CN"/>
          </a:p>
        </p:txBody>
      </p:sp>
      <p:sp>
        <p:nvSpPr>
          <p:cNvPr id="6" name="页脚占位符 5"/>
          <p:cNvSpPr>
            <a:spLocks noGrp="1"/>
          </p:cNvSpPr>
          <p:nvPr>
            <p:ph type="ftr" sz="quarter" idx="12"/>
          </p:nvPr>
        </p:nvSpPr>
        <p:spPr/>
        <p:txBody>
          <a:bodyPr/>
          <a:lstStyle/>
          <a:p>
            <a:pPr>
              <a:defRPr/>
            </a:pPr>
            <a:r>
              <a:rPr lang="en-AU" smtClean="0"/>
              <a:t>Chapter 4 — The Processor</a:t>
            </a:r>
            <a:endParaRPr lang="en-AU"/>
          </a:p>
        </p:txBody>
      </p:sp>
      <p:sp>
        <p:nvSpPr>
          <p:cNvPr id="7" name="灯片编号占位符 6"/>
          <p:cNvSpPr>
            <a:spLocks noGrp="1"/>
          </p:cNvSpPr>
          <p:nvPr>
            <p:ph type="sldNum" sz="quarter" idx="13"/>
          </p:nvPr>
        </p:nvSpPr>
        <p:spPr/>
        <p:txBody>
          <a:bodyPr/>
          <a:lstStyle/>
          <a:p>
            <a:fld id="{F0A5C9B6-3D2D-4B7C-BBD9-1C43E422EDD2}" type="slidenum">
              <a:rPr lang="en-AU" altLang="zh-CN" smtClean="0"/>
              <a:pPr/>
              <a:t>46</a:t>
            </a:fld>
            <a:endParaRPr lang="en-AU" altLang="zh-CN"/>
          </a:p>
        </p:txBody>
      </p:sp>
    </p:spTree>
    <p:extLst>
      <p:ext uri="{BB962C8B-B14F-4D97-AF65-F5344CB8AC3E}">
        <p14:creationId xmlns:p14="http://schemas.microsoft.com/office/powerpoint/2010/main" val="30107493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当然实际的</a:t>
            </a:r>
            <a:r>
              <a:rPr lang="en-US" altLang="zh-CN" dirty="0" smtClean="0"/>
              <a:t>MIPS</a:t>
            </a:r>
            <a:r>
              <a:rPr lang="zh-CN" altLang="en-US" dirty="0" smtClean="0"/>
              <a:t>指令与此表中的设计有一定的差异，特别是</a:t>
            </a:r>
            <a:r>
              <a:rPr lang="en-US" altLang="zh-CN" dirty="0" smtClean="0"/>
              <a:t>OPCODE</a:t>
            </a:r>
            <a:r>
              <a:rPr lang="zh-CN" altLang="en-US" dirty="0" smtClean="0"/>
              <a:t>，以及</a:t>
            </a:r>
            <a:r>
              <a:rPr lang="en-US" altLang="zh-CN" dirty="0" err="1" smtClean="0"/>
              <a:t>funct</a:t>
            </a:r>
            <a:r>
              <a:rPr lang="zh-CN" altLang="en-US" dirty="0" smtClean="0"/>
              <a:t>等编码</a:t>
            </a:r>
            <a:endParaRPr lang="zh-CN" altLang="en-US" dirty="0"/>
          </a:p>
        </p:txBody>
      </p:sp>
      <p:sp>
        <p:nvSpPr>
          <p:cNvPr id="4" name="页眉占位符 3"/>
          <p:cNvSpPr>
            <a:spLocks noGrp="1"/>
          </p:cNvSpPr>
          <p:nvPr>
            <p:ph type="hdr" sz="quarter" idx="10"/>
          </p:nvPr>
        </p:nvSpPr>
        <p:spPr/>
        <p:txBody>
          <a:bodyPr/>
          <a:lstStyle/>
          <a:p>
            <a:pPr>
              <a:defRPr/>
            </a:pPr>
            <a:r>
              <a:rPr lang="en-AU" smtClean="0"/>
              <a:t>Morgan Kaufmann Publishers</a:t>
            </a:r>
            <a:endParaRPr lang="en-AU"/>
          </a:p>
        </p:txBody>
      </p:sp>
      <p:sp>
        <p:nvSpPr>
          <p:cNvPr id="5" name="日期占位符 4"/>
          <p:cNvSpPr>
            <a:spLocks noGrp="1"/>
          </p:cNvSpPr>
          <p:nvPr>
            <p:ph type="dt" idx="11"/>
          </p:nvPr>
        </p:nvSpPr>
        <p:spPr/>
        <p:txBody>
          <a:bodyPr/>
          <a:lstStyle/>
          <a:p>
            <a:fld id="{09EC9D4D-CCA2-44C8-9BAB-9FA3CA6B6ABC}" type="datetime3">
              <a:rPr lang="en-AU" altLang="zh-CN" smtClean="0"/>
              <a:pPr/>
              <a:t>18 September, 2019</a:t>
            </a:fld>
            <a:endParaRPr lang="en-AU" altLang="zh-CN"/>
          </a:p>
        </p:txBody>
      </p:sp>
      <p:sp>
        <p:nvSpPr>
          <p:cNvPr id="6" name="页脚占位符 5"/>
          <p:cNvSpPr>
            <a:spLocks noGrp="1"/>
          </p:cNvSpPr>
          <p:nvPr>
            <p:ph type="ftr" sz="quarter" idx="12"/>
          </p:nvPr>
        </p:nvSpPr>
        <p:spPr/>
        <p:txBody>
          <a:bodyPr/>
          <a:lstStyle/>
          <a:p>
            <a:pPr>
              <a:defRPr/>
            </a:pPr>
            <a:r>
              <a:rPr lang="en-AU" smtClean="0"/>
              <a:t>Chapter 4 — The Processor</a:t>
            </a:r>
            <a:endParaRPr lang="en-AU"/>
          </a:p>
        </p:txBody>
      </p:sp>
      <p:sp>
        <p:nvSpPr>
          <p:cNvPr id="7" name="灯片编号占位符 6"/>
          <p:cNvSpPr>
            <a:spLocks noGrp="1"/>
          </p:cNvSpPr>
          <p:nvPr>
            <p:ph type="sldNum" sz="quarter" idx="13"/>
          </p:nvPr>
        </p:nvSpPr>
        <p:spPr/>
        <p:txBody>
          <a:bodyPr/>
          <a:lstStyle/>
          <a:p>
            <a:fld id="{F0A5C9B6-3D2D-4B7C-BBD9-1C43E422EDD2}" type="slidenum">
              <a:rPr lang="en-AU" altLang="zh-CN" smtClean="0"/>
              <a:pPr/>
              <a:t>52</a:t>
            </a:fld>
            <a:endParaRPr lang="en-AU" altLang="zh-CN"/>
          </a:p>
        </p:txBody>
      </p:sp>
    </p:spTree>
    <p:extLst>
      <p:ext uri="{BB962C8B-B14F-4D97-AF65-F5344CB8AC3E}">
        <p14:creationId xmlns:p14="http://schemas.microsoft.com/office/powerpoint/2010/main" val="2601258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我们观察一下该数据通路是否能够满足指令的执行的需要</a:t>
            </a:r>
            <a:endParaRPr lang="en-US" altLang="zh-CN" dirty="0" smtClean="0"/>
          </a:p>
          <a:p>
            <a:r>
              <a:rPr lang="en-US" altLang="zh-CN" dirty="0" smtClean="0"/>
              <a:t>  1 </a:t>
            </a:r>
            <a:r>
              <a:rPr lang="zh-CN" altLang="en-US" dirty="0" smtClean="0"/>
              <a:t>请同学们根据指令的类型，来判断该数据通路是否能够支持三种类型的指令？</a:t>
            </a:r>
            <a:endParaRPr lang="en-US" altLang="zh-CN" dirty="0" smtClean="0"/>
          </a:p>
          <a:p>
            <a:r>
              <a:rPr lang="en-US" altLang="zh-CN" dirty="0" smtClean="0"/>
              <a:t>  2 </a:t>
            </a:r>
            <a:r>
              <a:rPr lang="zh-CN" altLang="en-US" dirty="0" smtClean="0"/>
              <a:t>改数据通路与前面的单周期的数据通路之间的差异在有哪些？</a:t>
            </a:r>
            <a:endParaRPr lang="zh-CN" altLang="en-US" dirty="0"/>
          </a:p>
        </p:txBody>
      </p:sp>
      <p:sp>
        <p:nvSpPr>
          <p:cNvPr id="4" name="页眉占位符 3"/>
          <p:cNvSpPr>
            <a:spLocks noGrp="1"/>
          </p:cNvSpPr>
          <p:nvPr>
            <p:ph type="hdr" sz="quarter" idx="10"/>
          </p:nvPr>
        </p:nvSpPr>
        <p:spPr/>
        <p:txBody>
          <a:bodyPr/>
          <a:lstStyle/>
          <a:p>
            <a:pPr>
              <a:defRPr/>
            </a:pPr>
            <a:r>
              <a:rPr lang="en-AU" smtClean="0"/>
              <a:t>Morgan Kaufmann Publishers</a:t>
            </a:r>
            <a:endParaRPr lang="en-AU"/>
          </a:p>
        </p:txBody>
      </p:sp>
      <p:sp>
        <p:nvSpPr>
          <p:cNvPr id="5" name="日期占位符 4"/>
          <p:cNvSpPr>
            <a:spLocks noGrp="1"/>
          </p:cNvSpPr>
          <p:nvPr>
            <p:ph type="dt" idx="11"/>
          </p:nvPr>
        </p:nvSpPr>
        <p:spPr/>
        <p:txBody>
          <a:bodyPr/>
          <a:lstStyle/>
          <a:p>
            <a:fld id="{09EC9D4D-CCA2-44C8-9BAB-9FA3CA6B6ABC}" type="datetime3">
              <a:rPr lang="en-AU" altLang="zh-CN" smtClean="0"/>
              <a:pPr/>
              <a:t>18 September, 2019</a:t>
            </a:fld>
            <a:endParaRPr lang="en-AU" altLang="zh-CN"/>
          </a:p>
        </p:txBody>
      </p:sp>
      <p:sp>
        <p:nvSpPr>
          <p:cNvPr id="6" name="页脚占位符 5"/>
          <p:cNvSpPr>
            <a:spLocks noGrp="1"/>
          </p:cNvSpPr>
          <p:nvPr>
            <p:ph type="ftr" sz="quarter" idx="12"/>
          </p:nvPr>
        </p:nvSpPr>
        <p:spPr/>
        <p:txBody>
          <a:bodyPr/>
          <a:lstStyle/>
          <a:p>
            <a:pPr>
              <a:defRPr/>
            </a:pPr>
            <a:r>
              <a:rPr lang="en-AU" smtClean="0"/>
              <a:t>Chapter 4 — The Processor</a:t>
            </a:r>
            <a:endParaRPr lang="en-AU"/>
          </a:p>
        </p:txBody>
      </p:sp>
      <p:sp>
        <p:nvSpPr>
          <p:cNvPr id="7" name="灯片编号占位符 6"/>
          <p:cNvSpPr>
            <a:spLocks noGrp="1"/>
          </p:cNvSpPr>
          <p:nvPr>
            <p:ph type="sldNum" sz="quarter" idx="13"/>
          </p:nvPr>
        </p:nvSpPr>
        <p:spPr/>
        <p:txBody>
          <a:bodyPr/>
          <a:lstStyle/>
          <a:p>
            <a:fld id="{F0A5C9B6-3D2D-4B7C-BBD9-1C43E422EDD2}" type="slidenum">
              <a:rPr lang="en-AU" altLang="zh-CN" smtClean="0"/>
              <a:pPr/>
              <a:t>53</a:t>
            </a:fld>
            <a:endParaRPr lang="en-AU" altLang="zh-CN"/>
          </a:p>
        </p:txBody>
      </p:sp>
    </p:spTree>
    <p:extLst>
      <p:ext uri="{BB962C8B-B14F-4D97-AF65-F5344CB8AC3E}">
        <p14:creationId xmlns:p14="http://schemas.microsoft.com/office/powerpoint/2010/main" val="125587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AU" smtClean="0"/>
              <a:t>Morgan Kaufmann Publishers</a:t>
            </a:r>
            <a:endParaRPr lang="en-AU"/>
          </a:p>
        </p:txBody>
      </p:sp>
      <p:sp>
        <p:nvSpPr>
          <p:cNvPr id="5" name="日期占位符 4"/>
          <p:cNvSpPr>
            <a:spLocks noGrp="1"/>
          </p:cNvSpPr>
          <p:nvPr>
            <p:ph type="dt" idx="11"/>
          </p:nvPr>
        </p:nvSpPr>
        <p:spPr/>
        <p:txBody>
          <a:bodyPr/>
          <a:lstStyle/>
          <a:p>
            <a:fld id="{09EC9D4D-CCA2-44C8-9BAB-9FA3CA6B6ABC}" type="datetime3">
              <a:rPr lang="en-AU" altLang="zh-CN" smtClean="0"/>
              <a:pPr/>
              <a:t>18 September, 2019</a:t>
            </a:fld>
            <a:endParaRPr lang="en-AU" altLang="zh-CN"/>
          </a:p>
        </p:txBody>
      </p:sp>
      <p:sp>
        <p:nvSpPr>
          <p:cNvPr id="6" name="页脚占位符 5"/>
          <p:cNvSpPr>
            <a:spLocks noGrp="1"/>
          </p:cNvSpPr>
          <p:nvPr>
            <p:ph type="ftr" sz="quarter" idx="12"/>
          </p:nvPr>
        </p:nvSpPr>
        <p:spPr/>
        <p:txBody>
          <a:bodyPr/>
          <a:lstStyle/>
          <a:p>
            <a:pPr>
              <a:defRPr/>
            </a:pPr>
            <a:r>
              <a:rPr lang="en-AU" smtClean="0"/>
              <a:t>Chapter 4 — The Processor</a:t>
            </a:r>
            <a:endParaRPr lang="en-AU"/>
          </a:p>
        </p:txBody>
      </p:sp>
      <p:sp>
        <p:nvSpPr>
          <p:cNvPr id="7" name="灯片编号占位符 6"/>
          <p:cNvSpPr>
            <a:spLocks noGrp="1"/>
          </p:cNvSpPr>
          <p:nvPr>
            <p:ph type="sldNum" sz="quarter" idx="13"/>
          </p:nvPr>
        </p:nvSpPr>
        <p:spPr/>
        <p:txBody>
          <a:bodyPr/>
          <a:lstStyle/>
          <a:p>
            <a:fld id="{F0A5C9B6-3D2D-4B7C-BBD9-1C43E422EDD2}" type="slidenum">
              <a:rPr lang="en-AU" altLang="zh-CN" smtClean="0"/>
              <a:pPr/>
              <a:t>55</a:t>
            </a:fld>
            <a:endParaRPr lang="en-AU" altLang="zh-CN"/>
          </a:p>
        </p:txBody>
      </p:sp>
    </p:spTree>
    <p:extLst>
      <p:ext uri="{BB962C8B-B14F-4D97-AF65-F5344CB8AC3E}">
        <p14:creationId xmlns:p14="http://schemas.microsoft.com/office/powerpoint/2010/main" val="28524072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eaLnBrk="1" hangingPunct="1"/>
            <a:r>
              <a:rPr kumimoji="1" lang="zh-CN" altLang="en-US" sz="1200" b="1" dirty="0" smtClean="0">
                <a:solidFill>
                  <a:srgbClr val="000000"/>
                </a:solidFill>
                <a:latin typeface="宋体" pitchFamily="2" charset="-122"/>
              </a:rPr>
              <a:t>取指令的控制信号</a:t>
            </a:r>
            <a:endParaRPr kumimoji="1" lang="en-US" altLang="zh-CN" sz="1200" b="1" dirty="0" smtClean="0">
              <a:solidFill>
                <a:srgbClr val="000000"/>
              </a:solidFill>
              <a:latin typeface="宋体" pitchFamily="2" charset="-122"/>
            </a:endParaRPr>
          </a:p>
          <a:p>
            <a:pPr algn="l" eaLnBrk="1" hangingPunct="1"/>
            <a:r>
              <a:rPr kumimoji="1" lang="en-US" altLang="zh-CN" sz="1200" b="1" dirty="0" err="1" smtClean="0">
                <a:solidFill>
                  <a:srgbClr val="000000"/>
                </a:solidFill>
                <a:latin typeface="宋体" pitchFamily="2" charset="-122"/>
              </a:rPr>
              <a:t>SelLdst</a:t>
            </a:r>
            <a:r>
              <a:rPr kumimoji="1" lang="en-US" altLang="zh-CN" sz="1200" b="1" dirty="0" smtClean="0">
                <a:solidFill>
                  <a:srgbClr val="000000"/>
                </a:solidFill>
                <a:latin typeface="宋体" pitchFamily="2" charset="-122"/>
              </a:rPr>
              <a:t>=0  (</a:t>
            </a:r>
            <a:r>
              <a:rPr kumimoji="1" lang="zh-CN" altLang="en-US" sz="1200" b="1" dirty="0" smtClean="0">
                <a:solidFill>
                  <a:srgbClr val="000000"/>
                </a:solidFill>
                <a:latin typeface="宋体" pitchFamily="2" charset="-122"/>
              </a:rPr>
              <a:t>选择</a:t>
            </a:r>
            <a:r>
              <a:rPr kumimoji="1" lang="en-US" altLang="zh-CN" sz="1200" b="1" dirty="0" smtClean="0">
                <a:solidFill>
                  <a:srgbClr val="000000"/>
                </a:solidFill>
                <a:latin typeface="宋体" pitchFamily="2" charset="-122"/>
              </a:rPr>
              <a:t>PC</a:t>
            </a:r>
            <a:r>
              <a:rPr kumimoji="1" lang="zh-CN" altLang="en-US" sz="1200" b="1" dirty="0" smtClean="0">
                <a:solidFill>
                  <a:srgbClr val="000000"/>
                </a:solidFill>
                <a:latin typeface="宋体" pitchFamily="2" charset="-122"/>
              </a:rPr>
              <a:t>的内容做存储器地址</a:t>
            </a:r>
            <a:r>
              <a:rPr kumimoji="1" lang="en-US" altLang="zh-CN" sz="1200" b="1" dirty="0" smtClean="0">
                <a:solidFill>
                  <a:srgbClr val="000000"/>
                </a:solidFill>
                <a:latin typeface="宋体" pitchFamily="2" charset="-122"/>
              </a:rPr>
              <a:t>)</a:t>
            </a:r>
          </a:p>
          <a:p>
            <a:pPr algn="l" eaLnBrk="1" hangingPunct="1"/>
            <a:r>
              <a:rPr kumimoji="1" lang="en-US" altLang="zh-CN" sz="1200" b="1" dirty="0" err="1" smtClean="0">
                <a:solidFill>
                  <a:srgbClr val="000000"/>
                </a:solidFill>
                <a:latin typeface="宋体" pitchFamily="2" charset="-122"/>
              </a:rPr>
              <a:t>SelAluA</a:t>
            </a:r>
            <a:r>
              <a:rPr kumimoji="1" lang="en-US" altLang="zh-CN" sz="1200" b="1" dirty="0" smtClean="0">
                <a:solidFill>
                  <a:srgbClr val="000000"/>
                </a:solidFill>
                <a:latin typeface="宋体" pitchFamily="2" charset="-122"/>
              </a:rPr>
              <a:t>=1  (</a:t>
            </a:r>
            <a:r>
              <a:rPr kumimoji="1" lang="zh-CN" altLang="en-US" sz="1200" b="1" dirty="0" smtClean="0">
                <a:solidFill>
                  <a:srgbClr val="000000"/>
                </a:solidFill>
                <a:latin typeface="宋体" pitchFamily="2" charset="-122"/>
              </a:rPr>
              <a:t>选择</a:t>
            </a:r>
            <a:r>
              <a:rPr kumimoji="1" lang="en-US" altLang="zh-CN" sz="1200" b="1" dirty="0" smtClean="0">
                <a:solidFill>
                  <a:srgbClr val="000000"/>
                </a:solidFill>
                <a:latin typeface="宋体" pitchFamily="2" charset="-122"/>
              </a:rPr>
              <a:t>PC</a:t>
            </a:r>
            <a:r>
              <a:rPr kumimoji="1" lang="zh-CN" altLang="en-US" sz="1200" b="1" dirty="0" smtClean="0">
                <a:solidFill>
                  <a:srgbClr val="000000"/>
                </a:solidFill>
                <a:latin typeface="宋体" pitchFamily="2" charset="-122"/>
              </a:rPr>
              <a:t>的内容做</a:t>
            </a:r>
            <a:r>
              <a:rPr kumimoji="1" lang="en-US" altLang="zh-CN" sz="1200" b="1" dirty="0" smtClean="0">
                <a:solidFill>
                  <a:srgbClr val="000000"/>
                </a:solidFill>
                <a:latin typeface="宋体" pitchFamily="2" charset="-122"/>
              </a:rPr>
              <a:t>ALU A</a:t>
            </a:r>
            <a:r>
              <a:rPr kumimoji="1" lang="zh-CN" altLang="en-US" sz="1200" b="1" dirty="0" smtClean="0">
                <a:solidFill>
                  <a:srgbClr val="000000"/>
                </a:solidFill>
                <a:latin typeface="宋体" pitchFamily="2" charset="-122"/>
              </a:rPr>
              <a:t>端的输入</a:t>
            </a:r>
            <a:r>
              <a:rPr kumimoji="1" lang="en-US" altLang="zh-CN" sz="1200" b="1" dirty="0" smtClean="0">
                <a:solidFill>
                  <a:srgbClr val="000000"/>
                </a:solidFill>
                <a:latin typeface="宋体" pitchFamily="2" charset="-122"/>
              </a:rPr>
              <a:t>)</a:t>
            </a:r>
          </a:p>
          <a:p>
            <a:pPr algn="l" eaLnBrk="1" hangingPunct="1"/>
            <a:r>
              <a:rPr kumimoji="1" lang="en-US" altLang="zh-CN" sz="1200" b="1" dirty="0" err="1" smtClean="0">
                <a:solidFill>
                  <a:srgbClr val="000000"/>
                </a:solidFill>
                <a:latin typeface="宋体" pitchFamily="2" charset="-122"/>
              </a:rPr>
              <a:t>SelAluB</a:t>
            </a:r>
            <a:r>
              <a:rPr kumimoji="1" lang="en-US" altLang="zh-CN" sz="1200" b="1" dirty="0" smtClean="0">
                <a:solidFill>
                  <a:srgbClr val="000000"/>
                </a:solidFill>
                <a:latin typeface="宋体" pitchFamily="2" charset="-122"/>
              </a:rPr>
              <a:t>=10 (</a:t>
            </a:r>
            <a:r>
              <a:rPr kumimoji="1" lang="zh-CN" altLang="en-US" sz="1200" b="1" dirty="0" smtClean="0">
                <a:solidFill>
                  <a:srgbClr val="000000"/>
                </a:solidFill>
                <a:latin typeface="宋体" pitchFamily="2" charset="-122"/>
              </a:rPr>
              <a:t>选择</a:t>
            </a:r>
            <a:r>
              <a:rPr kumimoji="1" lang="en-US" altLang="zh-CN" sz="1200" b="1" dirty="0" smtClean="0">
                <a:solidFill>
                  <a:srgbClr val="000000"/>
                </a:solidFill>
                <a:latin typeface="宋体" pitchFamily="2" charset="-122"/>
              </a:rPr>
              <a:t>1</a:t>
            </a:r>
            <a:r>
              <a:rPr kumimoji="1" lang="zh-CN" altLang="en-US" sz="1200" b="1" dirty="0" smtClean="0">
                <a:solidFill>
                  <a:srgbClr val="000000"/>
                </a:solidFill>
                <a:latin typeface="宋体" pitchFamily="2" charset="-122"/>
              </a:rPr>
              <a:t>做</a:t>
            </a:r>
            <a:r>
              <a:rPr kumimoji="1" lang="en-US" altLang="zh-CN" sz="1200" b="1" dirty="0" smtClean="0">
                <a:solidFill>
                  <a:srgbClr val="000000"/>
                </a:solidFill>
                <a:latin typeface="宋体" pitchFamily="2" charset="-122"/>
              </a:rPr>
              <a:t>ALU B</a:t>
            </a:r>
            <a:r>
              <a:rPr kumimoji="1" lang="zh-CN" altLang="en-US" sz="1200" b="1" dirty="0" smtClean="0">
                <a:solidFill>
                  <a:srgbClr val="000000"/>
                </a:solidFill>
                <a:latin typeface="宋体" pitchFamily="2" charset="-122"/>
              </a:rPr>
              <a:t>端的输入</a:t>
            </a:r>
            <a:r>
              <a:rPr kumimoji="1" lang="en-US" altLang="zh-CN" sz="1200" b="1" dirty="0" smtClean="0">
                <a:solidFill>
                  <a:srgbClr val="000000"/>
                </a:solidFill>
                <a:latin typeface="宋体" pitchFamily="2" charset="-122"/>
              </a:rPr>
              <a:t>)</a:t>
            </a:r>
          </a:p>
          <a:p>
            <a:pPr algn="l" eaLnBrk="1" hangingPunct="1"/>
            <a:r>
              <a:rPr kumimoji="1" lang="en-US" altLang="zh-CN" sz="1200" b="1" dirty="0" err="1" smtClean="0">
                <a:solidFill>
                  <a:srgbClr val="000000"/>
                </a:solidFill>
                <a:latin typeface="宋体" pitchFamily="2" charset="-122"/>
              </a:rPr>
              <a:t>AluOP</a:t>
            </a:r>
            <a:r>
              <a:rPr kumimoji="1" lang="en-US" altLang="zh-CN" sz="1200" b="1" dirty="0" smtClean="0">
                <a:solidFill>
                  <a:srgbClr val="000000"/>
                </a:solidFill>
                <a:latin typeface="宋体" pitchFamily="2" charset="-122"/>
              </a:rPr>
              <a:t>=10   (ALU </a:t>
            </a:r>
            <a:r>
              <a:rPr kumimoji="1" lang="zh-CN" altLang="en-US" sz="1200" b="1" dirty="0" smtClean="0">
                <a:solidFill>
                  <a:srgbClr val="000000"/>
                </a:solidFill>
                <a:latin typeface="宋体" pitchFamily="2" charset="-122"/>
              </a:rPr>
              <a:t>做加运算</a:t>
            </a:r>
            <a:r>
              <a:rPr kumimoji="1" lang="en-US" altLang="zh-CN" sz="1200" b="1" dirty="0" smtClean="0">
                <a:solidFill>
                  <a:srgbClr val="000000"/>
                </a:solidFill>
                <a:latin typeface="宋体" pitchFamily="2" charset="-122"/>
              </a:rPr>
              <a:t>)</a:t>
            </a:r>
          </a:p>
          <a:p>
            <a:pPr algn="l" eaLnBrk="1" hangingPunct="1"/>
            <a:r>
              <a:rPr kumimoji="1" lang="en-US" altLang="zh-CN" sz="1200" b="1" dirty="0" err="1" smtClean="0">
                <a:solidFill>
                  <a:srgbClr val="000000"/>
                </a:solidFill>
                <a:latin typeface="宋体" pitchFamily="2" charset="-122"/>
              </a:rPr>
              <a:t>WriteIR</a:t>
            </a:r>
            <a:r>
              <a:rPr kumimoji="1" lang="en-US" altLang="zh-CN" sz="1200" b="1" dirty="0" smtClean="0">
                <a:solidFill>
                  <a:srgbClr val="000000"/>
                </a:solidFill>
                <a:latin typeface="宋体" pitchFamily="2" charset="-122"/>
              </a:rPr>
              <a:t>=1  (</a:t>
            </a:r>
            <a:r>
              <a:rPr kumimoji="1" lang="zh-CN" altLang="en-US" sz="1200" b="1" dirty="0" smtClean="0">
                <a:solidFill>
                  <a:srgbClr val="000000"/>
                </a:solidFill>
                <a:latin typeface="宋体" pitchFamily="2" charset="-122"/>
              </a:rPr>
              <a:t>周期结束时写指令寄存器</a:t>
            </a:r>
            <a:r>
              <a:rPr kumimoji="1" lang="en-US" altLang="zh-CN" sz="1200" b="1" dirty="0" smtClean="0">
                <a:solidFill>
                  <a:srgbClr val="000000"/>
                </a:solidFill>
                <a:latin typeface="宋体" pitchFamily="2" charset="-122"/>
              </a:rPr>
              <a:t>IR)</a:t>
            </a:r>
          </a:p>
          <a:p>
            <a:pPr algn="l" eaLnBrk="1" hangingPunct="1"/>
            <a:r>
              <a:rPr kumimoji="1" lang="en-US" altLang="zh-CN" sz="1200" b="1" dirty="0" err="1" smtClean="0">
                <a:solidFill>
                  <a:srgbClr val="000000"/>
                </a:solidFill>
                <a:latin typeface="宋体" pitchFamily="2" charset="-122"/>
              </a:rPr>
              <a:t>WritePC</a:t>
            </a:r>
            <a:r>
              <a:rPr kumimoji="1" lang="en-US" altLang="zh-CN" sz="1200" b="1" dirty="0" smtClean="0">
                <a:solidFill>
                  <a:srgbClr val="000000"/>
                </a:solidFill>
                <a:latin typeface="宋体" pitchFamily="2" charset="-122"/>
              </a:rPr>
              <a:t>=1  (</a:t>
            </a:r>
            <a:r>
              <a:rPr kumimoji="1" lang="zh-CN" altLang="en-US" sz="1200" b="1" dirty="0" smtClean="0">
                <a:solidFill>
                  <a:srgbClr val="000000"/>
                </a:solidFill>
                <a:latin typeface="宋体" pitchFamily="2" charset="-122"/>
              </a:rPr>
              <a:t>周期结束时写程序计数器</a:t>
            </a:r>
            <a:r>
              <a:rPr kumimoji="1" lang="en-US" altLang="zh-CN" sz="1200" b="1" dirty="0" smtClean="0">
                <a:solidFill>
                  <a:srgbClr val="000000"/>
                </a:solidFill>
                <a:latin typeface="宋体" pitchFamily="2" charset="-122"/>
              </a:rPr>
              <a:t>PC)</a:t>
            </a:r>
            <a:endParaRPr lang="zh-CN" altLang="en-US" dirty="0"/>
          </a:p>
        </p:txBody>
      </p:sp>
      <p:sp>
        <p:nvSpPr>
          <p:cNvPr id="4" name="页眉占位符 3"/>
          <p:cNvSpPr>
            <a:spLocks noGrp="1"/>
          </p:cNvSpPr>
          <p:nvPr>
            <p:ph type="hdr" sz="quarter" idx="10"/>
          </p:nvPr>
        </p:nvSpPr>
        <p:spPr/>
        <p:txBody>
          <a:bodyPr/>
          <a:lstStyle/>
          <a:p>
            <a:pPr>
              <a:defRPr/>
            </a:pPr>
            <a:r>
              <a:rPr lang="en-AU" smtClean="0"/>
              <a:t>Morgan Kaufmann Publishers</a:t>
            </a:r>
            <a:endParaRPr lang="en-AU"/>
          </a:p>
        </p:txBody>
      </p:sp>
      <p:sp>
        <p:nvSpPr>
          <p:cNvPr id="5" name="日期占位符 4"/>
          <p:cNvSpPr>
            <a:spLocks noGrp="1"/>
          </p:cNvSpPr>
          <p:nvPr>
            <p:ph type="dt" idx="11"/>
          </p:nvPr>
        </p:nvSpPr>
        <p:spPr/>
        <p:txBody>
          <a:bodyPr/>
          <a:lstStyle/>
          <a:p>
            <a:fld id="{09EC9D4D-CCA2-44C8-9BAB-9FA3CA6B6ABC}" type="datetime3">
              <a:rPr lang="en-AU" altLang="zh-CN" smtClean="0"/>
              <a:pPr/>
              <a:t>18 September, 2019</a:t>
            </a:fld>
            <a:endParaRPr lang="en-AU" altLang="zh-CN"/>
          </a:p>
        </p:txBody>
      </p:sp>
      <p:sp>
        <p:nvSpPr>
          <p:cNvPr id="6" name="页脚占位符 5"/>
          <p:cNvSpPr>
            <a:spLocks noGrp="1"/>
          </p:cNvSpPr>
          <p:nvPr>
            <p:ph type="ftr" sz="quarter" idx="12"/>
          </p:nvPr>
        </p:nvSpPr>
        <p:spPr/>
        <p:txBody>
          <a:bodyPr/>
          <a:lstStyle/>
          <a:p>
            <a:pPr>
              <a:defRPr/>
            </a:pPr>
            <a:r>
              <a:rPr lang="en-AU" smtClean="0"/>
              <a:t>Chapter 4 — The Processor</a:t>
            </a:r>
            <a:endParaRPr lang="en-AU"/>
          </a:p>
        </p:txBody>
      </p:sp>
      <p:sp>
        <p:nvSpPr>
          <p:cNvPr id="7" name="灯片编号占位符 6"/>
          <p:cNvSpPr>
            <a:spLocks noGrp="1"/>
          </p:cNvSpPr>
          <p:nvPr>
            <p:ph type="sldNum" sz="quarter" idx="13"/>
          </p:nvPr>
        </p:nvSpPr>
        <p:spPr/>
        <p:txBody>
          <a:bodyPr/>
          <a:lstStyle/>
          <a:p>
            <a:fld id="{F0A5C9B6-3D2D-4B7C-BBD9-1C43E422EDD2}" type="slidenum">
              <a:rPr lang="en-AU" altLang="zh-CN" smtClean="0"/>
              <a:pPr/>
              <a:t>56</a:t>
            </a:fld>
            <a:endParaRPr lang="en-AU" altLang="zh-CN"/>
          </a:p>
        </p:txBody>
      </p:sp>
    </p:spTree>
    <p:extLst>
      <p:ext uri="{BB962C8B-B14F-4D97-AF65-F5344CB8AC3E}">
        <p14:creationId xmlns:p14="http://schemas.microsoft.com/office/powerpoint/2010/main" val="32347521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AU" smtClean="0"/>
              <a:t>Morgan Kaufmann Publishers</a:t>
            </a:r>
            <a:endParaRPr lang="en-AU"/>
          </a:p>
        </p:txBody>
      </p:sp>
      <p:sp>
        <p:nvSpPr>
          <p:cNvPr id="5" name="日期占位符 4"/>
          <p:cNvSpPr>
            <a:spLocks noGrp="1"/>
          </p:cNvSpPr>
          <p:nvPr>
            <p:ph type="dt" idx="11"/>
          </p:nvPr>
        </p:nvSpPr>
        <p:spPr/>
        <p:txBody>
          <a:bodyPr/>
          <a:lstStyle/>
          <a:p>
            <a:fld id="{09EC9D4D-CCA2-44C8-9BAB-9FA3CA6B6ABC}" type="datetime3">
              <a:rPr lang="en-AU" altLang="zh-CN" smtClean="0"/>
              <a:pPr/>
              <a:t>18 September, 2019</a:t>
            </a:fld>
            <a:endParaRPr lang="en-AU" altLang="zh-CN"/>
          </a:p>
        </p:txBody>
      </p:sp>
      <p:sp>
        <p:nvSpPr>
          <p:cNvPr id="6" name="页脚占位符 5"/>
          <p:cNvSpPr>
            <a:spLocks noGrp="1"/>
          </p:cNvSpPr>
          <p:nvPr>
            <p:ph type="ftr" sz="quarter" idx="12"/>
          </p:nvPr>
        </p:nvSpPr>
        <p:spPr/>
        <p:txBody>
          <a:bodyPr/>
          <a:lstStyle/>
          <a:p>
            <a:pPr>
              <a:defRPr/>
            </a:pPr>
            <a:r>
              <a:rPr lang="en-AU" smtClean="0"/>
              <a:t>Chapter 4 — The Processor</a:t>
            </a:r>
            <a:endParaRPr lang="en-AU"/>
          </a:p>
        </p:txBody>
      </p:sp>
      <p:sp>
        <p:nvSpPr>
          <p:cNvPr id="7" name="灯片编号占位符 6"/>
          <p:cNvSpPr>
            <a:spLocks noGrp="1"/>
          </p:cNvSpPr>
          <p:nvPr>
            <p:ph type="sldNum" sz="quarter" idx="13"/>
          </p:nvPr>
        </p:nvSpPr>
        <p:spPr/>
        <p:txBody>
          <a:bodyPr/>
          <a:lstStyle/>
          <a:p>
            <a:fld id="{F0A5C9B6-3D2D-4B7C-BBD9-1C43E422EDD2}" type="slidenum">
              <a:rPr lang="en-AU" altLang="zh-CN" smtClean="0"/>
              <a:pPr/>
              <a:t>57</a:t>
            </a:fld>
            <a:endParaRPr lang="en-AU" altLang="zh-CN"/>
          </a:p>
        </p:txBody>
      </p:sp>
    </p:spTree>
    <p:extLst>
      <p:ext uri="{BB962C8B-B14F-4D97-AF65-F5344CB8AC3E}">
        <p14:creationId xmlns:p14="http://schemas.microsoft.com/office/powerpoint/2010/main" val="340653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smtClean="0">
                <a:latin typeface="Times New Roman" pitchFamily="18" charset="0"/>
              </a:rPr>
              <a:t>Morgan Kaufmann Publishers</a:t>
            </a:r>
          </a:p>
        </p:txBody>
      </p:sp>
      <p:sp>
        <p:nvSpPr>
          <p:cNvPr id="14950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1667B3BD-D773-4AE4-862E-BA70F4AB176A}" type="datetime3">
              <a:rPr lang="en-AU" altLang="zh-CN" sz="1300">
                <a:latin typeface="Times New Roman" pitchFamily="18" charset="0"/>
              </a:rPr>
              <a:pPr/>
              <a:t>18 September, 2019</a:t>
            </a:fld>
            <a:endParaRPr lang="en-AU" altLang="zh-CN" sz="1300">
              <a:latin typeface="Times New Roman" pitchFamily="18" charset="0"/>
            </a:endParaRPr>
          </a:p>
        </p:txBody>
      </p:sp>
      <p:sp>
        <p:nvSpPr>
          <p:cNvPr id="14950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smtClean="0">
                <a:latin typeface="Times New Roman" pitchFamily="18" charset="0"/>
              </a:rPr>
              <a:t>Chapter 4 — The Processor</a:t>
            </a:r>
          </a:p>
        </p:txBody>
      </p:sp>
      <p:sp>
        <p:nvSpPr>
          <p:cNvPr id="1495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95585509-5F4C-41EB-800A-0408E415187D}" type="slidenum">
              <a:rPr lang="en-AU" altLang="zh-CN" sz="1300">
                <a:latin typeface="Times New Roman" pitchFamily="18" charset="0"/>
              </a:rPr>
              <a:pPr/>
              <a:t>4</a:t>
            </a:fld>
            <a:endParaRPr lang="en-AU" altLang="zh-CN" sz="1300">
              <a:latin typeface="Times New Roman" pitchFamily="18" charset="0"/>
            </a:endParaRPr>
          </a:p>
        </p:txBody>
      </p:sp>
      <p:sp>
        <p:nvSpPr>
          <p:cNvPr id="149510" name="Rectangle 2"/>
          <p:cNvSpPr>
            <a:spLocks noGrp="1" noRot="1" noChangeAspect="1" noChangeArrowheads="1" noTextEdit="1"/>
          </p:cNvSpPr>
          <p:nvPr>
            <p:ph type="sldImg"/>
          </p:nvPr>
        </p:nvSpPr>
        <p:spPr>
          <a:ln/>
        </p:spPr>
      </p:sp>
      <p:sp>
        <p:nvSpPr>
          <p:cNvPr id="1495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基本的组合逻辑单元，以及其标准的图标</a:t>
            </a:r>
            <a:endParaRPr lang="en-US" dirty="0" smtClean="0"/>
          </a:p>
        </p:txBody>
      </p:sp>
    </p:spTree>
    <p:extLst>
      <p:ext uri="{BB962C8B-B14F-4D97-AF65-F5344CB8AC3E}">
        <p14:creationId xmlns:p14="http://schemas.microsoft.com/office/powerpoint/2010/main" val="24816629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eaLnBrk="1" hangingPunct="1"/>
            <a:r>
              <a:rPr kumimoji="1" lang="zh-CN" altLang="en-US" sz="1200" b="1" dirty="0" smtClean="0">
                <a:solidFill>
                  <a:srgbClr val="000000"/>
                </a:solidFill>
                <a:latin typeface="宋体" pitchFamily="2" charset="-122"/>
              </a:rPr>
              <a:t>指令译码，读寄存器的控制信号</a:t>
            </a:r>
          </a:p>
          <a:p>
            <a:pPr algn="l" eaLnBrk="1" hangingPunct="1"/>
            <a:r>
              <a:rPr kumimoji="1" lang="en-US" altLang="zh-CN" sz="1200" b="1" dirty="0" err="1" smtClean="0">
                <a:solidFill>
                  <a:srgbClr val="000000"/>
                </a:solidFill>
                <a:latin typeface="宋体" pitchFamily="2" charset="-122"/>
              </a:rPr>
              <a:t>SelSt</a:t>
            </a:r>
            <a:r>
              <a:rPr kumimoji="1" lang="en-US" altLang="zh-CN" sz="1200" b="1" dirty="0" smtClean="0">
                <a:solidFill>
                  <a:srgbClr val="000000"/>
                </a:solidFill>
                <a:latin typeface="宋体" pitchFamily="2" charset="-122"/>
              </a:rPr>
              <a:t>=0(</a:t>
            </a:r>
            <a:r>
              <a:rPr kumimoji="1" lang="zh-CN" altLang="en-US" sz="1200" b="1" dirty="0" smtClean="0">
                <a:solidFill>
                  <a:srgbClr val="000000"/>
                </a:solidFill>
                <a:latin typeface="宋体" pitchFamily="2" charset="-122"/>
              </a:rPr>
              <a:t>非</a:t>
            </a:r>
            <a:r>
              <a:rPr kumimoji="1" lang="en-US" altLang="zh-CN" sz="1200" b="1" dirty="0" smtClean="0">
                <a:solidFill>
                  <a:srgbClr val="000000"/>
                </a:solidFill>
                <a:latin typeface="宋体" pitchFamily="2" charset="-122"/>
              </a:rPr>
              <a:t>store</a:t>
            </a:r>
            <a:r>
              <a:rPr kumimoji="1" lang="zh-CN" altLang="en-US" sz="1200" b="1" dirty="0" smtClean="0">
                <a:solidFill>
                  <a:srgbClr val="000000"/>
                </a:solidFill>
                <a:latin typeface="宋体" pitchFamily="2" charset="-122"/>
              </a:rPr>
              <a:t>指令</a:t>
            </a:r>
            <a:r>
              <a:rPr kumimoji="1" lang="en-US" altLang="zh-CN" sz="1200" b="1" dirty="0" smtClean="0">
                <a:solidFill>
                  <a:srgbClr val="000000"/>
                </a:solidFill>
                <a:latin typeface="宋体" pitchFamily="2" charset="-122"/>
              </a:rPr>
              <a:t>)</a:t>
            </a:r>
          </a:p>
          <a:p>
            <a:pPr algn="l" eaLnBrk="1" hangingPunct="1"/>
            <a:r>
              <a:rPr kumimoji="1" lang="en-US" altLang="zh-CN" sz="1200" b="1" dirty="0" err="1" smtClean="0">
                <a:solidFill>
                  <a:srgbClr val="000000"/>
                </a:solidFill>
                <a:latin typeface="宋体" pitchFamily="2" charset="-122"/>
              </a:rPr>
              <a:t>SelSt</a:t>
            </a:r>
            <a:r>
              <a:rPr kumimoji="1" lang="en-US" altLang="zh-CN" sz="1200" b="1" dirty="0" smtClean="0">
                <a:solidFill>
                  <a:srgbClr val="000000"/>
                </a:solidFill>
                <a:latin typeface="宋体" pitchFamily="2" charset="-122"/>
              </a:rPr>
              <a:t>=1(store</a:t>
            </a:r>
            <a:r>
              <a:rPr kumimoji="1" lang="zh-CN" altLang="en-US" sz="1200" b="1" dirty="0" smtClean="0">
                <a:solidFill>
                  <a:srgbClr val="000000"/>
                </a:solidFill>
                <a:latin typeface="宋体" pitchFamily="2" charset="-122"/>
              </a:rPr>
              <a:t>指令</a:t>
            </a:r>
            <a:r>
              <a:rPr kumimoji="1" lang="en-US" altLang="zh-CN" sz="1200" b="1" dirty="0" smtClean="0">
                <a:solidFill>
                  <a:srgbClr val="000000"/>
                </a:solidFill>
                <a:latin typeface="宋体" pitchFamily="2" charset="-122"/>
              </a:rPr>
              <a:t>)</a:t>
            </a:r>
          </a:p>
          <a:p>
            <a:pPr algn="l" eaLnBrk="1" hangingPunct="1"/>
            <a:r>
              <a:rPr kumimoji="1" lang="zh-CN" altLang="en-US" sz="1200" b="1" dirty="0" smtClean="0">
                <a:solidFill>
                  <a:srgbClr val="FF0000"/>
                </a:solidFill>
                <a:latin typeface="宋体" pitchFamily="2" charset="-122"/>
              </a:rPr>
              <a:t>如果该指令是转移指令</a:t>
            </a:r>
            <a:r>
              <a:rPr kumimoji="1" lang="en-US" altLang="zh-CN" sz="1200" b="1" dirty="0" smtClean="0">
                <a:solidFill>
                  <a:srgbClr val="FF0000"/>
                </a:solidFill>
                <a:latin typeface="宋体" pitchFamily="2" charset="-122"/>
              </a:rPr>
              <a:t>:</a:t>
            </a:r>
          </a:p>
          <a:p>
            <a:pPr algn="l" eaLnBrk="1" hangingPunct="1"/>
            <a:r>
              <a:rPr kumimoji="1" lang="en-US" altLang="zh-CN" sz="1200" b="1" dirty="0" err="1" smtClean="0">
                <a:solidFill>
                  <a:srgbClr val="000000"/>
                </a:solidFill>
                <a:latin typeface="宋体" pitchFamily="2" charset="-122"/>
              </a:rPr>
              <a:t>SelAluA</a:t>
            </a:r>
            <a:r>
              <a:rPr kumimoji="1" lang="en-US" altLang="zh-CN" sz="1200" b="1" dirty="0" smtClean="0">
                <a:solidFill>
                  <a:srgbClr val="000000"/>
                </a:solidFill>
                <a:latin typeface="宋体" pitchFamily="2" charset="-122"/>
              </a:rPr>
              <a:t>=1  (</a:t>
            </a:r>
            <a:r>
              <a:rPr kumimoji="1" lang="zh-CN" altLang="en-US" sz="1200" b="1" dirty="0" smtClean="0">
                <a:solidFill>
                  <a:srgbClr val="000000"/>
                </a:solidFill>
                <a:latin typeface="宋体" pitchFamily="2" charset="-122"/>
              </a:rPr>
              <a:t>选择</a:t>
            </a:r>
            <a:r>
              <a:rPr kumimoji="1" lang="en-US" altLang="zh-CN" sz="1200" b="1" dirty="0" smtClean="0">
                <a:solidFill>
                  <a:srgbClr val="000000"/>
                </a:solidFill>
                <a:latin typeface="宋体" pitchFamily="2" charset="-122"/>
              </a:rPr>
              <a:t>PC</a:t>
            </a:r>
            <a:r>
              <a:rPr kumimoji="1" lang="zh-CN" altLang="en-US" sz="1200" b="1" dirty="0" smtClean="0">
                <a:solidFill>
                  <a:srgbClr val="000000"/>
                </a:solidFill>
                <a:latin typeface="宋体" pitchFamily="2" charset="-122"/>
              </a:rPr>
              <a:t>的内容做</a:t>
            </a:r>
            <a:r>
              <a:rPr kumimoji="1" lang="en-US" altLang="zh-CN" sz="1200" b="1" dirty="0" smtClean="0">
                <a:solidFill>
                  <a:srgbClr val="000000"/>
                </a:solidFill>
                <a:latin typeface="宋体" pitchFamily="2" charset="-122"/>
              </a:rPr>
              <a:t>ALU A</a:t>
            </a:r>
            <a:r>
              <a:rPr kumimoji="1" lang="zh-CN" altLang="en-US" sz="1200" b="1" dirty="0" smtClean="0">
                <a:solidFill>
                  <a:srgbClr val="000000"/>
                </a:solidFill>
                <a:latin typeface="宋体" pitchFamily="2" charset="-122"/>
              </a:rPr>
              <a:t>端的输入</a:t>
            </a:r>
            <a:r>
              <a:rPr kumimoji="1" lang="en-US" altLang="zh-CN" sz="1200" b="1" dirty="0" smtClean="0">
                <a:solidFill>
                  <a:srgbClr val="000000"/>
                </a:solidFill>
                <a:latin typeface="宋体" pitchFamily="2" charset="-122"/>
              </a:rPr>
              <a:t>)</a:t>
            </a:r>
          </a:p>
          <a:p>
            <a:pPr algn="l" eaLnBrk="1" hangingPunct="1"/>
            <a:r>
              <a:rPr kumimoji="1" lang="en-US" altLang="zh-CN" sz="1200" b="1" dirty="0" err="1" smtClean="0">
                <a:solidFill>
                  <a:srgbClr val="000000"/>
                </a:solidFill>
                <a:latin typeface="宋体" pitchFamily="2" charset="-122"/>
              </a:rPr>
              <a:t>SelAluB</a:t>
            </a:r>
            <a:r>
              <a:rPr kumimoji="1" lang="en-US" altLang="zh-CN" sz="1200" b="1" dirty="0" smtClean="0">
                <a:solidFill>
                  <a:srgbClr val="000000"/>
                </a:solidFill>
                <a:latin typeface="宋体" pitchFamily="2" charset="-122"/>
              </a:rPr>
              <a:t>=11 (</a:t>
            </a:r>
            <a:r>
              <a:rPr kumimoji="1" lang="zh-CN" altLang="en-US" sz="1200" b="1" dirty="0" smtClean="0">
                <a:solidFill>
                  <a:srgbClr val="000000"/>
                </a:solidFill>
                <a:latin typeface="宋体" pitchFamily="2" charset="-122"/>
              </a:rPr>
              <a:t>选择扩展的偏移量做</a:t>
            </a:r>
            <a:r>
              <a:rPr kumimoji="1" lang="en-US" altLang="zh-CN" sz="1200" b="1" dirty="0" smtClean="0">
                <a:solidFill>
                  <a:srgbClr val="000000"/>
                </a:solidFill>
                <a:latin typeface="宋体" pitchFamily="2" charset="-122"/>
              </a:rPr>
              <a:t>ALU B</a:t>
            </a:r>
            <a:r>
              <a:rPr kumimoji="1" lang="zh-CN" altLang="en-US" sz="1200" b="1" dirty="0" smtClean="0">
                <a:solidFill>
                  <a:srgbClr val="000000"/>
                </a:solidFill>
                <a:latin typeface="宋体" pitchFamily="2" charset="-122"/>
              </a:rPr>
              <a:t>端的输入</a:t>
            </a:r>
            <a:r>
              <a:rPr kumimoji="1" lang="en-US" altLang="zh-CN" sz="1200" b="1" dirty="0" smtClean="0">
                <a:solidFill>
                  <a:srgbClr val="000000"/>
                </a:solidFill>
                <a:latin typeface="宋体" pitchFamily="2" charset="-122"/>
              </a:rPr>
              <a:t>)</a:t>
            </a:r>
          </a:p>
          <a:p>
            <a:pPr algn="l" eaLnBrk="1" hangingPunct="1"/>
            <a:r>
              <a:rPr kumimoji="1" lang="en-US" altLang="zh-CN" sz="1200" b="1" dirty="0" err="1" smtClean="0">
                <a:solidFill>
                  <a:srgbClr val="000000"/>
                </a:solidFill>
                <a:latin typeface="宋体" pitchFamily="2" charset="-122"/>
              </a:rPr>
              <a:t>AluOP</a:t>
            </a:r>
            <a:r>
              <a:rPr kumimoji="1" lang="en-US" altLang="zh-CN" sz="1200" b="1" dirty="0" smtClean="0">
                <a:solidFill>
                  <a:srgbClr val="000000"/>
                </a:solidFill>
                <a:latin typeface="宋体" pitchFamily="2" charset="-122"/>
              </a:rPr>
              <a:t>=10   (ALU </a:t>
            </a:r>
            <a:r>
              <a:rPr kumimoji="1" lang="zh-CN" altLang="en-US" sz="1200" b="1" dirty="0" smtClean="0">
                <a:solidFill>
                  <a:srgbClr val="000000"/>
                </a:solidFill>
                <a:latin typeface="宋体" pitchFamily="2" charset="-122"/>
              </a:rPr>
              <a:t>做加运算</a:t>
            </a:r>
            <a:r>
              <a:rPr kumimoji="1" lang="en-US" altLang="zh-CN" sz="1200" b="1" dirty="0" smtClean="0">
                <a:solidFill>
                  <a:srgbClr val="000000"/>
                </a:solidFill>
                <a:latin typeface="宋体" pitchFamily="2" charset="-122"/>
              </a:rPr>
              <a:t>)</a:t>
            </a:r>
          </a:p>
          <a:p>
            <a:pPr algn="l" eaLnBrk="1" hangingPunct="1"/>
            <a:r>
              <a:rPr kumimoji="1" lang="en-US" altLang="zh-CN" sz="1200" b="1" dirty="0" err="1" smtClean="0">
                <a:solidFill>
                  <a:srgbClr val="000000"/>
                </a:solidFill>
                <a:latin typeface="宋体" pitchFamily="2" charset="-122"/>
              </a:rPr>
              <a:t>WritePC</a:t>
            </a:r>
            <a:r>
              <a:rPr kumimoji="1" lang="en-US" altLang="zh-CN" sz="1200" b="1" dirty="0" smtClean="0">
                <a:solidFill>
                  <a:srgbClr val="000000"/>
                </a:solidFill>
                <a:latin typeface="宋体" pitchFamily="2" charset="-122"/>
              </a:rPr>
              <a:t>=</a:t>
            </a:r>
            <a:r>
              <a:rPr kumimoji="1" lang="en-US" altLang="zh-CN" sz="1200" b="1" dirty="0" err="1" smtClean="0">
                <a:solidFill>
                  <a:srgbClr val="000000"/>
                </a:solidFill>
                <a:latin typeface="宋体" pitchFamily="2" charset="-122"/>
              </a:rPr>
              <a:t>Branch+bneZero+beqZero</a:t>
            </a:r>
            <a:r>
              <a:rPr kumimoji="1" lang="en-US" altLang="zh-CN" sz="1200" b="1" dirty="0" smtClean="0">
                <a:solidFill>
                  <a:srgbClr val="000000"/>
                </a:solidFill>
                <a:latin typeface="宋体" pitchFamily="2" charset="-122"/>
              </a:rPr>
              <a:t>(</a:t>
            </a:r>
            <a:r>
              <a:rPr kumimoji="1" lang="zh-CN" altLang="en-US" sz="1200" b="1" dirty="0" smtClean="0">
                <a:solidFill>
                  <a:srgbClr val="000000"/>
                </a:solidFill>
                <a:latin typeface="宋体" pitchFamily="2" charset="-122"/>
              </a:rPr>
              <a:t>若转移条件满足时写</a:t>
            </a:r>
            <a:r>
              <a:rPr kumimoji="1" lang="en-US" altLang="zh-CN" sz="1200" b="1" dirty="0" smtClean="0">
                <a:solidFill>
                  <a:srgbClr val="000000"/>
                </a:solidFill>
                <a:latin typeface="宋体" pitchFamily="2" charset="-122"/>
              </a:rPr>
              <a:t>PC)</a:t>
            </a:r>
          </a:p>
          <a:p>
            <a:endParaRPr lang="zh-CN" altLang="en-US" dirty="0"/>
          </a:p>
        </p:txBody>
      </p:sp>
      <p:sp>
        <p:nvSpPr>
          <p:cNvPr id="4" name="页眉占位符 3"/>
          <p:cNvSpPr>
            <a:spLocks noGrp="1"/>
          </p:cNvSpPr>
          <p:nvPr>
            <p:ph type="hdr" sz="quarter" idx="10"/>
          </p:nvPr>
        </p:nvSpPr>
        <p:spPr/>
        <p:txBody>
          <a:bodyPr/>
          <a:lstStyle/>
          <a:p>
            <a:pPr>
              <a:defRPr/>
            </a:pPr>
            <a:r>
              <a:rPr lang="en-AU" smtClean="0"/>
              <a:t>Morgan Kaufmann Publishers</a:t>
            </a:r>
            <a:endParaRPr lang="en-AU"/>
          </a:p>
        </p:txBody>
      </p:sp>
      <p:sp>
        <p:nvSpPr>
          <p:cNvPr id="5" name="日期占位符 4"/>
          <p:cNvSpPr>
            <a:spLocks noGrp="1"/>
          </p:cNvSpPr>
          <p:nvPr>
            <p:ph type="dt" idx="11"/>
          </p:nvPr>
        </p:nvSpPr>
        <p:spPr/>
        <p:txBody>
          <a:bodyPr/>
          <a:lstStyle/>
          <a:p>
            <a:fld id="{09EC9D4D-CCA2-44C8-9BAB-9FA3CA6B6ABC}" type="datetime3">
              <a:rPr lang="en-AU" altLang="zh-CN" smtClean="0"/>
              <a:pPr/>
              <a:t>18 September, 2019</a:t>
            </a:fld>
            <a:endParaRPr lang="en-AU" altLang="zh-CN"/>
          </a:p>
        </p:txBody>
      </p:sp>
      <p:sp>
        <p:nvSpPr>
          <p:cNvPr id="6" name="页脚占位符 5"/>
          <p:cNvSpPr>
            <a:spLocks noGrp="1"/>
          </p:cNvSpPr>
          <p:nvPr>
            <p:ph type="ftr" sz="quarter" idx="12"/>
          </p:nvPr>
        </p:nvSpPr>
        <p:spPr/>
        <p:txBody>
          <a:bodyPr/>
          <a:lstStyle/>
          <a:p>
            <a:pPr>
              <a:defRPr/>
            </a:pPr>
            <a:r>
              <a:rPr lang="en-AU" smtClean="0"/>
              <a:t>Chapter 4 — The Processor</a:t>
            </a:r>
            <a:endParaRPr lang="en-AU"/>
          </a:p>
        </p:txBody>
      </p:sp>
      <p:sp>
        <p:nvSpPr>
          <p:cNvPr id="7" name="灯片编号占位符 6"/>
          <p:cNvSpPr>
            <a:spLocks noGrp="1"/>
          </p:cNvSpPr>
          <p:nvPr>
            <p:ph type="sldNum" sz="quarter" idx="13"/>
          </p:nvPr>
        </p:nvSpPr>
        <p:spPr/>
        <p:txBody>
          <a:bodyPr/>
          <a:lstStyle/>
          <a:p>
            <a:fld id="{F0A5C9B6-3D2D-4B7C-BBD9-1C43E422EDD2}" type="slidenum">
              <a:rPr lang="en-AU" altLang="zh-CN" smtClean="0"/>
              <a:pPr/>
              <a:t>58</a:t>
            </a:fld>
            <a:endParaRPr lang="en-AU" altLang="zh-CN"/>
          </a:p>
        </p:txBody>
      </p:sp>
    </p:spTree>
    <p:extLst>
      <p:ext uri="{BB962C8B-B14F-4D97-AF65-F5344CB8AC3E}">
        <p14:creationId xmlns:p14="http://schemas.microsoft.com/office/powerpoint/2010/main" val="3000509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1" dirty="0" smtClean="0">
                <a:solidFill>
                  <a:srgbClr val="FD0128"/>
                </a:solidFill>
                <a:latin typeface="宋体" pitchFamily="2" charset="-122"/>
              </a:rPr>
              <a:t>指令译码， </a:t>
            </a:r>
            <a:r>
              <a:rPr kumimoji="1" lang="en-US" altLang="zh-CN" sz="1200" b="1" dirty="0" smtClean="0">
                <a:solidFill>
                  <a:srgbClr val="FD0128"/>
                </a:solidFill>
                <a:latin typeface="宋体" pitchFamily="2" charset="-122"/>
              </a:rPr>
              <a:t>store</a:t>
            </a:r>
            <a:r>
              <a:rPr kumimoji="1" lang="zh-CN" altLang="en-US" sz="1200" b="1" dirty="0" smtClean="0">
                <a:solidFill>
                  <a:srgbClr val="FD0128"/>
                </a:solidFill>
                <a:latin typeface="宋体" pitchFamily="2" charset="-122"/>
              </a:rPr>
              <a:t>指令读寄存器</a:t>
            </a:r>
          </a:p>
          <a:p>
            <a:endParaRPr lang="zh-CN" altLang="en-US" dirty="0"/>
          </a:p>
        </p:txBody>
      </p:sp>
      <p:sp>
        <p:nvSpPr>
          <p:cNvPr id="4" name="页眉占位符 3"/>
          <p:cNvSpPr>
            <a:spLocks noGrp="1"/>
          </p:cNvSpPr>
          <p:nvPr>
            <p:ph type="hdr" sz="quarter" idx="10"/>
          </p:nvPr>
        </p:nvSpPr>
        <p:spPr/>
        <p:txBody>
          <a:bodyPr/>
          <a:lstStyle/>
          <a:p>
            <a:pPr>
              <a:defRPr/>
            </a:pPr>
            <a:r>
              <a:rPr lang="en-AU" smtClean="0"/>
              <a:t>Morgan Kaufmann Publishers</a:t>
            </a:r>
            <a:endParaRPr lang="en-AU"/>
          </a:p>
        </p:txBody>
      </p:sp>
      <p:sp>
        <p:nvSpPr>
          <p:cNvPr id="5" name="日期占位符 4"/>
          <p:cNvSpPr>
            <a:spLocks noGrp="1"/>
          </p:cNvSpPr>
          <p:nvPr>
            <p:ph type="dt" idx="11"/>
          </p:nvPr>
        </p:nvSpPr>
        <p:spPr/>
        <p:txBody>
          <a:bodyPr/>
          <a:lstStyle/>
          <a:p>
            <a:fld id="{09EC9D4D-CCA2-44C8-9BAB-9FA3CA6B6ABC}" type="datetime3">
              <a:rPr lang="en-AU" altLang="zh-CN" smtClean="0"/>
              <a:pPr/>
              <a:t>18 September, 2019</a:t>
            </a:fld>
            <a:endParaRPr lang="en-AU" altLang="zh-CN"/>
          </a:p>
        </p:txBody>
      </p:sp>
      <p:sp>
        <p:nvSpPr>
          <p:cNvPr id="6" name="页脚占位符 5"/>
          <p:cNvSpPr>
            <a:spLocks noGrp="1"/>
          </p:cNvSpPr>
          <p:nvPr>
            <p:ph type="ftr" sz="quarter" idx="12"/>
          </p:nvPr>
        </p:nvSpPr>
        <p:spPr/>
        <p:txBody>
          <a:bodyPr/>
          <a:lstStyle/>
          <a:p>
            <a:pPr>
              <a:defRPr/>
            </a:pPr>
            <a:r>
              <a:rPr lang="en-AU" smtClean="0"/>
              <a:t>Chapter 4 — The Processor</a:t>
            </a:r>
            <a:endParaRPr lang="en-AU"/>
          </a:p>
        </p:txBody>
      </p:sp>
      <p:sp>
        <p:nvSpPr>
          <p:cNvPr id="7" name="灯片编号占位符 6"/>
          <p:cNvSpPr>
            <a:spLocks noGrp="1"/>
          </p:cNvSpPr>
          <p:nvPr>
            <p:ph type="sldNum" sz="quarter" idx="13"/>
          </p:nvPr>
        </p:nvSpPr>
        <p:spPr/>
        <p:txBody>
          <a:bodyPr/>
          <a:lstStyle/>
          <a:p>
            <a:fld id="{F0A5C9B6-3D2D-4B7C-BBD9-1C43E422EDD2}" type="slidenum">
              <a:rPr lang="en-AU" altLang="zh-CN" smtClean="0"/>
              <a:pPr/>
              <a:t>59</a:t>
            </a:fld>
            <a:endParaRPr lang="en-AU" altLang="zh-CN"/>
          </a:p>
        </p:txBody>
      </p:sp>
    </p:spTree>
    <p:extLst>
      <p:ext uri="{BB962C8B-B14F-4D97-AF65-F5344CB8AC3E}">
        <p14:creationId xmlns:p14="http://schemas.microsoft.com/office/powerpoint/2010/main" val="35595355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eaLnBrk="1" hangingPunct="1">
              <a:spcBef>
                <a:spcPct val="50000"/>
              </a:spcBef>
            </a:pPr>
            <a:r>
              <a:rPr kumimoji="1" lang="en-US" altLang="zh-CN" sz="1200" b="1" dirty="0" err="1" smtClean="0">
                <a:solidFill>
                  <a:srgbClr val="063DE9"/>
                </a:solidFill>
                <a:ea typeface="新宋体" pitchFamily="49" charset="-122"/>
              </a:rPr>
              <a:t>beq</a:t>
            </a:r>
            <a:r>
              <a:rPr kumimoji="1" lang="zh-CN" altLang="en-US" sz="1200" b="1" dirty="0" smtClean="0">
                <a:solidFill>
                  <a:srgbClr val="063DE9"/>
                </a:solidFill>
                <a:ea typeface="新宋体" pitchFamily="49" charset="-122"/>
              </a:rPr>
              <a:t>：  </a:t>
            </a:r>
            <a:r>
              <a:rPr kumimoji="1" lang="en-US" altLang="zh-CN" sz="1200" b="1" dirty="0" smtClean="0">
                <a:solidFill>
                  <a:srgbClr val="063DE9"/>
                </a:solidFill>
                <a:ea typeface="新宋体" pitchFamily="49" charset="-122"/>
              </a:rPr>
              <a:t>if z=1 then pc=</a:t>
            </a:r>
            <a:r>
              <a:rPr kumimoji="1" lang="en-US" altLang="zh-CN" sz="1200" b="1" dirty="0" err="1" smtClean="0">
                <a:solidFill>
                  <a:srgbClr val="063DE9"/>
                </a:solidFill>
                <a:ea typeface="新宋体" pitchFamily="49" charset="-122"/>
              </a:rPr>
              <a:t>pc+disp</a:t>
            </a:r>
            <a:r>
              <a:rPr kumimoji="1" lang="zh-CN" altLang="en-US" sz="1200" b="1" dirty="0" smtClean="0">
                <a:solidFill>
                  <a:srgbClr val="063DE9"/>
                </a:solidFill>
                <a:ea typeface="新宋体" pitchFamily="49" charset="-122"/>
              </a:rPr>
              <a:t>，</a:t>
            </a:r>
            <a:r>
              <a:rPr kumimoji="1" lang="en-US" altLang="zh-CN" sz="1200" b="1" dirty="0" smtClean="0">
                <a:solidFill>
                  <a:srgbClr val="063DE9"/>
                </a:solidFill>
                <a:ea typeface="新宋体" pitchFamily="49" charset="-122"/>
              </a:rPr>
              <a:t>else pc=pc+1</a:t>
            </a:r>
          </a:p>
          <a:p>
            <a:pPr algn="l" eaLnBrk="1" hangingPunct="1">
              <a:spcBef>
                <a:spcPct val="50000"/>
              </a:spcBef>
            </a:pPr>
            <a:r>
              <a:rPr kumimoji="1" lang="en-US" altLang="zh-CN" sz="1200" b="1" dirty="0" smtClean="0">
                <a:solidFill>
                  <a:srgbClr val="063DE9"/>
                </a:solidFill>
                <a:ea typeface="新宋体" pitchFamily="49" charset="-122"/>
              </a:rPr>
              <a:t>                  </a:t>
            </a:r>
            <a:r>
              <a:rPr kumimoji="1" lang="en-US" altLang="zh-CN" sz="1200" b="1" dirty="0" err="1" smtClean="0">
                <a:solidFill>
                  <a:srgbClr val="063DE9"/>
                </a:solidFill>
                <a:ea typeface="新宋体" pitchFamily="49" charset="-122"/>
              </a:rPr>
              <a:t>bne</a:t>
            </a:r>
            <a:r>
              <a:rPr kumimoji="1" lang="en-US" altLang="zh-CN" sz="1200" b="1" dirty="0" smtClean="0">
                <a:solidFill>
                  <a:srgbClr val="063DE9"/>
                </a:solidFill>
                <a:ea typeface="新宋体" pitchFamily="49" charset="-122"/>
              </a:rPr>
              <a:t>:    if z=0 then pc=</a:t>
            </a:r>
            <a:r>
              <a:rPr kumimoji="1" lang="en-US" altLang="zh-CN" sz="1200" b="1" dirty="0" err="1" smtClean="0">
                <a:solidFill>
                  <a:srgbClr val="063DE9"/>
                </a:solidFill>
                <a:ea typeface="新宋体" pitchFamily="49" charset="-122"/>
              </a:rPr>
              <a:t>pc+disp</a:t>
            </a:r>
            <a:r>
              <a:rPr kumimoji="1" lang="en-US" altLang="zh-CN" sz="1200" b="1" dirty="0" smtClean="0">
                <a:solidFill>
                  <a:srgbClr val="063DE9"/>
                </a:solidFill>
                <a:ea typeface="新宋体" pitchFamily="49" charset="-122"/>
              </a:rPr>
              <a:t>,   else pc=pc+1</a:t>
            </a:r>
          </a:p>
          <a:p>
            <a:pPr algn="l" eaLnBrk="1" hangingPunct="1">
              <a:spcBef>
                <a:spcPct val="50000"/>
              </a:spcBef>
            </a:pPr>
            <a:r>
              <a:rPr kumimoji="1" lang="zh-CN" altLang="en-US" sz="1200" b="1" dirty="0" smtClean="0">
                <a:solidFill>
                  <a:srgbClr val="FF0000"/>
                </a:solidFill>
                <a:latin typeface="宋体" pitchFamily="2" charset="-122"/>
              </a:rPr>
              <a:t>无条件转移</a:t>
            </a:r>
            <a:r>
              <a:rPr kumimoji="1" lang="en-US" altLang="zh-CN" sz="1200" b="1" dirty="0" smtClean="0">
                <a:solidFill>
                  <a:srgbClr val="FF0000"/>
                </a:solidFill>
                <a:latin typeface="宋体" pitchFamily="2" charset="-122"/>
              </a:rPr>
              <a:t>:</a:t>
            </a:r>
            <a:r>
              <a:rPr kumimoji="1" lang="en-US" altLang="zh-CN" sz="1200" dirty="0" smtClean="0">
                <a:solidFill>
                  <a:srgbClr val="063DE9"/>
                </a:solidFill>
                <a:latin typeface="黑体" pitchFamily="49" charset="-122"/>
                <a:ea typeface="黑体" pitchFamily="49" charset="-122"/>
              </a:rPr>
              <a:t> </a:t>
            </a:r>
            <a:r>
              <a:rPr kumimoji="1" lang="en-US" altLang="zh-CN" sz="1200" b="1" dirty="0" smtClean="0">
                <a:solidFill>
                  <a:srgbClr val="063DE9"/>
                </a:solidFill>
                <a:ea typeface="新宋体" pitchFamily="49" charset="-122"/>
              </a:rPr>
              <a:t>Branch : pc=pc + </a:t>
            </a:r>
            <a:r>
              <a:rPr kumimoji="1" lang="en-US" altLang="zh-CN" sz="1200" b="1" dirty="0" err="1" smtClean="0">
                <a:solidFill>
                  <a:srgbClr val="063DE9"/>
                </a:solidFill>
                <a:ea typeface="新宋体" pitchFamily="49" charset="-122"/>
              </a:rPr>
              <a:t>disp</a:t>
            </a:r>
            <a:endParaRPr kumimoji="1" lang="en-US" altLang="zh-CN" sz="1200" b="1" dirty="0" smtClean="0">
              <a:solidFill>
                <a:srgbClr val="063DE9"/>
              </a:solidFill>
              <a:latin typeface="Times New Roman" pitchFamily="18" charset="0"/>
              <a:ea typeface="新宋体" pitchFamily="49" charset="-122"/>
            </a:endParaRPr>
          </a:p>
          <a:p>
            <a:endParaRPr lang="zh-CN" altLang="en-US" dirty="0"/>
          </a:p>
        </p:txBody>
      </p:sp>
      <p:sp>
        <p:nvSpPr>
          <p:cNvPr id="4" name="页眉占位符 3"/>
          <p:cNvSpPr>
            <a:spLocks noGrp="1"/>
          </p:cNvSpPr>
          <p:nvPr>
            <p:ph type="hdr" sz="quarter" idx="10"/>
          </p:nvPr>
        </p:nvSpPr>
        <p:spPr/>
        <p:txBody>
          <a:bodyPr/>
          <a:lstStyle/>
          <a:p>
            <a:pPr>
              <a:defRPr/>
            </a:pPr>
            <a:r>
              <a:rPr lang="en-AU" smtClean="0"/>
              <a:t>Morgan Kaufmann Publishers</a:t>
            </a:r>
            <a:endParaRPr lang="en-AU"/>
          </a:p>
        </p:txBody>
      </p:sp>
      <p:sp>
        <p:nvSpPr>
          <p:cNvPr id="5" name="日期占位符 4"/>
          <p:cNvSpPr>
            <a:spLocks noGrp="1"/>
          </p:cNvSpPr>
          <p:nvPr>
            <p:ph type="dt" idx="11"/>
          </p:nvPr>
        </p:nvSpPr>
        <p:spPr/>
        <p:txBody>
          <a:bodyPr/>
          <a:lstStyle/>
          <a:p>
            <a:fld id="{09EC9D4D-CCA2-44C8-9BAB-9FA3CA6B6ABC}" type="datetime3">
              <a:rPr lang="en-AU" altLang="zh-CN" smtClean="0"/>
              <a:pPr/>
              <a:t>18 September, 2019</a:t>
            </a:fld>
            <a:endParaRPr lang="en-AU" altLang="zh-CN"/>
          </a:p>
        </p:txBody>
      </p:sp>
      <p:sp>
        <p:nvSpPr>
          <p:cNvPr id="6" name="页脚占位符 5"/>
          <p:cNvSpPr>
            <a:spLocks noGrp="1"/>
          </p:cNvSpPr>
          <p:nvPr>
            <p:ph type="ftr" sz="quarter" idx="12"/>
          </p:nvPr>
        </p:nvSpPr>
        <p:spPr/>
        <p:txBody>
          <a:bodyPr/>
          <a:lstStyle/>
          <a:p>
            <a:pPr>
              <a:defRPr/>
            </a:pPr>
            <a:r>
              <a:rPr lang="en-AU" smtClean="0"/>
              <a:t>Chapter 4 — The Processor</a:t>
            </a:r>
            <a:endParaRPr lang="en-AU"/>
          </a:p>
        </p:txBody>
      </p:sp>
      <p:sp>
        <p:nvSpPr>
          <p:cNvPr id="7" name="灯片编号占位符 6"/>
          <p:cNvSpPr>
            <a:spLocks noGrp="1"/>
          </p:cNvSpPr>
          <p:nvPr>
            <p:ph type="sldNum" sz="quarter" idx="13"/>
          </p:nvPr>
        </p:nvSpPr>
        <p:spPr/>
        <p:txBody>
          <a:bodyPr/>
          <a:lstStyle/>
          <a:p>
            <a:fld id="{F0A5C9B6-3D2D-4B7C-BBD9-1C43E422EDD2}" type="slidenum">
              <a:rPr lang="en-AU" altLang="zh-CN" smtClean="0"/>
              <a:pPr/>
              <a:t>60</a:t>
            </a:fld>
            <a:endParaRPr lang="en-AU" altLang="zh-CN"/>
          </a:p>
        </p:txBody>
      </p:sp>
    </p:spTree>
    <p:extLst>
      <p:ext uri="{BB962C8B-B14F-4D97-AF65-F5344CB8AC3E}">
        <p14:creationId xmlns:p14="http://schemas.microsoft.com/office/powerpoint/2010/main" val="31604398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AU" smtClean="0"/>
              <a:t>Morgan Kaufmann Publishers</a:t>
            </a:r>
            <a:endParaRPr lang="en-AU"/>
          </a:p>
        </p:txBody>
      </p:sp>
      <p:sp>
        <p:nvSpPr>
          <p:cNvPr id="5" name="日期占位符 4"/>
          <p:cNvSpPr>
            <a:spLocks noGrp="1"/>
          </p:cNvSpPr>
          <p:nvPr>
            <p:ph type="dt" idx="11"/>
          </p:nvPr>
        </p:nvSpPr>
        <p:spPr/>
        <p:txBody>
          <a:bodyPr/>
          <a:lstStyle/>
          <a:p>
            <a:fld id="{09EC9D4D-CCA2-44C8-9BAB-9FA3CA6B6ABC}" type="datetime3">
              <a:rPr lang="en-AU" altLang="zh-CN" smtClean="0"/>
              <a:pPr/>
              <a:t>18 September, 2019</a:t>
            </a:fld>
            <a:endParaRPr lang="en-AU" altLang="zh-CN"/>
          </a:p>
        </p:txBody>
      </p:sp>
      <p:sp>
        <p:nvSpPr>
          <p:cNvPr id="6" name="页脚占位符 5"/>
          <p:cNvSpPr>
            <a:spLocks noGrp="1"/>
          </p:cNvSpPr>
          <p:nvPr>
            <p:ph type="ftr" sz="quarter" idx="12"/>
          </p:nvPr>
        </p:nvSpPr>
        <p:spPr/>
        <p:txBody>
          <a:bodyPr/>
          <a:lstStyle/>
          <a:p>
            <a:pPr>
              <a:defRPr/>
            </a:pPr>
            <a:r>
              <a:rPr lang="en-AU" smtClean="0"/>
              <a:t>Chapter 4 — The Processor</a:t>
            </a:r>
            <a:endParaRPr lang="en-AU"/>
          </a:p>
        </p:txBody>
      </p:sp>
      <p:sp>
        <p:nvSpPr>
          <p:cNvPr id="7" name="灯片编号占位符 6"/>
          <p:cNvSpPr>
            <a:spLocks noGrp="1"/>
          </p:cNvSpPr>
          <p:nvPr>
            <p:ph type="sldNum" sz="quarter" idx="13"/>
          </p:nvPr>
        </p:nvSpPr>
        <p:spPr/>
        <p:txBody>
          <a:bodyPr/>
          <a:lstStyle/>
          <a:p>
            <a:fld id="{F0A5C9B6-3D2D-4B7C-BBD9-1C43E422EDD2}" type="slidenum">
              <a:rPr lang="en-AU" altLang="zh-CN" smtClean="0"/>
              <a:pPr/>
              <a:t>62</a:t>
            </a:fld>
            <a:endParaRPr lang="en-AU" altLang="zh-CN"/>
          </a:p>
        </p:txBody>
      </p:sp>
    </p:spTree>
    <p:extLst>
      <p:ext uri="{BB962C8B-B14F-4D97-AF65-F5344CB8AC3E}">
        <p14:creationId xmlns:p14="http://schemas.microsoft.com/office/powerpoint/2010/main" val="39029920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AU" smtClean="0"/>
              <a:t>Morgan Kaufmann Publishers</a:t>
            </a:r>
            <a:endParaRPr lang="en-AU"/>
          </a:p>
        </p:txBody>
      </p:sp>
      <p:sp>
        <p:nvSpPr>
          <p:cNvPr id="5" name="日期占位符 4"/>
          <p:cNvSpPr>
            <a:spLocks noGrp="1"/>
          </p:cNvSpPr>
          <p:nvPr>
            <p:ph type="dt" idx="11"/>
          </p:nvPr>
        </p:nvSpPr>
        <p:spPr/>
        <p:txBody>
          <a:bodyPr/>
          <a:lstStyle/>
          <a:p>
            <a:fld id="{09EC9D4D-CCA2-44C8-9BAB-9FA3CA6B6ABC}" type="datetime3">
              <a:rPr lang="en-AU" altLang="zh-CN" smtClean="0"/>
              <a:pPr/>
              <a:t>18 September, 2019</a:t>
            </a:fld>
            <a:endParaRPr lang="en-AU" altLang="zh-CN"/>
          </a:p>
        </p:txBody>
      </p:sp>
      <p:sp>
        <p:nvSpPr>
          <p:cNvPr id="6" name="页脚占位符 5"/>
          <p:cNvSpPr>
            <a:spLocks noGrp="1"/>
          </p:cNvSpPr>
          <p:nvPr>
            <p:ph type="ftr" sz="quarter" idx="12"/>
          </p:nvPr>
        </p:nvSpPr>
        <p:spPr/>
        <p:txBody>
          <a:bodyPr/>
          <a:lstStyle/>
          <a:p>
            <a:pPr>
              <a:defRPr/>
            </a:pPr>
            <a:r>
              <a:rPr lang="en-AU" smtClean="0"/>
              <a:t>Chapter 4 — The Processor</a:t>
            </a:r>
            <a:endParaRPr lang="en-AU"/>
          </a:p>
        </p:txBody>
      </p:sp>
      <p:sp>
        <p:nvSpPr>
          <p:cNvPr id="7" name="灯片编号占位符 6"/>
          <p:cNvSpPr>
            <a:spLocks noGrp="1"/>
          </p:cNvSpPr>
          <p:nvPr>
            <p:ph type="sldNum" sz="quarter" idx="13"/>
          </p:nvPr>
        </p:nvSpPr>
        <p:spPr/>
        <p:txBody>
          <a:bodyPr/>
          <a:lstStyle/>
          <a:p>
            <a:fld id="{F0A5C9B6-3D2D-4B7C-BBD9-1C43E422EDD2}" type="slidenum">
              <a:rPr lang="en-AU" altLang="zh-CN" smtClean="0"/>
              <a:pPr/>
              <a:t>69</a:t>
            </a:fld>
            <a:endParaRPr lang="en-AU" altLang="zh-CN"/>
          </a:p>
        </p:txBody>
      </p:sp>
    </p:spTree>
    <p:extLst>
      <p:ext uri="{BB962C8B-B14F-4D97-AF65-F5344CB8AC3E}">
        <p14:creationId xmlns:p14="http://schemas.microsoft.com/office/powerpoint/2010/main" val="12312654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是一个基本的有限状态机的模型</a:t>
            </a:r>
            <a:endParaRPr lang="zh-CN" altLang="en-US" dirty="0"/>
          </a:p>
        </p:txBody>
      </p:sp>
      <p:sp>
        <p:nvSpPr>
          <p:cNvPr id="4" name="页眉占位符 3"/>
          <p:cNvSpPr>
            <a:spLocks noGrp="1"/>
          </p:cNvSpPr>
          <p:nvPr>
            <p:ph type="hdr" sz="quarter" idx="10"/>
          </p:nvPr>
        </p:nvSpPr>
        <p:spPr/>
        <p:txBody>
          <a:bodyPr/>
          <a:lstStyle/>
          <a:p>
            <a:pPr>
              <a:defRPr/>
            </a:pPr>
            <a:r>
              <a:rPr lang="en-AU" smtClean="0"/>
              <a:t>Morgan Kaufmann Publishers</a:t>
            </a:r>
            <a:endParaRPr lang="en-AU"/>
          </a:p>
        </p:txBody>
      </p:sp>
      <p:sp>
        <p:nvSpPr>
          <p:cNvPr id="5" name="日期占位符 4"/>
          <p:cNvSpPr>
            <a:spLocks noGrp="1"/>
          </p:cNvSpPr>
          <p:nvPr>
            <p:ph type="dt" idx="11"/>
          </p:nvPr>
        </p:nvSpPr>
        <p:spPr/>
        <p:txBody>
          <a:bodyPr/>
          <a:lstStyle/>
          <a:p>
            <a:fld id="{09EC9D4D-CCA2-44C8-9BAB-9FA3CA6B6ABC}" type="datetime3">
              <a:rPr lang="en-AU" altLang="zh-CN" smtClean="0"/>
              <a:pPr/>
              <a:t>18 September, 2019</a:t>
            </a:fld>
            <a:endParaRPr lang="en-AU" altLang="zh-CN"/>
          </a:p>
        </p:txBody>
      </p:sp>
      <p:sp>
        <p:nvSpPr>
          <p:cNvPr id="6" name="页脚占位符 5"/>
          <p:cNvSpPr>
            <a:spLocks noGrp="1"/>
          </p:cNvSpPr>
          <p:nvPr>
            <p:ph type="ftr" sz="quarter" idx="12"/>
          </p:nvPr>
        </p:nvSpPr>
        <p:spPr/>
        <p:txBody>
          <a:bodyPr/>
          <a:lstStyle/>
          <a:p>
            <a:pPr>
              <a:defRPr/>
            </a:pPr>
            <a:r>
              <a:rPr lang="en-AU" smtClean="0"/>
              <a:t>Chapter 4 — The Processor</a:t>
            </a:r>
            <a:endParaRPr lang="en-AU"/>
          </a:p>
        </p:txBody>
      </p:sp>
      <p:sp>
        <p:nvSpPr>
          <p:cNvPr id="7" name="灯片编号占位符 6"/>
          <p:cNvSpPr>
            <a:spLocks noGrp="1"/>
          </p:cNvSpPr>
          <p:nvPr>
            <p:ph type="sldNum" sz="quarter" idx="13"/>
          </p:nvPr>
        </p:nvSpPr>
        <p:spPr/>
        <p:txBody>
          <a:bodyPr/>
          <a:lstStyle/>
          <a:p>
            <a:fld id="{F0A5C9B6-3D2D-4B7C-BBD9-1C43E422EDD2}" type="slidenum">
              <a:rPr lang="en-AU" altLang="zh-CN" smtClean="0"/>
              <a:pPr/>
              <a:t>76</a:t>
            </a:fld>
            <a:endParaRPr lang="en-AU" altLang="zh-CN"/>
          </a:p>
        </p:txBody>
      </p:sp>
    </p:spTree>
    <p:extLst>
      <p:ext uri="{BB962C8B-B14F-4D97-AF65-F5344CB8AC3E}">
        <p14:creationId xmlns:p14="http://schemas.microsoft.com/office/powerpoint/2010/main" val="15721842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S0,</a:t>
            </a:r>
            <a:r>
              <a:rPr lang="zh-CN" altLang="en-US" dirty="0" smtClean="0"/>
              <a:t>取指令；</a:t>
            </a:r>
            <a:r>
              <a:rPr lang="zh-CN" altLang="en-US" baseline="0" dirty="0" smtClean="0"/>
              <a:t>  </a:t>
            </a:r>
            <a:r>
              <a:rPr lang="en-US" altLang="zh-CN" baseline="0" dirty="0" smtClean="0"/>
              <a:t>S1</a:t>
            </a:r>
            <a:r>
              <a:rPr lang="zh-CN" altLang="en-US" baseline="0" dirty="0" smtClean="0"/>
              <a:t>指令译码，  </a:t>
            </a:r>
            <a:r>
              <a:rPr lang="en-US" altLang="zh-CN" baseline="0" dirty="0" smtClean="0"/>
              <a:t>S2 </a:t>
            </a:r>
            <a:r>
              <a:rPr lang="zh-CN" altLang="en-US" baseline="0" dirty="0" smtClean="0"/>
              <a:t>，两个寄存器运算；  </a:t>
            </a:r>
            <a:r>
              <a:rPr lang="en-US" altLang="zh-CN" baseline="0" dirty="0" smtClean="0"/>
              <a:t>S6 </a:t>
            </a:r>
            <a:r>
              <a:rPr lang="zh-CN" altLang="en-US" baseline="0" dirty="0" smtClean="0"/>
              <a:t>运算器的结果存放到寄存器中</a:t>
            </a:r>
            <a:endParaRPr lang="en-US" altLang="zh-CN" baseline="0" dirty="0" smtClean="0"/>
          </a:p>
          <a:p>
            <a:r>
              <a:rPr lang="en-US" altLang="zh-CN" baseline="0" dirty="0" smtClean="0"/>
              <a:t>S3, </a:t>
            </a:r>
            <a:r>
              <a:rPr lang="zh-CN" altLang="en-US" baseline="0" dirty="0" smtClean="0"/>
              <a:t>立即数与寄存器运算，  </a:t>
            </a:r>
            <a:r>
              <a:rPr lang="en-US" altLang="zh-CN" baseline="0" dirty="0" smtClean="0"/>
              <a:t>S7</a:t>
            </a:r>
            <a:r>
              <a:rPr lang="zh-CN" altLang="en-US" baseline="0" dirty="0" smtClean="0"/>
              <a:t>，运算结果存放到寄存器中</a:t>
            </a:r>
            <a:endParaRPr lang="en-US" altLang="zh-CN" baseline="0" dirty="0" smtClean="0"/>
          </a:p>
          <a:p>
            <a:r>
              <a:rPr lang="en-US" altLang="zh-CN" baseline="0" dirty="0" smtClean="0"/>
              <a:t>S4, </a:t>
            </a:r>
            <a:r>
              <a:rPr lang="zh-CN" altLang="en-US" baseline="0" dirty="0" smtClean="0"/>
              <a:t>寄存器与立即数运算，</a:t>
            </a:r>
            <a:r>
              <a:rPr lang="en-US" altLang="zh-CN" baseline="0" dirty="0" smtClean="0"/>
              <a:t>S8 </a:t>
            </a:r>
            <a:r>
              <a:rPr lang="zh-CN" altLang="en-US" baseline="0" dirty="0" smtClean="0"/>
              <a:t>结果送内存，并读内存， </a:t>
            </a:r>
            <a:r>
              <a:rPr lang="en-US" altLang="zh-CN" baseline="0" dirty="0" smtClean="0"/>
              <a:t>S10 </a:t>
            </a:r>
            <a:r>
              <a:rPr lang="zh-CN" altLang="en-US" baseline="0" dirty="0" smtClean="0"/>
              <a:t>内存结果存放到寄存器中</a:t>
            </a:r>
            <a:endParaRPr lang="en-US" altLang="zh-CN" baseline="0" dirty="0" smtClean="0"/>
          </a:p>
          <a:p>
            <a:r>
              <a:rPr lang="en-US" altLang="zh-CN" baseline="0" dirty="0" smtClean="0"/>
              <a:t>S5, </a:t>
            </a:r>
            <a:r>
              <a:rPr lang="zh-CN" altLang="en-US" baseline="0" dirty="0" smtClean="0"/>
              <a:t>寄存器与立即数运算， </a:t>
            </a:r>
            <a:r>
              <a:rPr lang="en-US" altLang="zh-CN" baseline="0" dirty="0" smtClean="0"/>
              <a:t>S9 </a:t>
            </a:r>
            <a:r>
              <a:rPr lang="zh-CN" altLang="en-US" baseline="0" dirty="0" smtClean="0"/>
              <a:t>，运算结果</a:t>
            </a:r>
            <a:endParaRPr lang="zh-CN" altLang="en-US" dirty="0"/>
          </a:p>
        </p:txBody>
      </p:sp>
      <p:sp>
        <p:nvSpPr>
          <p:cNvPr id="4" name="页眉占位符 3"/>
          <p:cNvSpPr>
            <a:spLocks noGrp="1"/>
          </p:cNvSpPr>
          <p:nvPr>
            <p:ph type="hdr" sz="quarter" idx="10"/>
          </p:nvPr>
        </p:nvSpPr>
        <p:spPr/>
        <p:txBody>
          <a:bodyPr/>
          <a:lstStyle/>
          <a:p>
            <a:pPr>
              <a:defRPr/>
            </a:pPr>
            <a:r>
              <a:rPr lang="en-AU" smtClean="0"/>
              <a:t>Morgan Kaufmann Publishers</a:t>
            </a:r>
            <a:endParaRPr lang="en-AU"/>
          </a:p>
        </p:txBody>
      </p:sp>
      <p:sp>
        <p:nvSpPr>
          <p:cNvPr id="5" name="日期占位符 4"/>
          <p:cNvSpPr>
            <a:spLocks noGrp="1"/>
          </p:cNvSpPr>
          <p:nvPr>
            <p:ph type="dt" idx="11"/>
          </p:nvPr>
        </p:nvSpPr>
        <p:spPr/>
        <p:txBody>
          <a:bodyPr/>
          <a:lstStyle/>
          <a:p>
            <a:fld id="{09EC9D4D-CCA2-44C8-9BAB-9FA3CA6B6ABC}" type="datetime3">
              <a:rPr lang="en-AU" altLang="zh-CN" smtClean="0"/>
              <a:pPr/>
              <a:t>18 September, 2019</a:t>
            </a:fld>
            <a:endParaRPr lang="en-AU" altLang="zh-CN"/>
          </a:p>
        </p:txBody>
      </p:sp>
      <p:sp>
        <p:nvSpPr>
          <p:cNvPr id="6" name="页脚占位符 5"/>
          <p:cNvSpPr>
            <a:spLocks noGrp="1"/>
          </p:cNvSpPr>
          <p:nvPr>
            <p:ph type="ftr" sz="quarter" idx="12"/>
          </p:nvPr>
        </p:nvSpPr>
        <p:spPr/>
        <p:txBody>
          <a:bodyPr/>
          <a:lstStyle/>
          <a:p>
            <a:pPr>
              <a:defRPr/>
            </a:pPr>
            <a:r>
              <a:rPr lang="en-AU" smtClean="0"/>
              <a:t>Chapter 4 — The Processor</a:t>
            </a:r>
            <a:endParaRPr lang="en-AU"/>
          </a:p>
        </p:txBody>
      </p:sp>
      <p:sp>
        <p:nvSpPr>
          <p:cNvPr id="7" name="灯片编号占位符 6"/>
          <p:cNvSpPr>
            <a:spLocks noGrp="1"/>
          </p:cNvSpPr>
          <p:nvPr>
            <p:ph type="sldNum" sz="quarter" idx="13"/>
          </p:nvPr>
        </p:nvSpPr>
        <p:spPr/>
        <p:txBody>
          <a:bodyPr/>
          <a:lstStyle/>
          <a:p>
            <a:fld id="{F0A5C9B6-3D2D-4B7C-BBD9-1C43E422EDD2}" type="slidenum">
              <a:rPr lang="en-AU" altLang="zh-CN" smtClean="0"/>
              <a:pPr/>
              <a:t>77</a:t>
            </a:fld>
            <a:endParaRPr lang="en-AU" altLang="zh-CN"/>
          </a:p>
        </p:txBody>
      </p:sp>
    </p:spTree>
    <p:extLst>
      <p:ext uri="{BB962C8B-B14F-4D97-AF65-F5344CB8AC3E}">
        <p14:creationId xmlns:p14="http://schemas.microsoft.com/office/powerpoint/2010/main" val="40400087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各个下一状态逻辑位与当前状态和输入命令之间的逻辑关系</a:t>
            </a:r>
            <a:endParaRPr lang="zh-CN" altLang="en-US" dirty="0"/>
          </a:p>
        </p:txBody>
      </p:sp>
      <p:sp>
        <p:nvSpPr>
          <p:cNvPr id="4" name="页眉占位符 3"/>
          <p:cNvSpPr>
            <a:spLocks noGrp="1"/>
          </p:cNvSpPr>
          <p:nvPr>
            <p:ph type="hdr" sz="quarter" idx="10"/>
          </p:nvPr>
        </p:nvSpPr>
        <p:spPr/>
        <p:txBody>
          <a:bodyPr/>
          <a:lstStyle/>
          <a:p>
            <a:pPr>
              <a:defRPr/>
            </a:pPr>
            <a:r>
              <a:rPr lang="en-AU" smtClean="0"/>
              <a:t>Morgan Kaufmann Publishers</a:t>
            </a:r>
            <a:endParaRPr lang="en-AU"/>
          </a:p>
        </p:txBody>
      </p:sp>
      <p:sp>
        <p:nvSpPr>
          <p:cNvPr id="5" name="日期占位符 4"/>
          <p:cNvSpPr>
            <a:spLocks noGrp="1"/>
          </p:cNvSpPr>
          <p:nvPr>
            <p:ph type="dt" idx="11"/>
          </p:nvPr>
        </p:nvSpPr>
        <p:spPr/>
        <p:txBody>
          <a:bodyPr/>
          <a:lstStyle/>
          <a:p>
            <a:fld id="{09EC9D4D-CCA2-44C8-9BAB-9FA3CA6B6ABC}" type="datetime3">
              <a:rPr lang="en-AU" altLang="zh-CN" smtClean="0"/>
              <a:pPr/>
              <a:t>18 September, 2019</a:t>
            </a:fld>
            <a:endParaRPr lang="en-AU" altLang="zh-CN"/>
          </a:p>
        </p:txBody>
      </p:sp>
      <p:sp>
        <p:nvSpPr>
          <p:cNvPr id="6" name="页脚占位符 5"/>
          <p:cNvSpPr>
            <a:spLocks noGrp="1"/>
          </p:cNvSpPr>
          <p:nvPr>
            <p:ph type="ftr" sz="quarter" idx="12"/>
          </p:nvPr>
        </p:nvSpPr>
        <p:spPr/>
        <p:txBody>
          <a:bodyPr/>
          <a:lstStyle/>
          <a:p>
            <a:pPr>
              <a:defRPr/>
            </a:pPr>
            <a:r>
              <a:rPr lang="en-AU" smtClean="0"/>
              <a:t>Chapter 4 — The Processor</a:t>
            </a:r>
            <a:endParaRPr lang="en-AU"/>
          </a:p>
        </p:txBody>
      </p:sp>
      <p:sp>
        <p:nvSpPr>
          <p:cNvPr id="7" name="灯片编号占位符 6"/>
          <p:cNvSpPr>
            <a:spLocks noGrp="1"/>
          </p:cNvSpPr>
          <p:nvPr>
            <p:ph type="sldNum" sz="quarter" idx="13"/>
          </p:nvPr>
        </p:nvSpPr>
        <p:spPr/>
        <p:txBody>
          <a:bodyPr/>
          <a:lstStyle/>
          <a:p>
            <a:fld id="{F0A5C9B6-3D2D-4B7C-BBD9-1C43E422EDD2}" type="slidenum">
              <a:rPr lang="en-AU" altLang="zh-CN" smtClean="0"/>
              <a:pPr/>
              <a:t>79</a:t>
            </a:fld>
            <a:endParaRPr lang="en-AU" altLang="zh-CN"/>
          </a:p>
        </p:txBody>
      </p:sp>
    </p:spTree>
    <p:extLst>
      <p:ext uri="{BB962C8B-B14F-4D97-AF65-F5344CB8AC3E}">
        <p14:creationId xmlns:p14="http://schemas.microsoft.com/office/powerpoint/2010/main" val="34894794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S0,</a:t>
            </a:r>
            <a:r>
              <a:rPr lang="zh-CN" altLang="en-US" dirty="0" smtClean="0"/>
              <a:t>取指令；</a:t>
            </a:r>
            <a:r>
              <a:rPr lang="zh-CN" altLang="en-US" baseline="0" dirty="0" smtClean="0"/>
              <a:t>  </a:t>
            </a:r>
            <a:r>
              <a:rPr lang="en-US" altLang="zh-CN" baseline="0" dirty="0" smtClean="0"/>
              <a:t>S1</a:t>
            </a:r>
            <a:r>
              <a:rPr lang="zh-CN" altLang="en-US" baseline="0" dirty="0" smtClean="0"/>
              <a:t>指令译码，  </a:t>
            </a:r>
            <a:r>
              <a:rPr lang="en-US" altLang="zh-CN" baseline="0" dirty="0" smtClean="0"/>
              <a:t>S2 </a:t>
            </a:r>
            <a:r>
              <a:rPr lang="zh-CN" altLang="en-US" baseline="0" dirty="0" smtClean="0"/>
              <a:t>，两个寄存器运算；  </a:t>
            </a:r>
            <a:r>
              <a:rPr lang="en-US" altLang="zh-CN" baseline="0" dirty="0" smtClean="0"/>
              <a:t>S6 </a:t>
            </a:r>
            <a:r>
              <a:rPr lang="zh-CN" altLang="en-US" baseline="0" dirty="0" smtClean="0"/>
              <a:t>运算器的结果存放到寄存器中</a:t>
            </a:r>
            <a:endParaRPr lang="en-US" altLang="zh-CN" baseline="0" dirty="0" smtClean="0"/>
          </a:p>
          <a:p>
            <a:r>
              <a:rPr lang="en-US" altLang="zh-CN" baseline="0" dirty="0" smtClean="0"/>
              <a:t>S3, </a:t>
            </a:r>
            <a:r>
              <a:rPr lang="zh-CN" altLang="en-US" baseline="0" dirty="0" smtClean="0"/>
              <a:t>立即数与寄存器运算，  </a:t>
            </a:r>
            <a:r>
              <a:rPr lang="en-US" altLang="zh-CN" baseline="0" dirty="0" smtClean="0"/>
              <a:t>S7</a:t>
            </a:r>
            <a:r>
              <a:rPr lang="zh-CN" altLang="en-US" baseline="0" dirty="0" smtClean="0"/>
              <a:t>，运算结果存放到寄存器中</a:t>
            </a:r>
            <a:endParaRPr lang="en-US" altLang="zh-CN" baseline="0" dirty="0" smtClean="0"/>
          </a:p>
          <a:p>
            <a:r>
              <a:rPr lang="en-US" altLang="zh-CN" baseline="0" dirty="0" smtClean="0"/>
              <a:t>S4, </a:t>
            </a:r>
            <a:r>
              <a:rPr lang="zh-CN" altLang="en-US" baseline="0" dirty="0" smtClean="0"/>
              <a:t>寄存器与立即数运算，</a:t>
            </a:r>
            <a:r>
              <a:rPr lang="en-US" altLang="zh-CN" baseline="0" dirty="0" smtClean="0"/>
              <a:t>S8 </a:t>
            </a:r>
            <a:r>
              <a:rPr lang="zh-CN" altLang="en-US" baseline="0" dirty="0" smtClean="0"/>
              <a:t>结果送内存，并读内存， </a:t>
            </a:r>
            <a:r>
              <a:rPr lang="en-US" altLang="zh-CN" baseline="0" dirty="0" smtClean="0"/>
              <a:t>S10 </a:t>
            </a:r>
            <a:r>
              <a:rPr lang="zh-CN" altLang="en-US" baseline="0" dirty="0" smtClean="0"/>
              <a:t>内存结果存放到寄存器中</a:t>
            </a:r>
            <a:endParaRPr lang="en-US" altLang="zh-CN" baseline="0" dirty="0" smtClean="0"/>
          </a:p>
          <a:p>
            <a:r>
              <a:rPr lang="en-US" altLang="zh-CN" baseline="0" dirty="0" smtClean="0"/>
              <a:t>S5, </a:t>
            </a:r>
            <a:r>
              <a:rPr lang="zh-CN" altLang="en-US" baseline="0" dirty="0" smtClean="0"/>
              <a:t>寄存器与立即数运算， </a:t>
            </a:r>
            <a:r>
              <a:rPr lang="en-US" altLang="zh-CN" baseline="0" dirty="0" smtClean="0"/>
              <a:t>S9 </a:t>
            </a:r>
            <a:r>
              <a:rPr lang="zh-CN" altLang="en-US" baseline="0" dirty="0" smtClean="0"/>
              <a:t>，运算结果</a:t>
            </a:r>
            <a:endParaRPr lang="zh-CN" altLang="en-US" dirty="0" smtClean="0"/>
          </a:p>
          <a:p>
            <a:endParaRPr lang="zh-CN" altLang="en-US" dirty="0"/>
          </a:p>
        </p:txBody>
      </p:sp>
      <p:sp>
        <p:nvSpPr>
          <p:cNvPr id="4" name="页眉占位符 3"/>
          <p:cNvSpPr>
            <a:spLocks noGrp="1"/>
          </p:cNvSpPr>
          <p:nvPr>
            <p:ph type="hdr" sz="quarter" idx="10"/>
          </p:nvPr>
        </p:nvSpPr>
        <p:spPr/>
        <p:txBody>
          <a:bodyPr/>
          <a:lstStyle/>
          <a:p>
            <a:pPr>
              <a:defRPr/>
            </a:pPr>
            <a:r>
              <a:rPr lang="en-AU" smtClean="0"/>
              <a:t>Morgan Kaufmann Publishers</a:t>
            </a:r>
            <a:endParaRPr lang="en-AU"/>
          </a:p>
        </p:txBody>
      </p:sp>
      <p:sp>
        <p:nvSpPr>
          <p:cNvPr id="5" name="日期占位符 4"/>
          <p:cNvSpPr>
            <a:spLocks noGrp="1"/>
          </p:cNvSpPr>
          <p:nvPr>
            <p:ph type="dt" idx="11"/>
          </p:nvPr>
        </p:nvSpPr>
        <p:spPr/>
        <p:txBody>
          <a:bodyPr/>
          <a:lstStyle/>
          <a:p>
            <a:fld id="{09EC9D4D-CCA2-44C8-9BAB-9FA3CA6B6ABC}" type="datetime3">
              <a:rPr lang="en-AU" altLang="zh-CN" smtClean="0"/>
              <a:pPr/>
              <a:t>18 September, 2019</a:t>
            </a:fld>
            <a:endParaRPr lang="en-AU" altLang="zh-CN"/>
          </a:p>
        </p:txBody>
      </p:sp>
      <p:sp>
        <p:nvSpPr>
          <p:cNvPr id="6" name="页脚占位符 5"/>
          <p:cNvSpPr>
            <a:spLocks noGrp="1"/>
          </p:cNvSpPr>
          <p:nvPr>
            <p:ph type="ftr" sz="quarter" idx="12"/>
          </p:nvPr>
        </p:nvSpPr>
        <p:spPr/>
        <p:txBody>
          <a:bodyPr/>
          <a:lstStyle/>
          <a:p>
            <a:pPr>
              <a:defRPr/>
            </a:pPr>
            <a:r>
              <a:rPr lang="en-AU" smtClean="0"/>
              <a:t>Chapter 4 — The Processor</a:t>
            </a:r>
            <a:endParaRPr lang="en-AU"/>
          </a:p>
        </p:txBody>
      </p:sp>
      <p:sp>
        <p:nvSpPr>
          <p:cNvPr id="7" name="灯片编号占位符 6"/>
          <p:cNvSpPr>
            <a:spLocks noGrp="1"/>
          </p:cNvSpPr>
          <p:nvPr>
            <p:ph type="sldNum" sz="quarter" idx="13"/>
          </p:nvPr>
        </p:nvSpPr>
        <p:spPr/>
        <p:txBody>
          <a:bodyPr/>
          <a:lstStyle/>
          <a:p>
            <a:fld id="{F0A5C9B6-3D2D-4B7C-BBD9-1C43E422EDD2}" type="slidenum">
              <a:rPr lang="en-AU" altLang="zh-CN" smtClean="0"/>
              <a:pPr/>
              <a:t>80</a:t>
            </a:fld>
            <a:endParaRPr lang="en-AU" altLang="zh-CN"/>
          </a:p>
        </p:txBody>
      </p:sp>
    </p:spTree>
    <p:extLst>
      <p:ext uri="{BB962C8B-B14F-4D97-AF65-F5344CB8AC3E}">
        <p14:creationId xmlns:p14="http://schemas.microsoft.com/office/powerpoint/2010/main" val="38471535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最后我们写出了在多周期通路上的不同状态下的控制信号取值表。</a:t>
            </a:r>
            <a:endParaRPr lang="zh-CN" altLang="en-US" dirty="0"/>
          </a:p>
        </p:txBody>
      </p:sp>
      <p:sp>
        <p:nvSpPr>
          <p:cNvPr id="4" name="页眉占位符 3"/>
          <p:cNvSpPr>
            <a:spLocks noGrp="1"/>
          </p:cNvSpPr>
          <p:nvPr>
            <p:ph type="hdr" sz="quarter" idx="10"/>
          </p:nvPr>
        </p:nvSpPr>
        <p:spPr/>
        <p:txBody>
          <a:bodyPr/>
          <a:lstStyle/>
          <a:p>
            <a:pPr>
              <a:defRPr/>
            </a:pPr>
            <a:r>
              <a:rPr lang="en-AU" smtClean="0"/>
              <a:t>Morgan Kaufmann Publishers</a:t>
            </a:r>
            <a:endParaRPr lang="en-AU"/>
          </a:p>
        </p:txBody>
      </p:sp>
      <p:sp>
        <p:nvSpPr>
          <p:cNvPr id="5" name="日期占位符 4"/>
          <p:cNvSpPr>
            <a:spLocks noGrp="1"/>
          </p:cNvSpPr>
          <p:nvPr>
            <p:ph type="dt" idx="11"/>
          </p:nvPr>
        </p:nvSpPr>
        <p:spPr/>
        <p:txBody>
          <a:bodyPr/>
          <a:lstStyle/>
          <a:p>
            <a:fld id="{09EC9D4D-CCA2-44C8-9BAB-9FA3CA6B6ABC}" type="datetime3">
              <a:rPr lang="en-AU" altLang="zh-CN" smtClean="0"/>
              <a:pPr/>
              <a:t>18 September, 2019</a:t>
            </a:fld>
            <a:endParaRPr lang="en-AU" altLang="zh-CN"/>
          </a:p>
        </p:txBody>
      </p:sp>
      <p:sp>
        <p:nvSpPr>
          <p:cNvPr id="6" name="页脚占位符 5"/>
          <p:cNvSpPr>
            <a:spLocks noGrp="1"/>
          </p:cNvSpPr>
          <p:nvPr>
            <p:ph type="ftr" sz="quarter" idx="12"/>
          </p:nvPr>
        </p:nvSpPr>
        <p:spPr/>
        <p:txBody>
          <a:bodyPr/>
          <a:lstStyle/>
          <a:p>
            <a:pPr>
              <a:defRPr/>
            </a:pPr>
            <a:r>
              <a:rPr lang="en-AU" smtClean="0"/>
              <a:t>Chapter 4 — The Processor</a:t>
            </a:r>
            <a:endParaRPr lang="en-AU"/>
          </a:p>
        </p:txBody>
      </p:sp>
      <p:sp>
        <p:nvSpPr>
          <p:cNvPr id="7" name="灯片编号占位符 6"/>
          <p:cNvSpPr>
            <a:spLocks noGrp="1"/>
          </p:cNvSpPr>
          <p:nvPr>
            <p:ph type="sldNum" sz="quarter" idx="13"/>
          </p:nvPr>
        </p:nvSpPr>
        <p:spPr/>
        <p:txBody>
          <a:bodyPr/>
          <a:lstStyle/>
          <a:p>
            <a:fld id="{F0A5C9B6-3D2D-4B7C-BBD9-1C43E422EDD2}" type="slidenum">
              <a:rPr lang="en-AU" altLang="zh-CN" smtClean="0"/>
              <a:pPr/>
              <a:t>81</a:t>
            </a:fld>
            <a:endParaRPr lang="en-AU" altLang="zh-CN"/>
          </a:p>
        </p:txBody>
      </p:sp>
    </p:spTree>
    <p:extLst>
      <p:ext uri="{BB962C8B-B14F-4D97-AF65-F5344CB8AC3E}">
        <p14:creationId xmlns:p14="http://schemas.microsoft.com/office/powerpoint/2010/main" val="3247540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smtClean="0">
                <a:latin typeface="Times New Roman" pitchFamily="18" charset="0"/>
              </a:rPr>
              <a:t>Morgan Kaufmann Publishers</a:t>
            </a:r>
          </a:p>
        </p:txBody>
      </p:sp>
      <p:sp>
        <p:nvSpPr>
          <p:cNvPr id="15053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284E5ADB-DEEA-43FD-9D3C-26EDC2A85605}" type="datetime3">
              <a:rPr lang="en-AU" altLang="zh-CN" sz="1300">
                <a:latin typeface="Times New Roman" pitchFamily="18" charset="0"/>
              </a:rPr>
              <a:pPr/>
              <a:t>18 September, 2019</a:t>
            </a:fld>
            <a:endParaRPr lang="en-AU" altLang="zh-CN" sz="1300">
              <a:latin typeface="Times New Roman" pitchFamily="18" charset="0"/>
            </a:endParaRPr>
          </a:p>
        </p:txBody>
      </p:sp>
      <p:sp>
        <p:nvSpPr>
          <p:cNvPr id="15053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smtClean="0">
                <a:latin typeface="Times New Roman" pitchFamily="18" charset="0"/>
              </a:rPr>
              <a:t>Chapter 4 — The Processor</a:t>
            </a:r>
          </a:p>
        </p:txBody>
      </p:sp>
      <p:sp>
        <p:nvSpPr>
          <p:cNvPr id="1505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CC7FB7A2-0F37-408D-A2CF-8F54504B2211}" type="slidenum">
              <a:rPr lang="en-AU" altLang="zh-CN" sz="1300">
                <a:latin typeface="Times New Roman" pitchFamily="18" charset="0"/>
              </a:rPr>
              <a:pPr/>
              <a:t>5</a:t>
            </a:fld>
            <a:endParaRPr lang="en-AU" altLang="zh-CN" sz="1300">
              <a:latin typeface="Times New Roman" pitchFamily="18" charset="0"/>
            </a:endParaRPr>
          </a:p>
        </p:txBody>
      </p:sp>
      <p:sp>
        <p:nvSpPr>
          <p:cNvPr id="150534" name="Rectangle 2"/>
          <p:cNvSpPr>
            <a:spLocks noGrp="1" noRot="1" noChangeAspect="1" noChangeArrowheads="1" noTextEdit="1"/>
          </p:cNvSpPr>
          <p:nvPr>
            <p:ph type="sldImg"/>
          </p:nvPr>
        </p:nvSpPr>
        <p:spPr>
          <a:ln/>
        </p:spPr>
      </p:sp>
      <p:sp>
        <p:nvSpPr>
          <p:cNvPr id="1505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时序电路的基本单元：</a:t>
            </a:r>
            <a:endParaRPr lang="en-US" altLang="zh-CN" dirty="0" smtClean="0"/>
          </a:p>
          <a:p>
            <a:r>
              <a:rPr lang="en-US" dirty="0" smtClean="0"/>
              <a:t>  </a:t>
            </a:r>
            <a:r>
              <a:rPr lang="zh-CN" altLang="en-US" dirty="0" smtClean="0"/>
              <a:t>寄存器，用来存放数据的电路，用一个时钟表示何时更新存储的数据；</a:t>
            </a:r>
            <a:endParaRPr lang="en-US" altLang="zh-CN" dirty="0" smtClean="0"/>
          </a:p>
          <a:p>
            <a:r>
              <a:rPr lang="en-US" altLang="zh-CN" dirty="0" smtClean="0"/>
              <a:t>  </a:t>
            </a:r>
            <a:r>
              <a:rPr lang="zh-CN" altLang="en-US" dirty="0" smtClean="0"/>
              <a:t>边沿触发</a:t>
            </a:r>
            <a:r>
              <a:rPr lang="en-US" altLang="zh-CN" dirty="0" smtClean="0"/>
              <a:t>,</a:t>
            </a:r>
            <a:r>
              <a:rPr lang="zh-CN" altLang="en-US" dirty="0" smtClean="0"/>
              <a:t>可能是时钟信号是上升沿或者下降沿，甚至是上升和下降沿都改变取值。</a:t>
            </a:r>
            <a:endParaRPr lang="en-US" altLang="zh-CN" dirty="0" smtClean="0"/>
          </a:p>
          <a:p>
            <a:r>
              <a:rPr lang="en-US" dirty="0" smtClean="0"/>
              <a:t> </a:t>
            </a:r>
          </a:p>
        </p:txBody>
      </p:sp>
    </p:spTree>
    <p:extLst>
      <p:ext uri="{BB962C8B-B14F-4D97-AF65-F5344CB8AC3E}">
        <p14:creationId xmlns:p14="http://schemas.microsoft.com/office/powerpoint/2010/main" val="13114790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流水线与前面的机器之间的差异</a:t>
            </a:r>
            <a:endParaRPr lang="en-US" altLang="zh-CN" dirty="0" smtClean="0"/>
          </a:p>
          <a:p>
            <a:r>
              <a:rPr lang="en-US" altLang="zh-CN" dirty="0" smtClean="0"/>
              <a:t>1</a:t>
            </a:r>
            <a:r>
              <a:rPr lang="zh-CN" altLang="en-US" dirty="0" smtClean="0"/>
              <a:t>）流水线增加了三级</a:t>
            </a:r>
            <a:r>
              <a:rPr lang="zh-CN" altLang="en-US" baseline="0" dirty="0" smtClean="0"/>
              <a:t> </a:t>
            </a:r>
            <a:r>
              <a:rPr lang="zh-CN" altLang="en-US" dirty="0" smtClean="0"/>
              <a:t>寄存器</a:t>
            </a:r>
            <a:endParaRPr lang="en-US" altLang="zh-CN" dirty="0" smtClean="0"/>
          </a:p>
          <a:p>
            <a:r>
              <a:rPr lang="en-US" altLang="zh-CN" baseline="0" dirty="0" smtClean="0"/>
              <a:t>2</a:t>
            </a:r>
            <a:r>
              <a:rPr lang="zh-CN" altLang="en-US" baseline="0" dirty="0" smtClean="0"/>
              <a:t>）还有部分细节，例如数据相关和控制相关的问题</a:t>
            </a:r>
            <a:endParaRPr lang="en-US" altLang="zh-CN" baseline="0" dirty="0" smtClean="0"/>
          </a:p>
          <a:p>
            <a:r>
              <a:rPr lang="zh-CN" altLang="en-US" dirty="0" smtClean="0"/>
              <a:t>采用了流水线之后，可以每个机器周期读出一条指令，理想状态下可以每个周期输出一条指令</a:t>
            </a:r>
            <a:endParaRPr lang="zh-CN" altLang="en-US" dirty="0"/>
          </a:p>
        </p:txBody>
      </p:sp>
      <p:sp>
        <p:nvSpPr>
          <p:cNvPr id="4" name="页眉占位符 3"/>
          <p:cNvSpPr>
            <a:spLocks noGrp="1"/>
          </p:cNvSpPr>
          <p:nvPr>
            <p:ph type="hdr" sz="quarter" idx="10"/>
          </p:nvPr>
        </p:nvSpPr>
        <p:spPr/>
        <p:txBody>
          <a:bodyPr/>
          <a:lstStyle/>
          <a:p>
            <a:pPr>
              <a:defRPr/>
            </a:pPr>
            <a:r>
              <a:rPr lang="en-AU" smtClean="0"/>
              <a:t>Morgan Kaufmann Publishers</a:t>
            </a:r>
            <a:endParaRPr lang="en-AU"/>
          </a:p>
        </p:txBody>
      </p:sp>
      <p:sp>
        <p:nvSpPr>
          <p:cNvPr id="5" name="日期占位符 4"/>
          <p:cNvSpPr>
            <a:spLocks noGrp="1"/>
          </p:cNvSpPr>
          <p:nvPr>
            <p:ph type="dt" idx="11"/>
          </p:nvPr>
        </p:nvSpPr>
        <p:spPr/>
        <p:txBody>
          <a:bodyPr/>
          <a:lstStyle/>
          <a:p>
            <a:fld id="{09EC9D4D-CCA2-44C8-9BAB-9FA3CA6B6ABC}" type="datetime3">
              <a:rPr lang="en-AU" altLang="zh-CN" smtClean="0"/>
              <a:pPr/>
              <a:t>18 September, 2019</a:t>
            </a:fld>
            <a:endParaRPr lang="en-AU" altLang="zh-CN"/>
          </a:p>
        </p:txBody>
      </p:sp>
      <p:sp>
        <p:nvSpPr>
          <p:cNvPr id="6" name="页脚占位符 5"/>
          <p:cNvSpPr>
            <a:spLocks noGrp="1"/>
          </p:cNvSpPr>
          <p:nvPr>
            <p:ph type="ftr" sz="quarter" idx="12"/>
          </p:nvPr>
        </p:nvSpPr>
        <p:spPr/>
        <p:txBody>
          <a:bodyPr/>
          <a:lstStyle/>
          <a:p>
            <a:pPr>
              <a:defRPr/>
            </a:pPr>
            <a:r>
              <a:rPr lang="en-AU" smtClean="0"/>
              <a:t>Chapter 4 — The Processor</a:t>
            </a:r>
            <a:endParaRPr lang="en-AU"/>
          </a:p>
        </p:txBody>
      </p:sp>
      <p:sp>
        <p:nvSpPr>
          <p:cNvPr id="7" name="灯片编号占位符 6"/>
          <p:cNvSpPr>
            <a:spLocks noGrp="1"/>
          </p:cNvSpPr>
          <p:nvPr>
            <p:ph type="sldNum" sz="quarter" idx="13"/>
          </p:nvPr>
        </p:nvSpPr>
        <p:spPr/>
        <p:txBody>
          <a:bodyPr/>
          <a:lstStyle/>
          <a:p>
            <a:fld id="{F0A5C9B6-3D2D-4B7C-BBD9-1C43E422EDD2}" type="slidenum">
              <a:rPr lang="en-AU" altLang="zh-CN" smtClean="0"/>
              <a:pPr/>
              <a:t>86</a:t>
            </a:fld>
            <a:endParaRPr lang="en-AU" altLang="zh-CN"/>
          </a:p>
        </p:txBody>
      </p:sp>
    </p:spTree>
    <p:extLst>
      <p:ext uri="{BB962C8B-B14F-4D97-AF65-F5344CB8AC3E}">
        <p14:creationId xmlns:p14="http://schemas.microsoft.com/office/powerpoint/2010/main" val="13453071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AU" smtClean="0"/>
              <a:t>Morgan Kaufmann Publishers</a:t>
            </a:r>
            <a:endParaRPr lang="en-AU"/>
          </a:p>
        </p:txBody>
      </p:sp>
      <p:sp>
        <p:nvSpPr>
          <p:cNvPr id="5" name="日期占位符 4"/>
          <p:cNvSpPr>
            <a:spLocks noGrp="1"/>
          </p:cNvSpPr>
          <p:nvPr>
            <p:ph type="dt" idx="11"/>
          </p:nvPr>
        </p:nvSpPr>
        <p:spPr/>
        <p:txBody>
          <a:bodyPr/>
          <a:lstStyle/>
          <a:p>
            <a:fld id="{09EC9D4D-CCA2-44C8-9BAB-9FA3CA6B6ABC}" type="datetime3">
              <a:rPr lang="en-AU" altLang="zh-CN" smtClean="0"/>
              <a:pPr/>
              <a:t>18 September, 2019</a:t>
            </a:fld>
            <a:endParaRPr lang="en-AU" altLang="zh-CN"/>
          </a:p>
        </p:txBody>
      </p:sp>
      <p:sp>
        <p:nvSpPr>
          <p:cNvPr id="6" name="页脚占位符 5"/>
          <p:cNvSpPr>
            <a:spLocks noGrp="1"/>
          </p:cNvSpPr>
          <p:nvPr>
            <p:ph type="ftr" sz="quarter" idx="12"/>
          </p:nvPr>
        </p:nvSpPr>
        <p:spPr/>
        <p:txBody>
          <a:bodyPr/>
          <a:lstStyle/>
          <a:p>
            <a:pPr>
              <a:defRPr/>
            </a:pPr>
            <a:r>
              <a:rPr lang="en-AU" smtClean="0"/>
              <a:t>Chapter 4 — The Processor</a:t>
            </a:r>
            <a:endParaRPr lang="en-AU"/>
          </a:p>
        </p:txBody>
      </p:sp>
      <p:sp>
        <p:nvSpPr>
          <p:cNvPr id="7" name="灯片编号占位符 6"/>
          <p:cNvSpPr>
            <a:spLocks noGrp="1"/>
          </p:cNvSpPr>
          <p:nvPr>
            <p:ph type="sldNum" sz="quarter" idx="13"/>
          </p:nvPr>
        </p:nvSpPr>
        <p:spPr/>
        <p:txBody>
          <a:bodyPr/>
          <a:lstStyle/>
          <a:p>
            <a:fld id="{F0A5C9B6-3D2D-4B7C-BBD9-1C43E422EDD2}" type="slidenum">
              <a:rPr lang="en-AU" altLang="zh-CN" smtClean="0"/>
              <a:pPr/>
              <a:t>87</a:t>
            </a:fld>
            <a:endParaRPr lang="en-AU" altLang="zh-CN"/>
          </a:p>
        </p:txBody>
      </p:sp>
    </p:spTree>
    <p:extLst>
      <p:ext uri="{BB962C8B-B14F-4D97-AF65-F5344CB8AC3E}">
        <p14:creationId xmlns:p14="http://schemas.microsoft.com/office/powerpoint/2010/main" val="22924928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生于</a:t>
            </a:r>
            <a:r>
              <a:rPr lang="en-US" altLang="zh-CN" dirty="0" smtClean="0"/>
              <a:t>1940</a:t>
            </a:r>
            <a:r>
              <a:rPr lang="zh-CN" altLang="en-US" dirty="0" smtClean="0"/>
              <a:t>年，</a:t>
            </a:r>
            <a:r>
              <a:rPr lang="en-US" altLang="zh-CN" dirty="0" smtClean="0"/>
              <a:t>2003</a:t>
            </a:r>
            <a:r>
              <a:rPr lang="zh-CN" altLang="en-US" dirty="0" smtClean="0"/>
              <a:t>年图灵奖获得者。“预测未来的最好方法，就是把它创造出来”这是天才大师阿伦凯的名言，他是</a:t>
            </a:r>
            <a:r>
              <a:rPr lang="en-US" altLang="zh-CN" dirty="0" smtClean="0">
                <a:hlinkClick r:id="rId3" action="ppaction://hlinkfile"/>
              </a:rPr>
              <a:t>Smalltalk</a:t>
            </a:r>
            <a:r>
              <a:rPr lang="zh-CN" altLang="en-US" dirty="0" smtClean="0"/>
              <a:t>面向对象编程环境语言的发明人之一，也是面向对象编程思想的创始人之一，他还是</a:t>
            </a:r>
            <a:r>
              <a:rPr lang="zh-CN" altLang="en-US" dirty="0" smtClean="0">
                <a:hlinkClick r:id="rId4" action="ppaction://hlinkfile"/>
              </a:rPr>
              <a:t>笔记本电脑</a:t>
            </a:r>
            <a:r>
              <a:rPr lang="zh-CN" altLang="en-US" dirty="0" smtClean="0"/>
              <a:t>最早的构想者和现代</a:t>
            </a:r>
            <a:r>
              <a:rPr lang="en-US" altLang="zh-CN" dirty="0" smtClean="0">
                <a:hlinkClick r:id="rId5" action="ppaction://hlinkfile"/>
              </a:rPr>
              <a:t>Windows</a:t>
            </a:r>
            <a:r>
              <a:rPr lang="zh-CN" altLang="en-US" dirty="0" smtClean="0"/>
              <a:t> </a:t>
            </a:r>
            <a:r>
              <a:rPr lang="en-US" altLang="zh-CN" dirty="0" smtClean="0"/>
              <a:t>GUI</a:t>
            </a:r>
            <a:r>
              <a:rPr lang="zh-CN" altLang="en-US" dirty="0" smtClean="0"/>
              <a:t>的最初尝试者。 </a:t>
            </a:r>
            <a:endParaRPr lang="en-US" altLang="zh-CN" dirty="0" smtClean="0"/>
          </a:p>
          <a:p>
            <a:r>
              <a:rPr lang="en-US" altLang="zh-CN" dirty="0" smtClean="0"/>
              <a:t>1972</a:t>
            </a:r>
            <a:r>
              <a:rPr lang="zh-CN" altLang="en-US" dirty="0" smtClean="0"/>
              <a:t>年，阿伦任职于施乐帕洛阿尔托研究中心。他开始实验应用</a:t>
            </a:r>
            <a:r>
              <a:rPr lang="en-US" altLang="zh-CN" dirty="0" smtClean="0"/>
              <a:t>Smalltalk</a:t>
            </a:r>
            <a:r>
              <a:rPr lang="zh-CN" altLang="en-US" dirty="0" smtClean="0"/>
              <a:t>语言于儿童教育。研究中心招来很多孩子，让他们学习使用电脑，在学习过程中，儿童的种种表现都被记录下来，作为分析研究的素材。阿伦得出结论：较之于文字，儿童通过</a:t>
            </a:r>
            <a:r>
              <a:rPr lang="zh-CN" altLang="en-US" dirty="0" smtClean="0">
                <a:hlinkClick r:id="rId6" action="ppaction://hlinkfile"/>
              </a:rPr>
              <a:t>图像</a:t>
            </a:r>
            <a:r>
              <a:rPr lang="zh-CN" altLang="en-US" dirty="0" smtClean="0"/>
              <a:t>和声音能更好地学习使用</a:t>
            </a:r>
            <a:r>
              <a:rPr lang="en-US" altLang="zh-CN" dirty="0" smtClean="0"/>
              <a:t>PC</a:t>
            </a:r>
            <a:r>
              <a:rPr lang="zh-CN" altLang="en-US" dirty="0" smtClean="0"/>
              <a:t>。他主持领导中心全力抢攻图形化设计这一</a:t>
            </a:r>
            <a:r>
              <a:rPr lang="en-US" altLang="zh-CN" dirty="0" smtClean="0"/>
              <a:t>IT</a:t>
            </a:r>
            <a:r>
              <a:rPr lang="zh-CN" altLang="en-US" dirty="0" smtClean="0"/>
              <a:t>技术的战略制高点。中心研发了简便的</a:t>
            </a:r>
            <a:r>
              <a:rPr lang="en-US" altLang="zh-CN" dirty="0" smtClean="0"/>
              <a:t>PC</a:t>
            </a:r>
            <a:r>
              <a:rPr lang="zh-CN" altLang="en-US" dirty="0" smtClean="0"/>
              <a:t>系统，重点研究图形和动画效果。除了领导中心的研究工作外，阿伦还在笔记本电脑、</a:t>
            </a:r>
            <a:r>
              <a:rPr lang="zh-CN" altLang="en-US" dirty="0" smtClean="0">
                <a:hlinkClick r:id="rId7" action="ppaction://hlinkfile"/>
              </a:rPr>
              <a:t>以太网</a:t>
            </a:r>
            <a:r>
              <a:rPr lang="zh-CN" altLang="en-US" dirty="0" smtClean="0"/>
              <a:t>研究、</a:t>
            </a:r>
            <a:r>
              <a:rPr lang="zh-CN" altLang="en-US" dirty="0" smtClean="0">
                <a:hlinkClick r:id="rId8" action="ppaction://hlinkfile"/>
              </a:rPr>
              <a:t>激光打印</a:t>
            </a:r>
            <a:r>
              <a:rPr lang="zh-CN" altLang="en-US" dirty="0" smtClean="0"/>
              <a:t>和“</a:t>
            </a:r>
            <a:r>
              <a:rPr lang="zh-CN" altLang="en-US" dirty="0" smtClean="0">
                <a:hlinkClick r:id="rId9" action="ppaction://hlinkfile"/>
              </a:rPr>
              <a:t>客户端服务器</a:t>
            </a:r>
            <a:r>
              <a:rPr lang="zh-CN" altLang="en-US" dirty="0" smtClean="0"/>
              <a:t>”网络模式方面颇有建树。但是令人遗憾的是，阿伦想象中的那种“</a:t>
            </a:r>
            <a:r>
              <a:rPr lang="en-US" altLang="zh-CN" dirty="0" err="1" smtClean="0"/>
              <a:t>Dynabook</a:t>
            </a:r>
            <a:r>
              <a:rPr lang="en-US" altLang="zh-CN" dirty="0" smtClean="0"/>
              <a:t>“</a:t>
            </a:r>
            <a:r>
              <a:rPr lang="zh-CN" altLang="en-US" dirty="0" smtClean="0"/>
              <a:t>始终没有出现</a:t>
            </a:r>
            <a:r>
              <a:rPr lang="en-US" altLang="zh-CN" dirty="0" smtClean="0"/>
              <a:t>——</a:t>
            </a:r>
            <a:r>
              <a:rPr lang="zh-CN" altLang="en-US" dirty="0" smtClean="0"/>
              <a:t>因为施乐帕洛阿尔托研究中心的管理层不愿意调动资源给一个虚无缥缈的设想。 </a:t>
            </a:r>
          </a:p>
          <a:p>
            <a:r>
              <a:rPr lang="zh-CN" altLang="en-US" dirty="0" smtClean="0"/>
              <a:t>　　到了</a:t>
            </a:r>
            <a:r>
              <a:rPr lang="en-US" altLang="zh-CN" dirty="0" smtClean="0"/>
              <a:t>1979</a:t>
            </a:r>
            <a:r>
              <a:rPr lang="zh-CN" altLang="en-US" dirty="0" smtClean="0"/>
              <a:t>年，斯蒂夫乔布斯、杰夫洛金森和其他几个</a:t>
            </a:r>
            <a:r>
              <a:rPr lang="zh-CN" altLang="en-US" dirty="0" smtClean="0">
                <a:hlinkClick r:id="rId10" action="ppaction://hlinkfile"/>
              </a:rPr>
              <a:t>苹果公司</a:t>
            </a:r>
            <a:r>
              <a:rPr lang="zh-CN" altLang="en-US" dirty="0" smtClean="0"/>
              <a:t>的创始人来到施乐帕洛阿尔托中心参观时，发现他们的想法与阿伦不谋而合：当时苹果公司正在设计一种新颖的</a:t>
            </a:r>
            <a:r>
              <a:rPr lang="zh-CN" altLang="en-US" dirty="0" smtClean="0">
                <a:hlinkClick r:id="rId11" action="ppaction://hlinkfile"/>
              </a:rPr>
              <a:t>图形用户界面</a:t>
            </a:r>
            <a:r>
              <a:rPr lang="zh-CN" altLang="en-US" dirty="0" smtClean="0"/>
              <a:t>，乔布斯兴奋地对同事说：“</a:t>
            </a:r>
            <a:r>
              <a:rPr lang="en-US" altLang="zh-CN" dirty="0" smtClean="0"/>
              <a:t>Smalltalk</a:t>
            </a:r>
            <a:r>
              <a:rPr lang="zh-CN" altLang="en-US" dirty="0" smtClean="0"/>
              <a:t>语言灵活、易用，简直就像是为苹果机量身定做的。”因此，可以说不论是</a:t>
            </a:r>
            <a:r>
              <a:rPr lang="zh-CN" altLang="en-US" dirty="0" smtClean="0">
                <a:hlinkClick r:id="rId12" action="ppaction://hlinkfile"/>
              </a:rPr>
              <a:t>微软</a:t>
            </a:r>
            <a:r>
              <a:rPr lang="zh-CN" altLang="en-US" dirty="0" smtClean="0"/>
              <a:t>的</a:t>
            </a:r>
            <a:r>
              <a:rPr lang="en-US" altLang="zh-CN" dirty="0" smtClean="0"/>
              <a:t>Windows</a:t>
            </a:r>
            <a:r>
              <a:rPr lang="zh-CN" altLang="en-US" dirty="0" smtClean="0"/>
              <a:t>操作系统、图形化的</a:t>
            </a:r>
            <a:r>
              <a:rPr lang="en-US" altLang="zh-CN" dirty="0" smtClean="0">
                <a:hlinkClick r:id="rId13" action="ppaction://hlinkfile"/>
              </a:rPr>
              <a:t>Linux</a:t>
            </a:r>
            <a:r>
              <a:rPr lang="zh-CN" altLang="en-US" dirty="0" smtClean="0"/>
              <a:t>，还是苹果，一切图形化的操作界面，都是阿伦当时超前思想的后继者。阿伦是现代计算机业的先驱，他改变了产业的发展方向和人们对计算机的认识。无疑他是现代编程思想及现代</a:t>
            </a:r>
            <a:r>
              <a:rPr lang="en-US" altLang="zh-CN" dirty="0" smtClean="0"/>
              <a:t>PC</a:t>
            </a:r>
            <a:r>
              <a:rPr lang="zh-CN" altLang="en-US" dirty="0" smtClean="0"/>
              <a:t>的缔造者之一。</a:t>
            </a:r>
            <a:endParaRPr lang="zh-CN" altLang="en-US" dirty="0"/>
          </a:p>
        </p:txBody>
      </p:sp>
      <p:sp>
        <p:nvSpPr>
          <p:cNvPr id="4" name="页眉占位符 3"/>
          <p:cNvSpPr>
            <a:spLocks noGrp="1"/>
          </p:cNvSpPr>
          <p:nvPr>
            <p:ph type="hdr" sz="quarter" idx="10"/>
          </p:nvPr>
        </p:nvSpPr>
        <p:spPr/>
        <p:txBody>
          <a:bodyPr/>
          <a:lstStyle/>
          <a:p>
            <a:pPr>
              <a:defRPr/>
            </a:pPr>
            <a:r>
              <a:rPr lang="en-AU" smtClean="0"/>
              <a:t>Morgan Kaufmann Publishers</a:t>
            </a:r>
            <a:endParaRPr lang="en-AU"/>
          </a:p>
        </p:txBody>
      </p:sp>
      <p:sp>
        <p:nvSpPr>
          <p:cNvPr id="5" name="日期占位符 4"/>
          <p:cNvSpPr>
            <a:spLocks noGrp="1"/>
          </p:cNvSpPr>
          <p:nvPr>
            <p:ph type="dt" idx="11"/>
          </p:nvPr>
        </p:nvSpPr>
        <p:spPr/>
        <p:txBody>
          <a:bodyPr/>
          <a:lstStyle/>
          <a:p>
            <a:fld id="{09EC9D4D-CCA2-44C8-9BAB-9FA3CA6B6ABC}" type="datetime3">
              <a:rPr lang="en-AU" altLang="zh-CN" smtClean="0"/>
              <a:pPr/>
              <a:t>18 September, 2019</a:t>
            </a:fld>
            <a:endParaRPr lang="en-AU" altLang="zh-CN"/>
          </a:p>
        </p:txBody>
      </p:sp>
      <p:sp>
        <p:nvSpPr>
          <p:cNvPr id="6" name="页脚占位符 5"/>
          <p:cNvSpPr>
            <a:spLocks noGrp="1"/>
          </p:cNvSpPr>
          <p:nvPr>
            <p:ph type="ftr" sz="quarter" idx="12"/>
          </p:nvPr>
        </p:nvSpPr>
        <p:spPr/>
        <p:txBody>
          <a:bodyPr/>
          <a:lstStyle/>
          <a:p>
            <a:pPr>
              <a:defRPr/>
            </a:pPr>
            <a:r>
              <a:rPr lang="en-AU" smtClean="0"/>
              <a:t>Chapter 4 — The Processor</a:t>
            </a:r>
            <a:endParaRPr lang="en-AU"/>
          </a:p>
        </p:txBody>
      </p:sp>
      <p:sp>
        <p:nvSpPr>
          <p:cNvPr id="7" name="灯片编号占位符 6"/>
          <p:cNvSpPr>
            <a:spLocks noGrp="1"/>
          </p:cNvSpPr>
          <p:nvPr>
            <p:ph type="sldNum" sz="quarter" idx="13"/>
          </p:nvPr>
        </p:nvSpPr>
        <p:spPr/>
        <p:txBody>
          <a:bodyPr/>
          <a:lstStyle/>
          <a:p>
            <a:fld id="{F0A5C9B6-3D2D-4B7C-BBD9-1C43E422EDD2}" type="slidenum">
              <a:rPr lang="en-AU" altLang="zh-CN" smtClean="0"/>
              <a:pPr/>
              <a:t>88</a:t>
            </a:fld>
            <a:endParaRPr lang="en-AU" altLang="zh-CN"/>
          </a:p>
        </p:txBody>
      </p:sp>
    </p:spTree>
    <p:extLst>
      <p:ext uri="{BB962C8B-B14F-4D97-AF65-F5344CB8AC3E}">
        <p14:creationId xmlns:p14="http://schemas.microsoft.com/office/powerpoint/2010/main" val="37859853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此处为单总线处理器的结构，可以看到计算机中不同部件都会通过寄存器与总线连接（除了</a:t>
            </a:r>
            <a:r>
              <a:rPr lang="en-US" altLang="zh-CN" dirty="0" smtClean="0"/>
              <a:t>ALU</a:t>
            </a:r>
            <a:r>
              <a:rPr lang="zh-CN" altLang="en-US" dirty="0" smtClean="0"/>
              <a:t>的</a:t>
            </a:r>
            <a:r>
              <a:rPr lang="en-US" altLang="zh-CN" dirty="0" smtClean="0"/>
              <a:t>B</a:t>
            </a:r>
            <a:r>
              <a:rPr lang="zh-CN" altLang="en-US" dirty="0" smtClean="0"/>
              <a:t>端）</a:t>
            </a:r>
            <a:endParaRPr lang="zh-CN" altLang="en-US" dirty="0"/>
          </a:p>
        </p:txBody>
      </p:sp>
      <p:sp>
        <p:nvSpPr>
          <p:cNvPr id="4" name="页眉占位符 3"/>
          <p:cNvSpPr>
            <a:spLocks noGrp="1"/>
          </p:cNvSpPr>
          <p:nvPr>
            <p:ph type="hdr" sz="quarter" idx="10"/>
          </p:nvPr>
        </p:nvSpPr>
        <p:spPr/>
        <p:txBody>
          <a:bodyPr/>
          <a:lstStyle/>
          <a:p>
            <a:pPr>
              <a:defRPr/>
            </a:pPr>
            <a:r>
              <a:rPr lang="en-AU" smtClean="0"/>
              <a:t>Morgan Kaufmann Publishers</a:t>
            </a:r>
            <a:endParaRPr lang="en-AU"/>
          </a:p>
        </p:txBody>
      </p:sp>
      <p:sp>
        <p:nvSpPr>
          <p:cNvPr id="5" name="日期占位符 4"/>
          <p:cNvSpPr>
            <a:spLocks noGrp="1"/>
          </p:cNvSpPr>
          <p:nvPr>
            <p:ph type="dt" idx="11"/>
          </p:nvPr>
        </p:nvSpPr>
        <p:spPr/>
        <p:txBody>
          <a:bodyPr/>
          <a:lstStyle/>
          <a:p>
            <a:fld id="{09EC9D4D-CCA2-44C8-9BAB-9FA3CA6B6ABC}" type="datetime3">
              <a:rPr lang="en-AU" altLang="zh-CN" smtClean="0"/>
              <a:pPr/>
              <a:t>18 September, 2019</a:t>
            </a:fld>
            <a:endParaRPr lang="en-AU" altLang="zh-CN"/>
          </a:p>
        </p:txBody>
      </p:sp>
      <p:sp>
        <p:nvSpPr>
          <p:cNvPr id="6" name="页脚占位符 5"/>
          <p:cNvSpPr>
            <a:spLocks noGrp="1"/>
          </p:cNvSpPr>
          <p:nvPr>
            <p:ph type="ftr" sz="quarter" idx="12"/>
          </p:nvPr>
        </p:nvSpPr>
        <p:spPr/>
        <p:txBody>
          <a:bodyPr/>
          <a:lstStyle/>
          <a:p>
            <a:pPr>
              <a:defRPr/>
            </a:pPr>
            <a:r>
              <a:rPr lang="en-AU" smtClean="0"/>
              <a:t>Chapter 4 — The Processor</a:t>
            </a:r>
            <a:endParaRPr lang="en-AU"/>
          </a:p>
        </p:txBody>
      </p:sp>
      <p:sp>
        <p:nvSpPr>
          <p:cNvPr id="7" name="灯片编号占位符 6"/>
          <p:cNvSpPr>
            <a:spLocks noGrp="1"/>
          </p:cNvSpPr>
          <p:nvPr>
            <p:ph type="sldNum" sz="quarter" idx="13"/>
          </p:nvPr>
        </p:nvSpPr>
        <p:spPr/>
        <p:txBody>
          <a:bodyPr/>
          <a:lstStyle/>
          <a:p>
            <a:fld id="{F0A5C9B6-3D2D-4B7C-BBD9-1C43E422EDD2}" type="slidenum">
              <a:rPr lang="en-AU" altLang="zh-CN" smtClean="0"/>
              <a:pPr/>
              <a:t>90</a:t>
            </a:fld>
            <a:endParaRPr lang="en-AU" altLang="zh-CN"/>
          </a:p>
        </p:txBody>
      </p:sp>
    </p:spTree>
    <p:extLst>
      <p:ext uri="{BB962C8B-B14F-4D97-AF65-F5344CB8AC3E}">
        <p14:creationId xmlns:p14="http://schemas.microsoft.com/office/powerpoint/2010/main" val="1954382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寄存器连接总线中的使用的双向控制器（）：目的是就是可以使用控制信号</a:t>
            </a:r>
            <a:r>
              <a:rPr lang="en-US" altLang="zh-CN" dirty="0" smtClean="0"/>
              <a:t>Rout</a:t>
            </a:r>
            <a:r>
              <a:rPr lang="zh-CN" altLang="en-US" dirty="0" smtClean="0"/>
              <a:t>和</a:t>
            </a:r>
            <a:r>
              <a:rPr lang="en-US" altLang="zh-CN" dirty="0" err="1" smtClean="0"/>
              <a:t>Rin</a:t>
            </a:r>
            <a:r>
              <a:rPr lang="zh-CN" altLang="en-US" dirty="0" smtClean="0"/>
              <a:t>来控制寄存器与总线之间的读写操作。</a:t>
            </a:r>
            <a:endParaRPr lang="zh-CN" altLang="en-US" dirty="0"/>
          </a:p>
        </p:txBody>
      </p:sp>
      <p:sp>
        <p:nvSpPr>
          <p:cNvPr id="4" name="页眉占位符 3"/>
          <p:cNvSpPr>
            <a:spLocks noGrp="1"/>
          </p:cNvSpPr>
          <p:nvPr>
            <p:ph type="hdr" sz="quarter" idx="10"/>
          </p:nvPr>
        </p:nvSpPr>
        <p:spPr/>
        <p:txBody>
          <a:bodyPr/>
          <a:lstStyle/>
          <a:p>
            <a:pPr>
              <a:defRPr/>
            </a:pPr>
            <a:r>
              <a:rPr lang="en-AU" smtClean="0"/>
              <a:t>Morgan Kaufmann Publishers</a:t>
            </a:r>
            <a:endParaRPr lang="en-AU"/>
          </a:p>
        </p:txBody>
      </p:sp>
      <p:sp>
        <p:nvSpPr>
          <p:cNvPr id="5" name="日期占位符 4"/>
          <p:cNvSpPr>
            <a:spLocks noGrp="1"/>
          </p:cNvSpPr>
          <p:nvPr>
            <p:ph type="dt" idx="11"/>
          </p:nvPr>
        </p:nvSpPr>
        <p:spPr/>
        <p:txBody>
          <a:bodyPr/>
          <a:lstStyle/>
          <a:p>
            <a:fld id="{09EC9D4D-CCA2-44C8-9BAB-9FA3CA6B6ABC}" type="datetime3">
              <a:rPr lang="en-AU" altLang="zh-CN" smtClean="0"/>
              <a:pPr/>
              <a:t>18 September, 2019</a:t>
            </a:fld>
            <a:endParaRPr lang="en-AU" altLang="zh-CN"/>
          </a:p>
        </p:txBody>
      </p:sp>
      <p:sp>
        <p:nvSpPr>
          <p:cNvPr id="6" name="页脚占位符 5"/>
          <p:cNvSpPr>
            <a:spLocks noGrp="1"/>
          </p:cNvSpPr>
          <p:nvPr>
            <p:ph type="ftr" sz="quarter" idx="12"/>
          </p:nvPr>
        </p:nvSpPr>
        <p:spPr/>
        <p:txBody>
          <a:bodyPr/>
          <a:lstStyle/>
          <a:p>
            <a:pPr>
              <a:defRPr/>
            </a:pPr>
            <a:r>
              <a:rPr lang="en-AU" smtClean="0"/>
              <a:t>Chapter 4 — The Processor</a:t>
            </a:r>
            <a:endParaRPr lang="en-AU"/>
          </a:p>
        </p:txBody>
      </p:sp>
      <p:sp>
        <p:nvSpPr>
          <p:cNvPr id="7" name="灯片编号占位符 6"/>
          <p:cNvSpPr>
            <a:spLocks noGrp="1"/>
          </p:cNvSpPr>
          <p:nvPr>
            <p:ph type="sldNum" sz="quarter" idx="13"/>
          </p:nvPr>
        </p:nvSpPr>
        <p:spPr/>
        <p:txBody>
          <a:bodyPr/>
          <a:lstStyle/>
          <a:p>
            <a:fld id="{F0A5C9B6-3D2D-4B7C-BBD9-1C43E422EDD2}" type="slidenum">
              <a:rPr lang="en-AU" altLang="zh-CN" smtClean="0"/>
              <a:pPr/>
              <a:t>91</a:t>
            </a:fld>
            <a:endParaRPr lang="en-AU" altLang="zh-CN"/>
          </a:p>
        </p:txBody>
      </p:sp>
    </p:spTree>
    <p:extLst>
      <p:ext uri="{BB962C8B-B14F-4D97-AF65-F5344CB8AC3E}">
        <p14:creationId xmlns:p14="http://schemas.microsoft.com/office/powerpoint/2010/main" val="16117301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AU" smtClean="0"/>
              <a:t>Morgan Kaufmann Publishers</a:t>
            </a:r>
            <a:endParaRPr lang="en-AU"/>
          </a:p>
        </p:txBody>
      </p:sp>
      <p:sp>
        <p:nvSpPr>
          <p:cNvPr id="5" name="日期占位符 4"/>
          <p:cNvSpPr>
            <a:spLocks noGrp="1"/>
          </p:cNvSpPr>
          <p:nvPr>
            <p:ph type="dt" idx="11"/>
          </p:nvPr>
        </p:nvSpPr>
        <p:spPr/>
        <p:txBody>
          <a:bodyPr/>
          <a:lstStyle/>
          <a:p>
            <a:fld id="{09EC9D4D-CCA2-44C8-9BAB-9FA3CA6B6ABC}" type="datetime3">
              <a:rPr lang="en-AU" altLang="zh-CN" smtClean="0"/>
              <a:pPr/>
              <a:t>18 September, 2019</a:t>
            </a:fld>
            <a:endParaRPr lang="en-AU" altLang="zh-CN"/>
          </a:p>
        </p:txBody>
      </p:sp>
      <p:sp>
        <p:nvSpPr>
          <p:cNvPr id="6" name="页脚占位符 5"/>
          <p:cNvSpPr>
            <a:spLocks noGrp="1"/>
          </p:cNvSpPr>
          <p:nvPr>
            <p:ph type="ftr" sz="quarter" idx="12"/>
          </p:nvPr>
        </p:nvSpPr>
        <p:spPr/>
        <p:txBody>
          <a:bodyPr/>
          <a:lstStyle/>
          <a:p>
            <a:pPr>
              <a:defRPr/>
            </a:pPr>
            <a:r>
              <a:rPr lang="en-AU" smtClean="0"/>
              <a:t>Chapter 4 — The Processor</a:t>
            </a:r>
            <a:endParaRPr lang="en-AU"/>
          </a:p>
        </p:txBody>
      </p:sp>
      <p:sp>
        <p:nvSpPr>
          <p:cNvPr id="7" name="灯片编号占位符 6"/>
          <p:cNvSpPr>
            <a:spLocks noGrp="1"/>
          </p:cNvSpPr>
          <p:nvPr>
            <p:ph type="sldNum" sz="quarter" idx="13"/>
          </p:nvPr>
        </p:nvSpPr>
        <p:spPr/>
        <p:txBody>
          <a:bodyPr/>
          <a:lstStyle/>
          <a:p>
            <a:fld id="{F0A5C9B6-3D2D-4B7C-BBD9-1C43E422EDD2}" type="slidenum">
              <a:rPr lang="en-AU" altLang="zh-CN" smtClean="0"/>
              <a:pPr/>
              <a:t>92</a:t>
            </a:fld>
            <a:endParaRPr lang="en-AU" altLang="zh-CN"/>
          </a:p>
        </p:txBody>
      </p:sp>
    </p:spTree>
    <p:extLst>
      <p:ext uri="{BB962C8B-B14F-4D97-AF65-F5344CB8AC3E}">
        <p14:creationId xmlns:p14="http://schemas.microsoft.com/office/powerpoint/2010/main" val="17893034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单总线处理器的扩展方便，其操作过程如同一段程序来描述，控制器的设计也比较清晰</a:t>
            </a:r>
            <a:endParaRPr lang="zh-CN" altLang="en-US" dirty="0"/>
          </a:p>
        </p:txBody>
      </p:sp>
      <p:sp>
        <p:nvSpPr>
          <p:cNvPr id="4" name="页眉占位符 3"/>
          <p:cNvSpPr>
            <a:spLocks noGrp="1"/>
          </p:cNvSpPr>
          <p:nvPr>
            <p:ph type="hdr" sz="quarter" idx="10"/>
          </p:nvPr>
        </p:nvSpPr>
        <p:spPr/>
        <p:txBody>
          <a:bodyPr/>
          <a:lstStyle/>
          <a:p>
            <a:pPr>
              <a:defRPr/>
            </a:pPr>
            <a:r>
              <a:rPr lang="en-AU" smtClean="0"/>
              <a:t>Morgan Kaufmann Publishers</a:t>
            </a:r>
            <a:endParaRPr lang="en-AU"/>
          </a:p>
        </p:txBody>
      </p:sp>
      <p:sp>
        <p:nvSpPr>
          <p:cNvPr id="5" name="日期占位符 4"/>
          <p:cNvSpPr>
            <a:spLocks noGrp="1"/>
          </p:cNvSpPr>
          <p:nvPr>
            <p:ph type="dt" idx="11"/>
          </p:nvPr>
        </p:nvSpPr>
        <p:spPr/>
        <p:txBody>
          <a:bodyPr/>
          <a:lstStyle/>
          <a:p>
            <a:fld id="{09EC9D4D-CCA2-44C8-9BAB-9FA3CA6B6ABC}" type="datetime3">
              <a:rPr lang="en-AU" altLang="zh-CN" smtClean="0"/>
              <a:pPr/>
              <a:t>18 September, 2019</a:t>
            </a:fld>
            <a:endParaRPr lang="en-AU" altLang="zh-CN"/>
          </a:p>
        </p:txBody>
      </p:sp>
      <p:sp>
        <p:nvSpPr>
          <p:cNvPr id="6" name="页脚占位符 5"/>
          <p:cNvSpPr>
            <a:spLocks noGrp="1"/>
          </p:cNvSpPr>
          <p:nvPr>
            <p:ph type="ftr" sz="quarter" idx="12"/>
          </p:nvPr>
        </p:nvSpPr>
        <p:spPr/>
        <p:txBody>
          <a:bodyPr/>
          <a:lstStyle/>
          <a:p>
            <a:pPr>
              <a:defRPr/>
            </a:pPr>
            <a:r>
              <a:rPr lang="en-AU" smtClean="0"/>
              <a:t>Chapter 4 — The Processor</a:t>
            </a:r>
            <a:endParaRPr lang="en-AU"/>
          </a:p>
        </p:txBody>
      </p:sp>
      <p:sp>
        <p:nvSpPr>
          <p:cNvPr id="7" name="灯片编号占位符 6"/>
          <p:cNvSpPr>
            <a:spLocks noGrp="1"/>
          </p:cNvSpPr>
          <p:nvPr>
            <p:ph type="sldNum" sz="quarter" idx="13"/>
          </p:nvPr>
        </p:nvSpPr>
        <p:spPr/>
        <p:txBody>
          <a:bodyPr/>
          <a:lstStyle/>
          <a:p>
            <a:fld id="{F0A5C9B6-3D2D-4B7C-BBD9-1C43E422EDD2}" type="slidenum">
              <a:rPr lang="en-AU" altLang="zh-CN" smtClean="0"/>
              <a:pPr/>
              <a:t>110</a:t>
            </a:fld>
            <a:endParaRPr lang="en-AU" altLang="zh-CN"/>
          </a:p>
        </p:txBody>
      </p:sp>
    </p:spTree>
    <p:extLst>
      <p:ext uri="{BB962C8B-B14F-4D97-AF65-F5344CB8AC3E}">
        <p14:creationId xmlns:p14="http://schemas.microsoft.com/office/powerpoint/2010/main" val="16040665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INS1</a:t>
            </a:r>
            <a:r>
              <a:rPr lang="en-US" altLang="zh-CN" baseline="0" dirty="0" smtClean="0"/>
              <a:t>, </a:t>
            </a:r>
            <a:r>
              <a:rPr lang="en-US" altLang="zh-CN" baseline="0" dirty="0" err="1" smtClean="0"/>
              <a:t>INSi</a:t>
            </a:r>
            <a:r>
              <a:rPr lang="en-US" altLang="zh-CN" baseline="0" dirty="0" smtClean="0"/>
              <a:t> </a:t>
            </a:r>
            <a:r>
              <a:rPr lang="zh-CN" altLang="en-US" baseline="0" dirty="0" smtClean="0"/>
              <a:t>可以表示为指令的编码</a:t>
            </a:r>
            <a:r>
              <a:rPr lang="en-US" altLang="zh-CN" baseline="0" dirty="0" smtClean="0"/>
              <a:t>OPCODE </a:t>
            </a:r>
            <a:endParaRPr lang="zh-CN" altLang="en-US" dirty="0"/>
          </a:p>
        </p:txBody>
      </p:sp>
      <p:sp>
        <p:nvSpPr>
          <p:cNvPr id="4" name="页眉占位符 3"/>
          <p:cNvSpPr>
            <a:spLocks noGrp="1"/>
          </p:cNvSpPr>
          <p:nvPr>
            <p:ph type="hdr" sz="quarter" idx="10"/>
          </p:nvPr>
        </p:nvSpPr>
        <p:spPr/>
        <p:txBody>
          <a:bodyPr/>
          <a:lstStyle/>
          <a:p>
            <a:pPr>
              <a:defRPr/>
            </a:pPr>
            <a:r>
              <a:rPr lang="en-AU" smtClean="0"/>
              <a:t>Morgan Kaufmann Publishers</a:t>
            </a:r>
            <a:endParaRPr lang="en-AU"/>
          </a:p>
        </p:txBody>
      </p:sp>
      <p:sp>
        <p:nvSpPr>
          <p:cNvPr id="5" name="日期占位符 4"/>
          <p:cNvSpPr>
            <a:spLocks noGrp="1"/>
          </p:cNvSpPr>
          <p:nvPr>
            <p:ph type="dt" idx="11"/>
          </p:nvPr>
        </p:nvSpPr>
        <p:spPr/>
        <p:txBody>
          <a:bodyPr/>
          <a:lstStyle/>
          <a:p>
            <a:fld id="{09EC9D4D-CCA2-44C8-9BAB-9FA3CA6B6ABC}" type="datetime3">
              <a:rPr lang="en-AU" altLang="zh-CN" smtClean="0"/>
              <a:pPr/>
              <a:t>18 September, 2019</a:t>
            </a:fld>
            <a:endParaRPr lang="en-AU" altLang="zh-CN"/>
          </a:p>
        </p:txBody>
      </p:sp>
      <p:sp>
        <p:nvSpPr>
          <p:cNvPr id="6" name="页脚占位符 5"/>
          <p:cNvSpPr>
            <a:spLocks noGrp="1"/>
          </p:cNvSpPr>
          <p:nvPr>
            <p:ph type="ftr" sz="quarter" idx="12"/>
          </p:nvPr>
        </p:nvSpPr>
        <p:spPr/>
        <p:txBody>
          <a:bodyPr/>
          <a:lstStyle/>
          <a:p>
            <a:pPr>
              <a:defRPr/>
            </a:pPr>
            <a:r>
              <a:rPr lang="en-AU" smtClean="0"/>
              <a:t>Chapter 4 — The Processor</a:t>
            </a:r>
            <a:endParaRPr lang="en-AU"/>
          </a:p>
        </p:txBody>
      </p:sp>
      <p:sp>
        <p:nvSpPr>
          <p:cNvPr id="7" name="灯片编号占位符 6"/>
          <p:cNvSpPr>
            <a:spLocks noGrp="1"/>
          </p:cNvSpPr>
          <p:nvPr>
            <p:ph type="sldNum" sz="quarter" idx="13"/>
          </p:nvPr>
        </p:nvSpPr>
        <p:spPr/>
        <p:txBody>
          <a:bodyPr/>
          <a:lstStyle/>
          <a:p>
            <a:fld id="{F0A5C9B6-3D2D-4B7C-BBD9-1C43E422EDD2}" type="slidenum">
              <a:rPr lang="en-AU" altLang="zh-CN" smtClean="0"/>
              <a:pPr/>
              <a:t>113</a:t>
            </a:fld>
            <a:endParaRPr lang="en-AU" altLang="zh-CN"/>
          </a:p>
        </p:txBody>
      </p:sp>
    </p:spTree>
    <p:extLst>
      <p:ext uri="{BB962C8B-B14F-4D97-AF65-F5344CB8AC3E}">
        <p14:creationId xmlns:p14="http://schemas.microsoft.com/office/powerpoint/2010/main" val="8299669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要实现上述控制逻辑，可以有多种实现，例如采用时序逻辑电路来实现，也可以采用</a:t>
            </a:r>
            <a:r>
              <a:rPr lang="en-US" altLang="zh-CN" dirty="0" smtClean="0"/>
              <a:t>PLA</a:t>
            </a:r>
            <a:r>
              <a:rPr lang="zh-CN" altLang="en-US" dirty="0" smtClean="0"/>
              <a:t>方式实现</a:t>
            </a:r>
            <a:endParaRPr lang="zh-CN" altLang="en-US" dirty="0"/>
          </a:p>
        </p:txBody>
      </p:sp>
      <p:sp>
        <p:nvSpPr>
          <p:cNvPr id="4" name="页眉占位符 3"/>
          <p:cNvSpPr>
            <a:spLocks noGrp="1"/>
          </p:cNvSpPr>
          <p:nvPr>
            <p:ph type="hdr" sz="quarter" idx="10"/>
          </p:nvPr>
        </p:nvSpPr>
        <p:spPr/>
        <p:txBody>
          <a:bodyPr/>
          <a:lstStyle/>
          <a:p>
            <a:pPr>
              <a:defRPr/>
            </a:pPr>
            <a:r>
              <a:rPr lang="en-AU" smtClean="0"/>
              <a:t>Morgan Kaufmann Publishers</a:t>
            </a:r>
            <a:endParaRPr lang="en-AU"/>
          </a:p>
        </p:txBody>
      </p:sp>
      <p:sp>
        <p:nvSpPr>
          <p:cNvPr id="5" name="日期占位符 4"/>
          <p:cNvSpPr>
            <a:spLocks noGrp="1"/>
          </p:cNvSpPr>
          <p:nvPr>
            <p:ph type="dt" idx="11"/>
          </p:nvPr>
        </p:nvSpPr>
        <p:spPr/>
        <p:txBody>
          <a:bodyPr/>
          <a:lstStyle/>
          <a:p>
            <a:fld id="{09EC9D4D-CCA2-44C8-9BAB-9FA3CA6B6ABC}" type="datetime3">
              <a:rPr lang="en-AU" altLang="zh-CN" smtClean="0"/>
              <a:pPr/>
              <a:t>18 September, 2019</a:t>
            </a:fld>
            <a:endParaRPr lang="en-AU" altLang="zh-CN"/>
          </a:p>
        </p:txBody>
      </p:sp>
      <p:sp>
        <p:nvSpPr>
          <p:cNvPr id="6" name="页脚占位符 5"/>
          <p:cNvSpPr>
            <a:spLocks noGrp="1"/>
          </p:cNvSpPr>
          <p:nvPr>
            <p:ph type="ftr" sz="quarter" idx="12"/>
          </p:nvPr>
        </p:nvSpPr>
        <p:spPr/>
        <p:txBody>
          <a:bodyPr/>
          <a:lstStyle/>
          <a:p>
            <a:pPr>
              <a:defRPr/>
            </a:pPr>
            <a:r>
              <a:rPr lang="en-AU" smtClean="0"/>
              <a:t>Chapter 4 — The Processor</a:t>
            </a:r>
            <a:endParaRPr lang="en-AU"/>
          </a:p>
        </p:txBody>
      </p:sp>
      <p:sp>
        <p:nvSpPr>
          <p:cNvPr id="7" name="灯片编号占位符 6"/>
          <p:cNvSpPr>
            <a:spLocks noGrp="1"/>
          </p:cNvSpPr>
          <p:nvPr>
            <p:ph type="sldNum" sz="quarter" idx="13"/>
          </p:nvPr>
        </p:nvSpPr>
        <p:spPr/>
        <p:txBody>
          <a:bodyPr/>
          <a:lstStyle/>
          <a:p>
            <a:fld id="{F0A5C9B6-3D2D-4B7C-BBD9-1C43E422EDD2}" type="slidenum">
              <a:rPr lang="en-AU" altLang="zh-CN" smtClean="0"/>
              <a:pPr/>
              <a:t>114</a:t>
            </a:fld>
            <a:endParaRPr lang="en-AU" altLang="zh-CN"/>
          </a:p>
        </p:txBody>
      </p:sp>
    </p:spTree>
    <p:extLst>
      <p:ext uri="{BB962C8B-B14F-4D97-AF65-F5344CB8AC3E}">
        <p14:creationId xmlns:p14="http://schemas.microsoft.com/office/powerpoint/2010/main" val="1909441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缺乏灵活性，导致在扩充命令时，需要修改逻辑电路的实现，与目前</a:t>
            </a:r>
            <a:r>
              <a:rPr lang="en-US" altLang="zh-CN" dirty="0" smtClean="0"/>
              <a:t>CPU</a:t>
            </a:r>
            <a:r>
              <a:rPr lang="zh-CN" altLang="en-US" dirty="0" smtClean="0"/>
              <a:t>指令不断扩充的现实矛盾。</a:t>
            </a:r>
            <a:endParaRPr lang="zh-CN" altLang="en-US" dirty="0"/>
          </a:p>
        </p:txBody>
      </p:sp>
      <p:sp>
        <p:nvSpPr>
          <p:cNvPr id="4" name="页眉占位符 3"/>
          <p:cNvSpPr>
            <a:spLocks noGrp="1"/>
          </p:cNvSpPr>
          <p:nvPr>
            <p:ph type="hdr" sz="quarter" idx="10"/>
          </p:nvPr>
        </p:nvSpPr>
        <p:spPr/>
        <p:txBody>
          <a:bodyPr/>
          <a:lstStyle/>
          <a:p>
            <a:pPr>
              <a:defRPr/>
            </a:pPr>
            <a:r>
              <a:rPr lang="en-AU" smtClean="0"/>
              <a:t>Morgan Kaufmann Publishers</a:t>
            </a:r>
            <a:endParaRPr lang="en-AU"/>
          </a:p>
        </p:txBody>
      </p:sp>
      <p:sp>
        <p:nvSpPr>
          <p:cNvPr id="5" name="日期占位符 4"/>
          <p:cNvSpPr>
            <a:spLocks noGrp="1"/>
          </p:cNvSpPr>
          <p:nvPr>
            <p:ph type="dt" idx="11"/>
          </p:nvPr>
        </p:nvSpPr>
        <p:spPr/>
        <p:txBody>
          <a:bodyPr/>
          <a:lstStyle/>
          <a:p>
            <a:fld id="{09EC9D4D-CCA2-44C8-9BAB-9FA3CA6B6ABC}" type="datetime3">
              <a:rPr lang="en-AU" altLang="zh-CN" smtClean="0"/>
              <a:pPr/>
              <a:t>18 September, 2019</a:t>
            </a:fld>
            <a:endParaRPr lang="en-AU" altLang="zh-CN"/>
          </a:p>
        </p:txBody>
      </p:sp>
      <p:sp>
        <p:nvSpPr>
          <p:cNvPr id="6" name="页脚占位符 5"/>
          <p:cNvSpPr>
            <a:spLocks noGrp="1"/>
          </p:cNvSpPr>
          <p:nvPr>
            <p:ph type="ftr" sz="quarter" idx="12"/>
          </p:nvPr>
        </p:nvSpPr>
        <p:spPr/>
        <p:txBody>
          <a:bodyPr/>
          <a:lstStyle/>
          <a:p>
            <a:pPr>
              <a:defRPr/>
            </a:pPr>
            <a:r>
              <a:rPr lang="en-AU" smtClean="0"/>
              <a:t>Chapter 4 — The Processor</a:t>
            </a:r>
            <a:endParaRPr lang="en-AU"/>
          </a:p>
        </p:txBody>
      </p:sp>
      <p:sp>
        <p:nvSpPr>
          <p:cNvPr id="7" name="灯片编号占位符 6"/>
          <p:cNvSpPr>
            <a:spLocks noGrp="1"/>
          </p:cNvSpPr>
          <p:nvPr>
            <p:ph type="sldNum" sz="quarter" idx="13"/>
          </p:nvPr>
        </p:nvSpPr>
        <p:spPr/>
        <p:txBody>
          <a:bodyPr/>
          <a:lstStyle/>
          <a:p>
            <a:fld id="{F0A5C9B6-3D2D-4B7C-BBD9-1C43E422EDD2}" type="slidenum">
              <a:rPr lang="en-AU" altLang="zh-CN" smtClean="0"/>
              <a:pPr/>
              <a:t>115</a:t>
            </a:fld>
            <a:endParaRPr lang="en-AU" altLang="zh-CN"/>
          </a:p>
        </p:txBody>
      </p:sp>
    </p:spTree>
    <p:extLst>
      <p:ext uri="{BB962C8B-B14F-4D97-AF65-F5344CB8AC3E}">
        <p14:creationId xmlns:p14="http://schemas.microsoft.com/office/powerpoint/2010/main" val="3916739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smtClean="0">
                <a:latin typeface="Times New Roman" pitchFamily="18" charset="0"/>
              </a:rPr>
              <a:t>Morgan Kaufmann Publishers</a:t>
            </a:r>
          </a:p>
        </p:txBody>
      </p:sp>
      <p:sp>
        <p:nvSpPr>
          <p:cNvPr id="15155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520D91B3-B9C5-45B3-9906-D10F81520D46}" type="datetime3">
              <a:rPr lang="en-AU" altLang="zh-CN" sz="1300">
                <a:latin typeface="Times New Roman" pitchFamily="18" charset="0"/>
              </a:rPr>
              <a:pPr/>
              <a:t>18 September, 2019</a:t>
            </a:fld>
            <a:endParaRPr lang="en-AU" altLang="zh-CN" sz="1300">
              <a:latin typeface="Times New Roman" pitchFamily="18" charset="0"/>
            </a:endParaRPr>
          </a:p>
        </p:txBody>
      </p:sp>
      <p:sp>
        <p:nvSpPr>
          <p:cNvPr id="15155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smtClean="0">
                <a:latin typeface="Times New Roman" pitchFamily="18" charset="0"/>
              </a:rPr>
              <a:t>Chapter 4 — The Processor</a:t>
            </a:r>
          </a:p>
        </p:txBody>
      </p:sp>
      <p:sp>
        <p:nvSpPr>
          <p:cNvPr id="1515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D8D89908-9BC5-4CA6-B64B-8A363B4010EE}" type="slidenum">
              <a:rPr lang="en-AU" altLang="zh-CN" sz="1300">
                <a:latin typeface="Times New Roman" pitchFamily="18" charset="0"/>
              </a:rPr>
              <a:pPr/>
              <a:t>6</a:t>
            </a:fld>
            <a:endParaRPr lang="en-AU" altLang="zh-CN" sz="1300">
              <a:latin typeface="Times New Roman" pitchFamily="18" charset="0"/>
            </a:endParaRPr>
          </a:p>
        </p:txBody>
      </p:sp>
      <p:sp>
        <p:nvSpPr>
          <p:cNvPr id="151558" name="Rectangle 2"/>
          <p:cNvSpPr>
            <a:spLocks noGrp="1" noRot="1" noChangeAspect="1" noChangeArrowheads="1" noTextEdit="1"/>
          </p:cNvSpPr>
          <p:nvPr>
            <p:ph type="sldImg"/>
          </p:nvPr>
        </p:nvSpPr>
        <p:spPr>
          <a:ln/>
        </p:spPr>
      </p:sp>
      <p:sp>
        <p:nvSpPr>
          <p:cNvPr id="1515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时序部件： 具有控制位的寄存器</a:t>
            </a:r>
            <a:endParaRPr lang="en-US" altLang="zh-CN" dirty="0" smtClean="0"/>
          </a:p>
          <a:p>
            <a:r>
              <a:rPr lang="zh-CN" altLang="en-US" dirty="0" smtClean="0"/>
              <a:t>具有写入控制的寄存器，</a:t>
            </a:r>
            <a:endParaRPr lang="en-US" altLang="zh-CN" dirty="0" smtClean="0"/>
          </a:p>
          <a:p>
            <a:r>
              <a:rPr lang="zh-CN" altLang="en-US" dirty="0" smtClean="0"/>
              <a:t>只有当</a:t>
            </a:r>
            <a:r>
              <a:rPr lang="en-US" altLang="zh-CN" dirty="0" smtClean="0"/>
              <a:t>write</a:t>
            </a:r>
            <a:r>
              <a:rPr lang="zh-CN" altLang="en-US" dirty="0" smtClean="0"/>
              <a:t>控制位为</a:t>
            </a:r>
            <a:r>
              <a:rPr lang="en-US" altLang="zh-CN" dirty="0" smtClean="0"/>
              <a:t>1</a:t>
            </a:r>
            <a:r>
              <a:rPr lang="zh-CN" altLang="en-US" dirty="0" smtClean="0"/>
              <a:t>时，才能写入数据</a:t>
            </a:r>
            <a:endParaRPr lang="en-US" dirty="0" smtClean="0"/>
          </a:p>
        </p:txBody>
      </p:sp>
    </p:spTree>
    <p:extLst>
      <p:ext uri="{BB962C8B-B14F-4D97-AF65-F5344CB8AC3E}">
        <p14:creationId xmlns:p14="http://schemas.microsoft.com/office/powerpoint/2010/main" val="38990736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采用微程序控制方法，可以在不修改任何硬件连接的方式</a:t>
            </a:r>
            <a:r>
              <a:rPr lang="zh-CN" altLang="en-US" smtClean="0"/>
              <a:t>，扩充新的指令，例如添加两个内存变量相加，发送到第三个内存变量中等。</a:t>
            </a:r>
            <a:endParaRPr lang="zh-CN" altLang="en-US"/>
          </a:p>
        </p:txBody>
      </p:sp>
      <p:sp>
        <p:nvSpPr>
          <p:cNvPr id="4" name="页眉占位符 3"/>
          <p:cNvSpPr>
            <a:spLocks noGrp="1"/>
          </p:cNvSpPr>
          <p:nvPr>
            <p:ph type="hdr" sz="quarter" idx="10"/>
          </p:nvPr>
        </p:nvSpPr>
        <p:spPr/>
        <p:txBody>
          <a:bodyPr/>
          <a:lstStyle/>
          <a:p>
            <a:pPr>
              <a:defRPr/>
            </a:pPr>
            <a:r>
              <a:rPr lang="en-AU" smtClean="0"/>
              <a:t>Morgan Kaufmann Publishers</a:t>
            </a:r>
            <a:endParaRPr lang="en-AU"/>
          </a:p>
        </p:txBody>
      </p:sp>
      <p:sp>
        <p:nvSpPr>
          <p:cNvPr id="5" name="日期占位符 4"/>
          <p:cNvSpPr>
            <a:spLocks noGrp="1"/>
          </p:cNvSpPr>
          <p:nvPr>
            <p:ph type="dt" idx="11"/>
          </p:nvPr>
        </p:nvSpPr>
        <p:spPr/>
        <p:txBody>
          <a:bodyPr/>
          <a:lstStyle/>
          <a:p>
            <a:fld id="{09EC9D4D-CCA2-44C8-9BAB-9FA3CA6B6ABC}" type="datetime3">
              <a:rPr lang="en-AU" altLang="zh-CN" smtClean="0"/>
              <a:pPr/>
              <a:t>18 September, 2019</a:t>
            </a:fld>
            <a:endParaRPr lang="en-AU" altLang="zh-CN"/>
          </a:p>
        </p:txBody>
      </p:sp>
      <p:sp>
        <p:nvSpPr>
          <p:cNvPr id="6" name="页脚占位符 5"/>
          <p:cNvSpPr>
            <a:spLocks noGrp="1"/>
          </p:cNvSpPr>
          <p:nvPr>
            <p:ph type="ftr" sz="quarter" idx="12"/>
          </p:nvPr>
        </p:nvSpPr>
        <p:spPr/>
        <p:txBody>
          <a:bodyPr/>
          <a:lstStyle/>
          <a:p>
            <a:pPr>
              <a:defRPr/>
            </a:pPr>
            <a:r>
              <a:rPr lang="en-AU" smtClean="0"/>
              <a:t>Chapter 4 — The Processor</a:t>
            </a:r>
            <a:endParaRPr lang="en-AU"/>
          </a:p>
        </p:txBody>
      </p:sp>
      <p:sp>
        <p:nvSpPr>
          <p:cNvPr id="7" name="灯片编号占位符 6"/>
          <p:cNvSpPr>
            <a:spLocks noGrp="1"/>
          </p:cNvSpPr>
          <p:nvPr>
            <p:ph type="sldNum" sz="quarter" idx="13"/>
          </p:nvPr>
        </p:nvSpPr>
        <p:spPr/>
        <p:txBody>
          <a:bodyPr/>
          <a:lstStyle/>
          <a:p>
            <a:fld id="{F0A5C9B6-3D2D-4B7C-BBD9-1C43E422EDD2}" type="slidenum">
              <a:rPr lang="en-AU" altLang="zh-CN" smtClean="0"/>
              <a:pPr/>
              <a:t>117</a:t>
            </a:fld>
            <a:endParaRPr lang="en-AU" altLang="zh-CN"/>
          </a:p>
        </p:txBody>
      </p:sp>
    </p:spTree>
    <p:extLst>
      <p:ext uri="{BB962C8B-B14F-4D97-AF65-F5344CB8AC3E}">
        <p14:creationId xmlns:p14="http://schemas.microsoft.com/office/powerpoint/2010/main" val="37991537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600">
                <a:solidFill>
                  <a:schemeClr val="tx1"/>
                </a:solidFill>
                <a:latin typeface="Tahoma" pitchFamily="34" charset="0"/>
                <a:ea typeface="宋体" pitchFamily="2" charset="-122"/>
              </a:defRPr>
            </a:lvl1pPr>
            <a:lvl2pPr marL="804763" indent="-309524" eaLnBrk="0" hangingPunct="0">
              <a:defRPr kumimoji="1" sz="2600">
                <a:solidFill>
                  <a:schemeClr val="tx1"/>
                </a:solidFill>
                <a:latin typeface="Tahoma" pitchFamily="34" charset="0"/>
                <a:ea typeface="宋体" pitchFamily="2" charset="-122"/>
              </a:defRPr>
            </a:lvl2pPr>
            <a:lvl3pPr marL="1238098" indent="-247620" eaLnBrk="0" hangingPunct="0">
              <a:defRPr kumimoji="1" sz="2600">
                <a:solidFill>
                  <a:schemeClr val="tx1"/>
                </a:solidFill>
                <a:latin typeface="Tahoma" pitchFamily="34" charset="0"/>
                <a:ea typeface="宋体" pitchFamily="2" charset="-122"/>
              </a:defRPr>
            </a:lvl3pPr>
            <a:lvl4pPr marL="1733337" indent="-247620" eaLnBrk="0" hangingPunct="0">
              <a:defRPr kumimoji="1" sz="2600">
                <a:solidFill>
                  <a:schemeClr val="tx1"/>
                </a:solidFill>
                <a:latin typeface="Tahoma" pitchFamily="34" charset="0"/>
                <a:ea typeface="宋体" pitchFamily="2" charset="-122"/>
              </a:defRPr>
            </a:lvl4pPr>
            <a:lvl5pPr marL="2228576" indent="-247620" eaLnBrk="0" hangingPunct="0">
              <a:defRPr kumimoji="1" sz="2600">
                <a:solidFill>
                  <a:schemeClr val="tx1"/>
                </a:solidFill>
                <a:latin typeface="Tahoma" pitchFamily="34" charset="0"/>
                <a:ea typeface="宋体" pitchFamily="2" charset="-122"/>
              </a:defRPr>
            </a:lvl5pPr>
            <a:lvl6pPr marL="2723815" indent="-247620" eaLnBrk="0" fontAlgn="base" hangingPunct="0">
              <a:spcBef>
                <a:spcPct val="0"/>
              </a:spcBef>
              <a:spcAft>
                <a:spcPct val="0"/>
              </a:spcAft>
              <a:defRPr kumimoji="1" sz="2600">
                <a:solidFill>
                  <a:schemeClr val="tx1"/>
                </a:solidFill>
                <a:latin typeface="Tahoma" pitchFamily="34" charset="0"/>
                <a:ea typeface="宋体" pitchFamily="2" charset="-122"/>
              </a:defRPr>
            </a:lvl6pPr>
            <a:lvl7pPr marL="3219054" indent="-247620" eaLnBrk="0" fontAlgn="base" hangingPunct="0">
              <a:spcBef>
                <a:spcPct val="0"/>
              </a:spcBef>
              <a:spcAft>
                <a:spcPct val="0"/>
              </a:spcAft>
              <a:defRPr kumimoji="1" sz="2600">
                <a:solidFill>
                  <a:schemeClr val="tx1"/>
                </a:solidFill>
                <a:latin typeface="Tahoma" pitchFamily="34" charset="0"/>
                <a:ea typeface="宋体" pitchFamily="2" charset="-122"/>
              </a:defRPr>
            </a:lvl7pPr>
            <a:lvl8pPr marL="3714293" indent="-247620" eaLnBrk="0" fontAlgn="base" hangingPunct="0">
              <a:spcBef>
                <a:spcPct val="0"/>
              </a:spcBef>
              <a:spcAft>
                <a:spcPct val="0"/>
              </a:spcAft>
              <a:defRPr kumimoji="1" sz="2600">
                <a:solidFill>
                  <a:schemeClr val="tx1"/>
                </a:solidFill>
                <a:latin typeface="Tahoma" pitchFamily="34" charset="0"/>
                <a:ea typeface="宋体" pitchFamily="2" charset="-122"/>
              </a:defRPr>
            </a:lvl8pPr>
            <a:lvl9pPr marL="4209532" indent="-247620" eaLnBrk="0" fontAlgn="base" hangingPunct="0">
              <a:spcBef>
                <a:spcPct val="0"/>
              </a:spcBef>
              <a:spcAft>
                <a:spcPct val="0"/>
              </a:spcAft>
              <a:defRPr kumimoji="1" sz="2600">
                <a:solidFill>
                  <a:schemeClr val="tx1"/>
                </a:solidFill>
                <a:latin typeface="Tahoma" pitchFamily="34" charset="0"/>
                <a:ea typeface="宋体" pitchFamily="2" charset="-122"/>
              </a:defRPr>
            </a:lvl9pPr>
          </a:lstStyle>
          <a:p>
            <a:pPr eaLnBrk="1" hangingPunct="1"/>
            <a:fld id="{5CFD8710-9707-4569-B2CD-84389A710484}" type="slidenum">
              <a:rPr lang="en-US" altLang="zh-CN" sz="1300">
                <a:solidFill>
                  <a:prstClr val="black"/>
                </a:solidFill>
              </a:rPr>
              <a:pPr eaLnBrk="1" hangingPunct="1"/>
              <a:t>118</a:t>
            </a:fld>
            <a:endParaRPr lang="en-US" altLang="zh-CN" sz="1300">
              <a:solidFill>
                <a:prstClr val="black"/>
              </a:solidFill>
            </a:endParaRPr>
          </a:p>
        </p:txBody>
      </p:sp>
      <p:sp>
        <p:nvSpPr>
          <p:cNvPr id="181251" name="Rectangle 2"/>
          <p:cNvSpPr>
            <a:spLocks noGrp="1" noRot="1" noChangeAspect="1" noChangeArrowheads="1" noTextEdit="1"/>
          </p:cNvSpPr>
          <p:nvPr>
            <p:ph type="sldImg"/>
          </p:nvPr>
        </p:nvSpPr>
        <p:spPr>
          <a:solidFill>
            <a:srgbClr val="FFFFFF"/>
          </a:solidFill>
          <a:ln/>
        </p:spPr>
      </p:sp>
      <p:sp>
        <p:nvSpPr>
          <p:cNvPr id="181252"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zh-CN" altLang="en-US" dirty="0" smtClean="0"/>
              <a:t>  微程序有许多优点，如易于改变设计；通过仿真</a:t>
            </a:r>
            <a:r>
              <a:rPr lang="en-US" altLang="zh-CN" dirty="0" smtClean="0"/>
              <a:t>(emulation)</a:t>
            </a:r>
            <a:r>
              <a:rPr lang="zh-CN" altLang="en-US" dirty="0" smtClean="0"/>
              <a:t>其它指令系统，可以保证软件兼容；微程序设计可以减少实现复杂指令的成本等等。但是，由于在很长的一段时间内，用于实现控制存储器的技术和主存的是相同的，而且机器的指令系统也比较简单，因而微程序设计的优势并不明显。但是，当控制存储器采用半导体存储器工艺，主存储器采用磁芯技术时，这两种工艺的速度相差十倍，从而为微程序的广泛使用提供了基础。</a:t>
            </a:r>
            <a:r>
              <a:rPr lang="en-US" altLang="zh-CN" dirty="0" smtClean="0"/>
              <a:t>IBM360</a:t>
            </a:r>
            <a:r>
              <a:rPr lang="zh-CN" altLang="en-US" dirty="0" smtClean="0"/>
              <a:t>系列的许多机器都采用了微程序技术。</a:t>
            </a:r>
          </a:p>
          <a:p>
            <a:pPr eaLnBrk="1" hangingPunct="1"/>
            <a:endParaRPr lang="zh-CN" altLang="en-US" dirty="0" smtClean="0"/>
          </a:p>
        </p:txBody>
      </p:sp>
    </p:spTree>
    <p:extLst>
      <p:ext uri="{BB962C8B-B14F-4D97-AF65-F5344CB8AC3E}">
        <p14:creationId xmlns:p14="http://schemas.microsoft.com/office/powerpoint/2010/main" val="5383957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600">
                <a:solidFill>
                  <a:schemeClr val="tx1"/>
                </a:solidFill>
                <a:latin typeface="Tahoma" pitchFamily="34" charset="0"/>
                <a:ea typeface="宋体" pitchFamily="2" charset="-122"/>
              </a:defRPr>
            </a:lvl1pPr>
            <a:lvl2pPr marL="804763" indent="-309524" eaLnBrk="0" hangingPunct="0">
              <a:defRPr kumimoji="1" sz="2600">
                <a:solidFill>
                  <a:schemeClr val="tx1"/>
                </a:solidFill>
                <a:latin typeface="Tahoma" pitchFamily="34" charset="0"/>
                <a:ea typeface="宋体" pitchFamily="2" charset="-122"/>
              </a:defRPr>
            </a:lvl2pPr>
            <a:lvl3pPr marL="1238098" indent="-247620" eaLnBrk="0" hangingPunct="0">
              <a:defRPr kumimoji="1" sz="2600">
                <a:solidFill>
                  <a:schemeClr val="tx1"/>
                </a:solidFill>
                <a:latin typeface="Tahoma" pitchFamily="34" charset="0"/>
                <a:ea typeface="宋体" pitchFamily="2" charset="-122"/>
              </a:defRPr>
            </a:lvl3pPr>
            <a:lvl4pPr marL="1733337" indent="-247620" eaLnBrk="0" hangingPunct="0">
              <a:defRPr kumimoji="1" sz="2600">
                <a:solidFill>
                  <a:schemeClr val="tx1"/>
                </a:solidFill>
                <a:latin typeface="Tahoma" pitchFamily="34" charset="0"/>
                <a:ea typeface="宋体" pitchFamily="2" charset="-122"/>
              </a:defRPr>
            </a:lvl4pPr>
            <a:lvl5pPr marL="2228576" indent="-247620" eaLnBrk="0" hangingPunct="0">
              <a:defRPr kumimoji="1" sz="2600">
                <a:solidFill>
                  <a:schemeClr val="tx1"/>
                </a:solidFill>
                <a:latin typeface="Tahoma" pitchFamily="34" charset="0"/>
                <a:ea typeface="宋体" pitchFamily="2" charset="-122"/>
              </a:defRPr>
            </a:lvl5pPr>
            <a:lvl6pPr marL="2723815" indent="-247620" eaLnBrk="0" fontAlgn="base" hangingPunct="0">
              <a:spcBef>
                <a:spcPct val="0"/>
              </a:spcBef>
              <a:spcAft>
                <a:spcPct val="0"/>
              </a:spcAft>
              <a:defRPr kumimoji="1" sz="2600">
                <a:solidFill>
                  <a:schemeClr val="tx1"/>
                </a:solidFill>
                <a:latin typeface="Tahoma" pitchFamily="34" charset="0"/>
                <a:ea typeface="宋体" pitchFamily="2" charset="-122"/>
              </a:defRPr>
            </a:lvl6pPr>
            <a:lvl7pPr marL="3219054" indent="-247620" eaLnBrk="0" fontAlgn="base" hangingPunct="0">
              <a:spcBef>
                <a:spcPct val="0"/>
              </a:spcBef>
              <a:spcAft>
                <a:spcPct val="0"/>
              </a:spcAft>
              <a:defRPr kumimoji="1" sz="2600">
                <a:solidFill>
                  <a:schemeClr val="tx1"/>
                </a:solidFill>
                <a:latin typeface="Tahoma" pitchFamily="34" charset="0"/>
                <a:ea typeface="宋体" pitchFamily="2" charset="-122"/>
              </a:defRPr>
            </a:lvl7pPr>
            <a:lvl8pPr marL="3714293" indent="-247620" eaLnBrk="0" fontAlgn="base" hangingPunct="0">
              <a:spcBef>
                <a:spcPct val="0"/>
              </a:spcBef>
              <a:spcAft>
                <a:spcPct val="0"/>
              </a:spcAft>
              <a:defRPr kumimoji="1" sz="2600">
                <a:solidFill>
                  <a:schemeClr val="tx1"/>
                </a:solidFill>
                <a:latin typeface="Tahoma" pitchFamily="34" charset="0"/>
                <a:ea typeface="宋体" pitchFamily="2" charset="-122"/>
              </a:defRPr>
            </a:lvl8pPr>
            <a:lvl9pPr marL="4209532" indent="-247620" eaLnBrk="0" fontAlgn="base" hangingPunct="0">
              <a:spcBef>
                <a:spcPct val="0"/>
              </a:spcBef>
              <a:spcAft>
                <a:spcPct val="0"/>
              </a:spcAft>
              <a:defRPr kumimoji="1" sz="2600">
                <a:solidFill>
                  <a:schemeClr val="tx1"/>
                </a:solidFill>
                <a:latin typeface="Tahoma" pitchFamily="34" charset="0"/>
                <a:ea typeface="宋体" pitchFamily="2" charset="-122"/>
              </a:defRPr>
            </a:lvl9pPr>
          </a:lstStyle>
          <a:p>
            <a:pPr eaLnBrk="1" hangingPunct="1"/>
            <a:fld id="{5CFD8710-9707-4569-B2CD-84389A710484}" type="slidenum">
              <a:rPr lang="en-US" altLang="zh-CN" sz="1300">
                <a:solidFill>
                  <a:prstClr val="black"/>
                </a:solidFill>
              </a:rPr>
              <a:pPr eaLnBrk="1" hangingPunct="1"/>
              <a:t>120</a:t>
            </a:fld>
            <a:endParaRPr lang="en-US" altLang="zh-CN" sz="1300">
              <a:solidFill>
                <a:prstClr val="black"/>
              </a:solidFill>
            </a:endParaRPr>
          </a:p>
        </p:txBody>
      </p:sp>
      <p:sp>
        <p:nvSpPr>
          <p:cNvPr id="181251" name="Rectangle 2"/>
          <p:cNvSpPr>
            <a:spLocks noGrp="1" noRot="1" noChangeAspect="1" noChangeArrowheads="1" noTextEdit="1"/>
          </p:cNvSpPr>
          <p:nvPr>
            <p:ph type="sldImg"/>
          </p:nvPr>
        </p:nvSpPr>
        <p:spPr>
          <a:solidFill>
            <a:srgbClr val="FFFFFF"/>
          </a:solidFill>
          <a:ln/>
        </p:spPr>
      </p:sp>
      <p:sp>
        <p:nvSpPr>
          <p:cNvPr id="181252"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zh-CN" altLang="en-US" dirty="0" smtClean="0"/>
              <a:t>回顾</a:t>
            </a:r>
            <a:r>
              <a:rPr lang="zh-CN" altLang="en-US" baseline="0" dirty="0" smtClean="0"/>
              <a:t> 指令执行中的</a:t>
            </a:r>
            <a:r>
              <a:rPr lang="zh-CN" altLang="en-US" baseline="0" smtClean="0"/>
              <a:t>微操作序列，</a:t>
            </a:r>
            <a:r>
              <a:rPr lang="zh-CN" altLang="en-US" baseline="0" dirty="0" smtClean="0"/>
              <a:t>微程序的</a:t>
            </a:r>
            <a:r>
              <a:rPr lang="zh-CN" altLang="en-US" baseline="0" smtClean="0"/>
              <a:t>特点应该比较简单，大多数就是顺序、分支（循环？？）。</a:t>
            </a:r>
            <a:endParaRPr lang="en-US" altLang="zh-CN" dirty="0" smtClean="0"/>
          </a:p>
          <a:p>
            <a:pPr eaLnBrk="1" hangingPunct="1"/>
            <a:r>
              <a:rPr lang="zh-CN" altLang="en-US" dirty="0" smtClean="0"/>
              <a:t>注解</a:t>
            </a:r>
            <a:r>
              <a:rPr lang="en-US" altLang="zh-CN" dirty="0" smtClean="0"/>
              <a:t>:</a:t>
            </a:r>
            <a:r>
              <a:rPr lang="zh-CN" altLang="en-US" dirty="0" smtClean="0"/>
              <a:t>微命令</a:t>
            </a:r>
            <a:r>
              <a:rPr lang="en-US" altLang="zh-CN" dirty="0" smtClean="0"/>
              <a:t>:</a:t>
            </a:r>
            <a:r>
              <a:rPr lang="zh-CN" altLang="en-US" dirty="0" smtClean="0"/>
              <a:t>通常指那些能直接作用于某部件控制门的命令</a:t>
            </a:r>
            <a:r>
              <a:rPr lang="en-US" altLang="zh-CN" dirty="0" smtClean="0"/>
              <a:t>,</a:t>
            </a:r>
            <a:r>
              <a:rPr lang="zh-CN" altLang="en-US" dirty="0" smtClean="0"/>
              <a:t>例如</a:t>
            </a:r>
            <a:r>
              <a:rPr lang="en-US" altLang="zh-CN" dirty="0" smtClean="0"/>
              <a:t>,</a:t>
            </a:r>
            <a:r>
              <a:rPr lang="zh-CN" altLang="en-US" dirty="0" smtClean="0"/>
              <a:t>打开或关闭某部件通路的控制门的电位</a:t>
            </a:r>
            <a:r>
              <a:rPr lang="en-US" altLang="zh-CN" dirty="0" smtClean="0"/>
              <a:t>,</a:t>
            </a:r>
            <a:r>
              <a:rPr lang="zh-CN" altLang="en-US" dirty="0" smtClean="0"/>
              <a:t>又如对触发器或寄存器进行同步打入、置位、复位的控制脉冲。</a:t>
            </a:r>
          </a:p>
        </p:txBody>
      </p:sp>
    </p:spTree>
    <p:extLst>
      <p:ext uri="{BB962C8B-B14F-4D97-AF65-F5344CB8AC3E}">
        <p14:creationId xmlns:p14="http://schemas.microsoft.com/office/powerpoint/2010/main" val="34354751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600">
                <a:solidFill>
                  <a:schemeClr val="tx1"/>
                </a:solidFill>
                <a:latin typeface="Tahoma" pitchFamily="34" charset="0"/>
                <a:ea typeface="宋体" pitchFamily="2" charset="-122"/>
              </a:defRPr>
            </a:lvl1pPr>
            <a:lvl2pPr marL="804763" indent="-309524" eaLnBrk="0" hangingPunct="0">
              <a:defRPr kumimoji="1" sz="2600">
                <a:solidFill>
                  <a:schemeClr val="tx1"/>
                </a:solidFill>
                <a:latin typeface="Tahoma" pitchFamily="34" charset="0"/>
                <a:ea typeface="宋体" pitchFamily="2" charset="-122"/>
              </a:defRPr>
            </a:lvl2pPr>
            <a:lvl3pPr marL="1238098" indent="-247620" eaLnBrk="0" hangingPunct="0">
              <a:defRPr kumimoji="1" sz="2600">
                <a:solidFill>
                  <a:schemeClr val="tx1"/>
                </a:solidFill>
                <a:latin typeface="Tahoma" pitchFamily="34" charset="0"/>
                <a:ea typeface="宋体" pitchFamily="2" charset="-122"/>
              </a:defRPr>
            </a:lvl3pPr>
            <a:lvl4pPr marL="1733337" indent="-247620" eaLnBrk="0" hangingPunct="0">
              <a:defRPr kumimoji="1" sz="2600">
                <a:solidFill>
                  <a:schemeClr val="tx1"/>
                </a:solidFill>
                <a:latin typeface="Tahoma" pitchFamily="34" charset="0"/>
                <a:ea typeface="宋体" pitchFamily="2" charset="-122"/>
              </a:defRPr>
            </a:lvl4pPr>
            <a:lvl5pPr marL="2228576" indent="-247620" eaLnBrk="0" hangingPunct="0">
              <a:defRPr kumimoji="1" sz="2600">
                <a:solidFill>
                  <a:schemeClr val="tx1"/>
                </a:solidFill>
                <a:latin typeface="Tahoma" pitchFamily="34" charset="0"/>
                <a:ea typeface="宋体" pitchFamily="2" charset="-122"/>
              </a:defRPr>
            </a:lvl5pPr>
            <a:lvl6pPr marL="2723815" indent="-247620" eaLnBrk="0" fontAlgn="base" hangingPunct="0">
              <a:spcBef>
                <a:spcPct val="0"/>
              </a:spcBef>
              <a:spcAft>
                <a:spcPct val="0"/>
              </a:spcAft>
              <a:defRPr kumimoji="1" sz="2600">
                <a:solidFill>
                  <a:schemeClr val="tx1"/>
                </a:solidFill>
                <a:latin typeface="Tahoma" pitchFamily="34" charset="0"/>
                <a:ea typeface="宋体" pitchFamily="2" charset="-122"/>
              </a:defRPr>
            </a:lvl6pPr>
            <a:lvl7pPr marL="3219054" indent="-247620" eaLnBrk="0" fontAlgn="base" hangingPunct="0">
              <a:spcBef>
                <a:spcPct val="0"/>
              </a:spcBef>
              <a:spcAft>
                <a:spcPct val="0"/>
              </a:spcAft>
              <a:defRPr kumimoji="1" sz="2600">
                <a:solidFill>
                  <a:schemeClr val="tx1"/>
                </a:solidFill>
                <a:latin typeface="Tahoma" pitchFamily="34" charset="0"/>
                <a:ea typeface="宋体" pitchFamily="2" charset="-122"/>
              </a:defRPr>
            </a:lvl7pPr>
            <a:lvl8pPr marL="3714293" indent="-247620" eaLnBrk="0" fontAlgn="base" hangingPunct="0">
              <a:spcBef>
                <a:spcPct val="0"/>
              </a:spcBef>
              <a:spcAft>
                <a:spcPct val="0"/>
              </a:spcAft>
              <a:defRPr kumimoji="1" sz="2600">
                <a:solidFill>
                  <a:schemeClr val="tx1"/>
                </a:solidFill>
                <a:latin typeface="Tahoma" pitchFamily="34" charset="0"/>
                <a:ea typeface="宋体" pitchFamily="2" charset="-122"/>
              </a:defRPr>
            </a:lvl8pPr>
            <a:lvl9pPr marL="4209532" indent="-247620" eaLnBrk="0" fontAlgn="base" hangingPunct="0">
              <a:spcBef>
                <a:spcPct val="0"/>
              </a:spcBef>
              <a:spcAft>
                <a:spcPct val="0"/>
              </a:spcAft>
              <a:defRPr kumimoji="1" sz="2600">
                <a:solidFill>
                  <a:schemeClr val="tx1"/>
                </a:solidFill>
                <a:latin typeface="Tahoma" pitchFamily="34" charset="0"/>
                <a:ea typeface="宋体" pitchFamily="2" charset="-122"/>
              </a:defRPr>
            </a:lvl9pPr>
          </a:lstStyle>
          <a:p>
            <a:pPr eaLnBrk="1" hangingPunct="1"/>
            <a:fld id="{5CFD8710-9707-4569-B2CD-84389A710484}" type="slidenum">
              <a:rPr lang="en-US" altLang="zh-CN" sz="1300">
                <a:solidFill>
                  <a:prstClr val="black"/>
                </a:solidFill>
              </a:rPr>
              <a:pPr eaLnBrk="1" hangingPunct="1"/>
              <a:t>121</a:t>
            </a:fld>
            <a:endParaRPr lang="en-US" altLang="zh-CN" sz="1300">
              <a:solidFill>
                <a:prstClr val="black"/>
              </a:solidFill>
            </a:endParaRPr>
          </a:p>
        </p:txBody>
      </p:sp>
      <p:sp>
        <p:nvSpPr>
          <p:cNvPr id="181251" name="Rectangle 2"/>
          <p:cNvSpPr>
            <a:spLocks noGrp="1" noRot="1" noChangeAspect="1" noChangeArrowheads="1" noTextEdit="1"/>
          </p:cNvSpPr>
          <p:nvPr>
            <p:ph type="sldImg"/>
          </p:nvPr>
        </p:nvSpPr>
        <p:spPr>
          <a:solidFill>
            <a:srgbClr val="FFFFFF"/>
          </a:solidFill>
          <a:ln/>
        </p:spPr>
      </p:sp>
      <p:sp>
        <p:nvSpPr>
          <p:cNvPr id="181252"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zh-CN" altLang="en-US" smtClean="0"/>
              <a:t>微指令中包含多个微操作</a:t>
            </a:r>
            <a:endParaRPr lang="en-US" altLang="zh-CN" smtClean="0"/>
          </a:p>
          <a:p>
            <a:pPr eaLnBrk="1" hangingPunct="1"/>
            <a:r>
              <a:rPr lang="zh-CN" altLang="en-US" dirty="0" smtClean="0"/>
              <a:t>注解</a:t>
            </a:r>
            <a:r>
              <a:rPr lang="en-US" altLang="zh-CN" dirty="0" smtClean="0"/>
              <a:t>:</a:t>
            </a:r>
            <a:r>
              <a:rPr lang="zh-CN" altLang="en-US" dirty="0" smtClean="0"/>
              <a:t>微命令</a:t>
            </a:r>
            <a:r>
              <a:rPr lang="en-US" altLang="zh-CN" dirty="0" smtClean="0"/>
              <a:t>:</a:t>
            </a:r>
            <a:r>
              <a:rPr lang="zh-CN" altLang="en-US" dirty="0" smtClean="0"/>
              <a:t>通常指那些能直接作用于某部件控制门的命令</a:t>
            </a:r>
            <a:r>
              <a:rPr lang="en-US" altLang="zh-CN" dirty="0" smtClean="0"/>
              <a:t>,</a:t>
            </a:r>
            <a:r>
              <a:rPr lang="zh-CN" altLang="en-US" dirty="0" smtClean="0"/>
              <a:t>例如</a:t>
            </a:r>
            <a:r>
              <a:rPr lang="en-US" altLang="zh-CN" dirty="0" smtClean="0"/>
              <a:t>,</a:t>
            </a:r>
            <a:r>
              <a:rPr lang="zh-CN" altLang="en-US" dirty="0" smtClean="0"/>
              <a:t>打开或关闭某部件通路的控制门的电位</a:t>
            </a:r>
            <a:r>
              <a:rPr lang="en-US" altLang="zh-CN" dirty="0" smtClean="0"/>
              <a:t>,</a:t>
            </a:r>
            <a:r>
              <a:rPr lang="zh-CN" altLang="en-US" dirty="0" smtClean="0"/>
              <a:t>又如对触发器或寄存器进行同步打入、置位、复位的控制脉冲。</a:t>
            </a:r>
          </a:p>
        </p:txBody>
      </p:sp>
    </p:spTree>
    <p:extLst>
      <p:ext uri="{BB962C8B-B14F-4D97-AF65-F5344CB8AC3E}">
        <p14:creationId xmlns:p14="http://schemas.microsoft.com/office/powerpoint/2010/main" val="4757898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600">
                <a:solidFill>
                  <a:schemeClr val="tx1"/>
                </a:solidFill>
                <a:latin typeface="Tahoma" pitchFamily="34" charset="0"/>
                <a:ea typeface="宋体" pitchFamily="2" charset="-122"/>
              </a:defRPr>
            </a:lvl1pPr>
            <a:lvl2pPr marL="804763" indent="-309524" eaLnBrk="0" hangingPunct="0">
              <a:defRPr kumimoji="1" sz="2600">
                <a:solidFill>
                  <a:schemeClr val="tx1"/>
                </a:solidFill>
                <a:latin typeface="Tahoma" pitchFamily="34" charset="0"/>
                <a:ea typeface="宋体" pitchFamily="2" charset="-122"/>
              </a:defRPr>
            </a:lvl2pPr>
            <a:lvl3pPr marL="1238098" indent="-247620" eaLnBrk="0" hangingPunct="0">
              <a:defRPr kumimoji="1" sz="2600">
                <a:solidFill>
                  <a:schemeClr val="tx1"/>
                </a:solidFill>
                <a:latin typeface="Tahoma" pitchFamily="34" charset="0"/>
                <a:ea typeface="宋体" pitchFamily="2" charset="-122"/>
              </a:defRPr>
            </a:lvl3pPr>
            <a:lvl4pPr marL="1733337" indent="-247620" eaLnBrk="0" hangingPunct="0">
              <a:defRPr kumimoji="1" sz="2600">
                <a:solidFill>
                  <a:schemeClr val="tx1"/>
                </a:solidFill>
                <a:latin typeface="Tahoma" pitchFamily="34" charset="0"/>
                <a:ea typeface="宋体" pitchFamily="2" charset="-122"/>
              </a:defRPr>
            </a:lvl4pPr>
            <a:lvl5pPr marL="2228576" indent="-247620" eaLnBrk="0" hangingPunct="0">
              <a:defRPr kumimoji="1" sz="2600">
                <a:solidFill>
                  <a:schemeClr val="tx1"/>
                </a:solidFill>
                <a:latin typeface="Tahoma" pitchFamily="34" charset="0"/>
                <a:ea typeface="宋体" pitchFamily="2" charset="-122"/>
              </a:defRPr>
            </a:lvl5pPr>
            <a:lvl6pPr marL="2723815" indent="-247620" eaLnBrk="0" fontAlgn="base" hangingPunct="0">
              <a:spcBef>
                <a:spcPct val="0"/>
              </a:spcBef>
              <a:spcAft>
                <a:spcPct val="0"/>
              </a:spcAft>
              <a:defRPr kumimoji="1" sz="2600">
                <a:solidFill>
                  <a:schemeClr val="tx1"/>
                </a:solidFill>
                <a:latin typeface="Tahoma" pitchFamily="34" charset="0"/>
                <a:ea typeface="宋体" pitchFamily="2" charset="-122"/>
              </a:defRPr>
            </a:lvl6pPr>
            <a:lvl7pPr marL="3219054" indent="-247620" eaLnBrk="0" fontAlgn="base" hangingPunct="0">
              <a:spcBef>
                <a:spcPct val="0"/>
              </a:spcBef>
              <a:spcAft>
                <a:spcPct val="0"/>
              </a:spcAft>
              <a:defRPr kumimoji="1" sz="2600">
                <a:solidFill>
                  <a:schemeClr val="tx1"/>
                </a:solidFill>
                <a:latin typeface="Tahoma" pitchFamily="34" charset="0"/>
                <a:ea typeface="宋体" pitchFamily="2" charset="-122"/>
              </a:defRPr>
            </a:lvl7pPr>
            <a:lvl8pPr marL="3714293" indent="-247620" eaLnBrk="0" fontAlgn="base" hangingPunct="0">
              <a:spcBef>
                <a:spcPct val="0"/>
              </a:spcBef>
              <a:spcAft>
                <a:spcPct val="0"/>
              </a:spcAft>
              <a:defRPr kumimoji="1" sz="2600">
                <a:solidFill>
                  <a:schemeClr val="tx1"/>
                </a:solidFill>
                <a:latin typeface="Tahoma" pitchFamily="34" charset="0"/>
                <a:ea typeface="宋体" pitchFamily="2" charset="-122"/>
              </a:defRPr>
            </a:lvl8pPr>
            <a:lvl9pPr marL="4209532" indent="-247620" eaLnBrk="0" fontAlgn="base" hangingPunct="0">
              <a:spcBef>
                <a:spcPct val="0"/>
              </a:spcBef>
              <a:spcAft>
                <a:spcPct val="0"/>
              </a:spcAft>
              <a:defRPr kumimoji="1" sz="2600">
                <a:solidFill>
                  <a:schemeClr val="tx1"/>
                </a:solidFill>
                <a:latin typeface="Tahoma" pitchFamily="34" charset="0"/>
                <a:ea typeface="宋体" pitchFamily="2" charset="-122"/>
              </a:defRPr>
            </a:lvl9pPr>
          </a:lstStyle>
          <a:p>
            <a:pPr eaLnBrk="1" hangingPunct="1"/>
            <a:fld id="{E4078902-EBF5-4F39-AE5F-0B69E01BDC9D}" type="slidenum">
              <a:rPr lang="en-US" altLang="zh-CN" sz="1300">
                <a:solidFill>
                  <a:prstClr val="black"/>
                </a:solidFill>
              </a:rPr>
              <a:pPr eaLnBrk="1" hangingPunct="1"/>
              <a:t>124</a:t>
            </a:fld>
            <a:endParaRPr lang="en-US" altLang="zh-CN" sz="1300">
              <a:solidFill>
                <a:prstClr val="black"/>
              </a:solidFill>
            </a:endParaRPr>
          </a:p>
        </p:txBody>
      </p:sp>
      <p:sp>
        <p:nvSpPr>
          <p:cNvPr id="182275" name="Rectangle 2"/>
          <p:cNvSpPr>
            <a:spLocks noGrp="1" noRot="1" noChangeAspect="1" noChangeArrowheads="1" noTextEdit="1"/>
          </p:cNvSpPr>
          <p:nvPr>
            <p:ph type="sldImg"/>
          </p:nvPr>
        </p:nvSpPr>
        <p:spPr>
          <a:solidFill>
            <a:srgbClr val="FFFFFF"/>
          </a:solidFill>
          <a:ln/>
        </p:spPr>
      </p:sp>
      <p:sp>
        <p:nvSpPr>
          <p:cNvPr id="18227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4045026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600">
                <a:solidFill>
                  <a:schemeClr val="tx1"/>
                </a:solidFill>
                <a:latin typeface="Tahoma" pitchFamily="34" charset="0"/>
                <a:ea typeface="宋体" pitchFamily="2" charset="-122"/>
              </a:defRPr>
            </a:lvl1pPr>
            <a:lvl2pPr marL="804763" indent="-309524" eaLnBrk="0" hangingPunct="0">
              <a:defRPr kumimoji="1" sz="2600">
                <a:solidFill>
                  <a:schemeClr val="tx1"/>
                </a:solidFill>
                <a:latin typeface="Tahoma" pitchFamily="34" charset="0"/>
                <a:ea typeface="宋体" pitchFamily="2" charset="-122"/>
              </a:defRPr>
            </a:lvl2pPr>
            <a:lvl3pPr marL="1238098" indent="-247620" eaLnBrk="0" hangingPunct="0">
              <a:defRPr kumimoji="1" sz="2600">
                <a:solidFill>
                  <a:schemeClr val="tx1"/>
                </a:solidFill>
                <a:latin typeface="Tahoma" pitchFamily="34" charset="0"/>
                <a:ea typeface="宋体" pitchFamily="2" charset="-122"/>
              </a:defRPr>
            </a:lvl3pPr>
            <a:lvl4pPr marL="1733337" indent="-247620" eaLnBrk="0" hangingPunct="0">
              <a:defRPr kumimoji="1" sz="2600">
                <a:solidFill>
                  <a:schemeClr val="tx1"/>
                </a:solidFill>
                <a:latin typeface="Tahoma" pitchFamily="34" charset="0"/>
                <a:ea typeface="宋体" pitchFamily="2" charset="-122"/>
              </a:defRPr>
            </a:lvl4pPr>
            <a:lvl5pPr marL="2228576" indent="-247620" eaLnBrk="0" hangingPunct="0">
              <a:defRPr kumimoji="1" sz="2600">
                <a:solidFill>
                  <a:schemeClr val="tx1"/>
                </a:solidFill>
                <a:latin typeface="Tahoma" pitchFamily="34" charset="0"/>
                <a:ea typeface="宋体" pitchFamily="2" charset="-122"/>
              </a:defRPr>
            </a:lvl5pPr>
            <a:lvl6pPr marL="2723815" indent="-247620" eaLnBrk="0" fontAlgn="base" hangingPunct="0">
              <a:spcBef>
                <a:spcPct val="0"/>
              </a:spcBef>
              <a:spcAft>
                <a:spcPct val="0"/>
              </a:spcAft>
              <a:defRPr kumimoji="1" sz="2600">
                <a:solidFill>
                  <a:schemeClr val="tx1"/>
                </a:solidFill>
                <a:latin typeface="Tahoma" pitchFamily="34" charset="0"/>
                <a:ea typeface="宋体" pitchFamily="2" charset="-122"/>
              </a:defRPr>
            </a:lvl6pPr>
            <a:lvl7pPr marL="3219054" indent="-247620" eaLnBrk="0" fontAlgn="base" hangingPunct="0">
              <a:spcBef>
                <a:spcPct val="0"/>
              </a:spcBef>
              <a:spcAft>
                <a:spcPct val="0"/>
              </a:spcAft>
              <a:defRPr kumimoji="1" sz="2600">
                <a:solidFill>
                  <a:schemeClr val="tx1"/>
                </a:solidFill>
                <a:latin typeface="Tahoma" pitchFamily="34" charset="0"/>
                <a:ea typeface="宋体" pitchFamily="2" charset="-122"/>
              </a:defRPr>
            </a:lvl7pPr>
            <a:lvl8pPr marL="3714293" indent="-247620" eaLnBrk="0" fontAlgn="base" hangingPunct="0">
              <a:spcBef>
                <a:spcPct val="0"/>
              </a:spcBef>
              <a:spcAft>
                <a:spcPct val="0"/>
              </a:spcAft>
              <a:defRPr kumimoji="1" sz="2600">
                <a:solidFill>
                  <a:schemeClr val="tx1"/>
                </a:solidFill>
                <a:latin typeface="Tahoma" pitchFamily="34" charset="0"/>
                <a:ea typeface="宋体" pitchFamily="2" charset="-122"/>
              </a:defRPr>
            </a:lvl8pPr>
            <a:lvl9pPr marL="4209532" indent="-247620" eaLnBrk="0" fontAlgn="base" hangingPunct="0">
              <a:spcBef>
                <a:spcPct val="0"/>
              </a:spcBef>
              <a:spcAft>
                <a:spcPct val="0"/>
              </a:spcAft>
              <a:defRPr kumimoji="1" sz="2600">
                <a:solidFill>
                  <a:schemeClr val="tx1"/>
                </a:solidFill>
                <a:latin typeface="Tahoma" pitchFamily="34" charset="0"/>
                <a:ea typeface="宋体" pitchFamily="2" charset="-122"/>
              </a:defRPr>
            </a:lvl9pPr>
          </a:lstStyle>
          <a:p>
            <a:pPr eaLnBrk="1" hangingPunct="1"/>
            <a:fld id="{7E0D0390-1009-489D-9D4A-7385CC90077B}" type="slidenum">
              <a:rPr lang="en-US" altLang="zh-CN" sz="1300">
                <a:solidFill>
                  <a:prstClr val="black"/>
                </a:solidFill>
              </a:rPr>
              <a:pPr eaLnBrk="1" hangingPunct="1"/>
              <a:t>126</a:t>
            </a:fld>
            <a:endParaRPr lang="en-US" altLang="zh-CN" sz="1300">
              <a:solidFill>
                <a:prstClr val="black"/>
              </a:solidFill>
            </a:endParaRPr>
          </a:p>
        </p:txBody>
      </p:sp>
      <p:sp>
        <p:nvSpPr>
          <p:cNvPr id="183299" name="Rectangle 2"/>
          <p:cNvSpPr>
            <a:spLocks noGrp="1" noRot="1" noChangeAspect="1" noChangeArrowheads="1" noTextEdit="1"/>
          </p:cNvSpPr>
          <p:nvPr>
            <p:ph type="sldImg"/>
          </p:nvPr>
        </p:nvSpPr>
        <p:spPr>
          <a:solidFill>
            <a:srgbClr val="FFFFFF"/>
          </a:solidFill>
          <a:ln/>
        </p:spPr>
      </p:sp>
      <p:sp>
        <p:nvSpPr>
          <p:cNvPr id="183300"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altLang="zh-CN" dirty="0" smtClean="0"/>
              <a:t> </a:t>
            </a:r>
            <a:r>
              <a:rPr lang="zh-CN" altLang="en-US" dirty="0" smtClean="0"/>
              <a:t>机器复位，通过硬件将 </a:t>
            </a:r>
            <a:r>
              <a:rPr lang="en-US" altLang="zh-CN" dirty="0" smtClean="0"/>
              <a:t>PC</a:t>
            </a:r>
            <a:r>
              <a:rPr lang="zh-CN" altLang="en-US" dirty="0" smtClean="0"/>
              <a:t>指向 系统的自检程序区域</a:t>
            </a:r>
            <a:r>
              <a:rPr lang="en-US" altLang="zh-CN" dirty="0" smtClean="0"/>
              <a:t>BIOS</a:t>
            </a:r>
            <a:r>
              <a:rPr lang="zh-CN" altLang="en-US" dirty="0" smtClean="0"/>
              <a:t>。</a:t>
            </a:r>
            <a:r>
              <a:rPr lang="en-US" altLang="zh-CN" dirty="0" err="1" smtClean="0"/>
              <a:t>uPC</a:t>
            </a:r>
            <a:r>
              <a:rPr lang="zh-CN" altLang="en-US" dirty="0" smtClean="0"/>
              <a:t>则指向</a:t>
            </a:r>
            <a:r>
              <a:rPr lang="en-US" altLang="zh-CN" dirty="0" smtClean="0"/>
              <a:t>0</a:t>
            </a:r>
            <a:endParaRPr lang="zh-CN" altLang="zh-CN" dirty="0" smtClean="0"/>
          </a:p>
        </p:txBody>
      </p:sp>
    </p:spTree>
    <p:extLst>
      <p:ext uri="{BB962C8B-B14F-4D97-AF65-F5344CB8AC3E}">
        <p14:creationId xmlns:p14="http://schemas.microsoft.com/office/powerpoint/2010/main" val="15657875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600">
                <a:solidFill>
                  <a:schemeClr val="tx1"/>
                </a:solidFill>
                <a:latin typeface="Tahoma" pitchFamily="34" charset="0"/>
                <a:ea typeface="宋体" pitchFamily="2" charset="-122"/>
              </a:defRPr>
            </a:lvl1pPr>
            <a:lvl2pPr marL="804763" indent="-309524" eaLnBrk="0" hangingPunct="0">
              <a:defRPr kumimoji="1" sz="2600">
                <a:solidFill>
                  <a:schemeClr val="tx1"/>
                </a:solidFill>
                <a:latin typeface="Tahoma" pitchFamily="34" charset="0"/>
                <a:ea typeface="宋体" pitchFamily="2" charset="-122"/>
              </a:defRPr>
            </a:lvl2pPr>
            <a:lvl3pPr marL="1238098" indent="-247620" eaLnBrk="0" hangingPunct="0">
              <a:defRPr kumimoji="1" sz="2600">
                <a:solidFill>
                  <a:schemeClr val="tx1"/>
                </a:solidFill>
                <a:latin typeface="Tahoma" pitchFamily="34" charset="0"/>
                <a:ea typeface="宋体" pitchFamily="2" charset="-122"/>
              </a:defRPr>
            </a:lvl3pPr>
            <a:lvl4pPr marL="1733337" indent="-247620" eaLnBrk="0" hangingPunct="0">
              <a:defRPr kumimoji="1" sz="2600">
                <a:solidFill>
                  <a:schemeClr val="tx1"/>
                </a:solidFill>
                <a:latin typeface="Tahoma" pitchFamily="34" charset="0"/>
                <a:ea typeface="宋体" pitchFamily="2" charset="-122"/>
              </a:defRPr>
            </a:lvl4pPr>
            <a:lvl5pPr marL="2228576" indent="-247620" eaLnBrk="0" hangingPunct="0">
              <a:defRPr kumimoji="1" sz="2600">
                <a:solidFill>
                  <a:schemeClr val="tx1"/>
                </a:solidFill>
                <a:latin typeface="Tahoma" pitchFamily="34" charset="0"/>
                <a:ea typeface="宋体" pitchFamily="2" charset="-122"/>
              </a:defRPr>
            </a:lvl5pPr>
            <a:lvl6pPr marL="2723815" indent="-247620" eaLnBrk="0" fontAlgn="base" hangingPunct="0">
              <a:spcBef>
                <a:spcPct val="0"/>
              </a:spcBef>
              <a:spcAft>
                <a:spcPct val="0"/>
              </a:spcAft>
              <a:defRPr kumimoji="1" sz="2600">
                <a:solidFill>
                  <a:schemeClr val="tx1"/>
                </a:solidFill>
                <a:latin typeface="Tahoma" pitchFamily="34" charset="0"/>
                <a:ea typeface="宋体" pitchFamily="2" charset="-122"/>
              </a:defRPr>
            </a:lvl6pPr>
            <a:lvl7pPr marL="3219054" indent="-247620" eaLnBrk="0" fontAlgn="base" hangingPunct="0">
              <a:spcBef>
                <a:spcPct val="0"/>
              </a:spcBef>
              <a:spcAft>
                <a:spcPct val="0"/>
              </a:spcAft>
              <a:defRPr kumimoji="1" sz="2600">
                <a:solidFill>
                  <a:schemeClr val="tx1"/>
                </a:solidFill>
                <a:latin typeface="Tahoma" pitchFamily="34" charset="0"/>
                <a:ea typeface="宋体" pitchFamily="2" charset="-122"/>
              </a:defRPr>
            </a:lvl7pPr>
            <a:lvl8pPr marL="3714293" indent="-247620" eaLnBrk="0" fontAlgn="base" hangingPunct="0">
              <a:spcBef>
                <a:spcPct val="0"/>
              </a:spcBef>
              <a:spcAft>
                <a:spcPct val="0"/>
              </a:spcAft>
              <a:defRPr kumimoji="1" sz="2600">
                <a:solidFill>
                  <a:schemeClr val="tx1"/>
                </a:solidFill>
                <a:latin typeface="Tahoma" pitchFamily="34" charset="0"/>
                <a:ea typeface="宋体" pitchFamily="2" charset="-122"/>
              </a:defRPr>
            </a:lvl8pPr>
            <a:lvl9pPr marL="4209532" indent="-247620" eaLnBrk="0" fontAlgn="base" hangingPunct="0">
              <a:spcBef>
                <a:spcPct val="0"/>
              </a:spcBef>
              <a:spcAft>
                <a:spcPct val="0"/>
              </a:spcAft>
              <a:defRPr kumimoji="1" sz="2600">
                <a:solidFill>
                  <a:schemeClr val="tx1"/>
                </a:solidFill>
                <a:latin typeface="Tahoma" pitchFamily="34" charset="0"/>
                <a:ea typeface="宋体" pitchFamily="2" charset="-122"/>
              </a:defRPr>
            </a:lvl9pPr>
          </a:lstStyle>
          <a:p>
            <a:pPr eaLnBrk="1" hangingPunct="1"/>
            <a:fld id="{2F1750D9-43D9-4C8A-BA0F-3CC2F35B57DE}" type="slidenum">
              <a:rPr lang="en-US" altLang="zh-CN" sz="1300">
                <a:solidFill>
                  <a:prstClr val="black"/>
                </a:solidFill>
              </a:rPr>
              <a:pPr eaLnBrk="1" hangingPunct="1"/>
              <a:t>132</a:t>
            </a:fld>
            <a:endParaRPr lang="en-US" altLang="zh-CN" sz="1300">
              <a:solidFill>
                <a:prstClr val="black"/>
              </a:solidFill>
            </a:endParaRPr>
          </a:p>
        </p:txBody>
      </p:sp>
      <p:sp>
        <p:nvSpPr>
          <p:cNvPr id="184323" name="Rectangle 2"/>
          <p:cNvSpPr>
            <a:spLocks noGrp="1" noRot="1" noChangeAspect="1" noChangeArrowheads="1" noTextEdit="1"/>
          </p:cNvSpPr>
          <p:nvPr>
            <p:ph type="sldImg"/>
          </p:nvPr>
        </p:nvSpPr>
        <p:spPr>
          <a:solidFill>
            <a:srgbClr val="FFFFFF"/>
          </a:solidFill>
          <a:ln/>
        </p:spPr>
      </p:sp>
      <p:sp>
        <p:nvSpPr>
          <p:cNvPr id="1843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zh-CN" smtClean="0"/>
          </a:p>
        </p:txBody>
      </p:sp>
    </p:spTree>
    <p:extLst>
      <p:ext uri="{BB962C8B-B14F-4D97-AF65-F5344CB8AC3E}">
        <p14:creationId xmlns:p14="http://schemas.microsoft.com/office/powerpoint/2010/main" val="6527633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一个具有复杂后继地址生成方式的</a:t>
            </a:r>
            <a:r>
              <a:rPr lang="en-US" altLang="zh-CN" dirty="0" err="1" smtClean="0"/>
              <a:t>uAG</a:t>
            </a:r>
            <a:r>
              <a:rPr lang="zh-CN" altLang="en-US" dirty="0" smtClean="0"/>
              <a:t>部件的原理图，它可以根据 运算器的状态 </a:t>
            </a:r>
            <a:r>
              <a:rPr lang="en-US" altLang="zh-CN" dirty="0" smtClean="0"/>
              <a:t>0</a:t>
            </a:r>
            <a:r>
              <a:rPr lang="zh-CN" altLang="en-US" dirty="0" smtClean="0"/>
              <a:t>，溢出，循环结果等条件进行相关处理。还具有调用微子程序的能力。当然不支持嵌套调用。</a:t>
            </a:r>
            <a:endParaRPr lang="zh-CN" altLang="en-US" dirty="0"/>
          </a:p>
        </p:txBody>
      </p:sp>
      <p:sp>
        <p:nvSpPr>
          <p:cNvPr id="4" name="页眉占位符 3"/>
          <p:cNvSpPr>
            <a:spLocks noGrp="1"/>
          </p:cNvSpPr>
          <p:nvPr>
            <p:ph type="hdr" sz="quarter" idx="10"/>
          </p:nvPr>
        </p:nvSpPr>
        <p:spPr/>
        <p:txBody>
          <a:bodyPr/>
          <a:lstStyle/>
          <a:p>
            <a:pPr>
              <a:defRPr/>
            </a:pPr>
            <a:r>
              <a:rPr lang="en-AU" smtClean="0"/>
              <a:t>Morgan Kaufmann Publishers</a:t>
            </a:r>
            <a:endParaRPr lang="en-AU"/>
          </a:p>
        </p:txBody>
      </p:sp>
      <p:sp>
        <p:nvSpPr>
          <p:cNvPr id="5" name="日期占位符 4"/>
          <p:cNvSpPr>
            <a:spLocks noGrp="1"/>
          </p:cNvSpPr>
          <p:nvPr>
            <p:ph type="dt" idx="11"/>
          </p:nvPr>
        </p:nvSpPr>
        <p:spPr/>
        <p:txBody>
          <a:bodyPr/>
          <a:lstStyle/>
          <a:p>
            <a:fld id="{09EC9D4D-CCA2-44C8-9BAB-9FA3CA6B6ABC}" type="datetime3">
              <a:rPr lang="en-AU" altLang="zh-CN" smtClean="0"/>
              <a:pPr/>
              <a:t>18 September, 2019</a:t>
            </a:fld>
            <a:endParaRPr lang="en-AU" altLang="zh-CN"/>
          </a:p>
        </p:txBody>
      </p:sp>
      <p:sp>
        <p:nvSpPr>
          <p:cNvPr id="6" name="页脚占位符 5"/>
          <p:cNvSpPr>
            <a:spLocks noGrp="1"/>
          </p:cNvSpPr>
          <p:nvPr>
            <p:ph type="ftr" sz="quarter" idx="12"/>
          </p:nvPr>
        </p:nvSpPr>
        <p:spPr/>
        <p:txBody>
          <a:bodyPr/>
          <a:lstStyle/>
          <a:p>
            <a:pPr>
              <a:defRPr/>
            </a:pPr>
            <a:r>
              <a:rPr lang="en-AU" smtClean="0"/>
              <a:t>Chapter 4 — The Processor</a:t>
            </a:r>
            <a:endParaRPr lang="en-AU"/>
          </a:p>
        </p:txBody>
      </p:sp>
      <p:sp>
        <p:nvSpPr>
          <p:cNvPr id="7" name="灯片编号占位符 6"/>
          <p:cNvSpPr>
            <a:spLocks noGrp="1"/>
          </p:cNvSpPr>
          <p:nvPr>
            <p:ph type="sldNum" sz="quarter" idx="13"/>
          </p:nvPr>
        </p:nvSpPr>
        <p:spPr/>
        <p:txBody>
          <a:bodyPr/>
          <a:lstStyle/>
          <a:p>
            <a:fld id="{F0A5C9B6-3D2D-4B7C-BBD9-1C43E422EDD2}" type="slidenum">
              <a:rPr lang="en-AU" altLang="zh-CN" smtClean="0"/>
              <a:pPr/>
              <a:t>135</a:t>
            </a:fld>
            <a:endParaRPr lang="en-AU" altLang="zh-CN"/>
          </a:p>
        </p:txBody>
      </p:sp>
    </p:spTree>
    <p:extLst>
      <p:ext uri="{BB962C8B-B14F-4D97-AF65-F5344CB8AC3E}">
        <p14:creationId xmlns:p14="http://schemas.microsoft.com/office/powerpoint/2010/main" val="39366783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实验系统中的微程序控制器原理图，其后继地址生成方式要少一些。</a:t>
            </a:r>
            <a:endParaRPr lang="zh-CN" altLang="en-US" dirty="0"/>
          </a:p>
        </p:txBody>
      </p:sp>
      <p:sp>
        <p:nvSpPr>
          <p:cNvPr id="4" name="页眉占位符 3"/>
          <p:cNvSpPr>
            <a:spLocks noGrp="1"/>
          </p:cNvSpPr>
          <p:nvPr>
            <p:ph type="hdr" sz="quarter" idx="10"/>
          </p:nvPr>
        </p:nvSpPr>
        <p:spPr/>
        <p:txBody>
          <a:bodyPr/>
          <a:lstStyle/>
          <a:p>
            <a:pPr>
              <a:defRPr/>
            </a:pPr>
            <a:r>
              <a:rPr lang="en-AU" smtClean="0"/>
              <a:t>Morgan Kaufmann Publishers</a:t>
            </a:r>
            <a:endParaRPr lang="en-AU"/>
          </a:p>
        </p:txBody>
      </p:sp>
      <p:sp>
        <p:nvSpPr>
          <p:cNvPr id="5" name="日期占位符 4"/>
          <p:cNvSpPr>
            <a:spLocks noGrp="1"/>
          </p:cNvSpPr>
          <p:nvPr>
            <p:ph type="dt" idx="11"/>
          </p:nvPr>
        </p:nvSpPr>
        <p:spPr/>
        <p:txBody>
          <a:bodyPr/>
          <a:lstStyle/>
          <a:p>
            <a:fld id="{09EC9D4D-CCA2-44C8-9BAB-9FA3CA6B6ABC}" type="datetime3">
              <a:rPr lang="en-AU" altLang="zh-CN" smtClean="0"/>
              <a:pPr/>
              <a:t>18 September, 2019</a:t>
            </a:fld>
            <a:endParaRPr lang="en-AU" altLang="zh-CN"/>
          </a:p>
        </p:txBody>
      </p:sp>
      <p:sp>
        <p:nvSpPr>
          <p:cNvPr id="6" name="页脚占位符 5"/>
          <p:cNvSpPr>
            <a:spLocks noGrp="1"/>
          </p:cNvSpPr>
          <p:nvPr>
            <p:ph type="ftr" sz="quarter" idx="12"/>
          </p:nvPr>
        </p:nvSpPr>
        <p:spPr/>
        <p:txBody>
          <a:bodyPr/>
          <a:lstStyle/>
          <a:p>
            <a:pPr>
              <a:defRPr/>
            </a:pPr>
            <a:r>
              <a:rPr lang="en-AU" smtClean="0"/>
              <a:t>Chapter 4 — The Processor</a:t>
            </a:r>
            <a:endParaRPr lang="en-AU"/>
          </a:p>
        </p:txBody>
      </p:sp>
      <p:sp>
        <p:nvSpPr>
          <p:cNvPr id="7" name="灯片编号占位符 6"/>
          <p:cNvSpPr>
            <a:spLocks noGrp="1"/>
          </p:cNvSpPr>
          <p:nvPr>
            <p:ph type="sldNum" sz="quarter" idx="13"/>
          </p:nvPr>
        </p:nvSpPr>
        <p:spPr/>
        <p:txBody>
          <a:bodyPr/>
          <a:lstStyle/>
          <a:p>
            <a:fld id="{F0A5C9B6-3D2D-4B7C-BBD9-1C43E422EDD2}" type="slidenum">
              <a:rPr lang="en-AU" altLang="zh-CN" smtClean="0"/>
              <a:pPr/>
              <a:t>137</a:t>
            </a:fld>
            <a:endParaRPr lang="en-AU" altLang="zh-CN"/>
          </a:p>
        </p:txBody>
      </p:sp>
    </p:spTree>
    <p:extLst>
      <p:ext uri="{BB962C8B-B14F-4D97-AF65-F5344CB8AC3E}">
        <p14:creationId xmlns:p14="http://schemas.microsoft.com/office/powerpoint/2010/main" val="42380832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其中</a:t>
            </a:r>
            <a:r>
              <a:rPr lang="en-US" altLang="zh-CN" dirty="0" smtClean="0"/>
              <a:t>MA5…MA0 </a:t>
            </a:r>
            <a:r>
              <a:rPr lang="zh-CN" altLang="en-US" dirty="0" smtClean="0"/>
              <a:t>为</a:t>
            </a:r>
            <a:r>
              <a:rPr lang="en-US" altLang="zh-CN" dirty="0" smtClean="0"/>
              <a:t>6 </a:t>
            </a:r>
            <a:r>
              <a:rPr lang="zh-CN" altLang="en-US" dirty="0" smtClean="0"/>
              <a:t>位的后续微地址，</a:t>
            </a:r>
            <a:r>
              <a:rPr lang="en-US" altLang="zh-CN" dirty="0" smtClean="0"/>
              <a:t>A</a:t>
            </a:r>
            <a:r>
              <a:rPr lang="zh-CN" altLang="en-US" dirty="0" smtClean="0"/>
              <a:t>、</a:t>
            </a:r>
            <a:r>
              <a:rPr lang="en-US" altLang="zh-CN" dirty="0" smtClean="0"/>
              <a:t>B</a:t>
            </a:r>
            <a:r>
              <a:rPr lang="zh-CN" altLang="en-US" dirty="0" smtClean="0"/>
              <a:t>、</a:t>
            </a:r>
            <a:r>
              <a:rPr lang="en-US" altLang="zh-CN" dirty="0" smtClean="0"/>
              <a:t>C </a:t>
            </a:r>
            <a:r>
              <a:rPr lang="zh-CN" altLang="en-US" dirty="0" smtClean="0"/>
              <a:t>为三个译码字段，分别由三个控制位译码出多位。</a:t>
            </a:r>
            <a:r>
              <a:rPr lang="en-US" altLang="zh-CN" dirty="0" smtClean="0"/>
              <a:t>C </a:t>
            </a:r>
            <a:r>
              <a:rPr lang="zh-CN" altLang="en-US" dirty="0" smtClean="0"/>
              <a:t>字段中的</a:t>
            </a:r>
            <a:r>
              <a:rPr lang="en-US" altLang="zh-CN" dirty="0" smtClean="0"/>
              <a:t>P&lt;1&gt;</a:t>
            </a:r>
            <a:r>
              <a:rPr lang="zh-CN" altLang="en-US" dirty="0" smtClean="0"/>
              <a:t>为测试字位。其功能是根据机器指令及相应微代码进行译码，使微程序转入相应的微地址入口，从而实现完成对指令的识别，并实现微程序的分支，本系统上的指令译码原理如图</a:t>
            </a:r>
            <a:r>
              <a:rPr lang="en-US" altLang="zh-CN" dirty="0" smtClean="0"/>
              <a:t>3-2-3 </a:t>
            </a:r>
            <a:r>
              <a:rPr lang="zh-CN" altLang="en-US" dirty="0" smtClean="0"/>
              <a:t>所示，图中</a:t>
            </a:r>
            <a:r>
              <a:rPr lang="en-US" altLang="zh-CN" dirty="0" smtClean="0"/>
              <a:t>I7…I2 </a:t>
            </a:r>
            <a:r>
              <a:rPr lang="zh-CN" altLang="en-US" dirty="0" smtClean="0"/>
              <a:t>为指令寄存器的第</a:t>
            </a:r>
            <a:r>
              <a:rPr lang="en-US" altLang="zh-CN" dirty="0" smtClean="0"/>
              <a:t>7…2 </a:t>
            </a:r>
            <a:r>
              <a:rPr lang="zh-CN" altLang="en-US" dirty="0" smtClean="0"/>
              <a:t>位输出，</a:t>
            </a:r>
            <a:r>
              <a:rPr lang="en-US" altLang="zh-CN" dirty="0" smtClean="0"/>
              <a:t>SE5…SE0 </a:t>
            </a:r>
            <a:r>
              <a:rPr lang="zh-CN" altLang="en-US" dirty="0" smtClean="0"/>
              <a:t>为微控器单元微地址锁存器的强置端输出，指令译码逻辑在</a:t>
            </a:r>
            <a:r>
              <a:rPr lang="en-US" altLang="zh-CN" dirty="0" smtClean="0"/>
              <a:t>IR </a:t>
            </a:r>
            <a:r>
              <a:rPr lang="zh-CN" altLang="en-US" dirty="0" smtClean="0"/>
              <a:t>单元的</a:t>
            </a:r>
            <a:r>
              <a:rPr lang="en-US" altLang="zh-CN" dirty="0" smtClean="0"/>
              <a:t>INS_DEC</a:t>
            </a:r>
            <a:r>
              <a:rPr lang="zh-CN" altLang="en-US" dirty="0" smtClean="0"/>
              <a:t>（</a:t>
            </a:r>
            <a:r>
              <a:rPr lang="en-US" altLang="zh-CN" dirty="0" smtClean="0"/>
              <a:t>GAL20V8</a:t>
            </a:r>
            <a:r>
              <a:rPr lang="zh-CN" altLang="en-US" dirty="0" smtClean="0"/>
              <a:t>）中实现。</a:t>
            </a:r>
            <a:endParaRPr lang="zh-CN" altLang="en-US" dirty="0"/>
          </a:p>
        </p:txBody>
      </p:sp>
      <p:sp>
        <p:nvSpPr>
          <p:cNvPr id="4" name="页眉占位符 3"/>
          <p:cNvSpPr>
            <a:spLocks noGrp="1"/>
          </p:cNvSpPr>
          <p:nvPr>
            <p:ph type="hdr" sz="quarter" idx="10"/>
          </p:nvPr>
        </p:nvSpPr>
        <p:spPr/>
        <p:txBody>
          <a:bodyPr/>
          <a:lstStyle/>
          <a:p>
            <a:pPr>
              <a:defRPr/>
            </a:pPr>
            <a:r>
              <a:rPr lang="en-AU" smtClean="0"/>
              <a:t>Morgan Kaufmann Publishers</a:t>
            </a:r>
            <a:endParaRPr lang="en-AU"/>
          </a:p>
        </p:txBody>
      </p:sp>
      <p:sp>
        <p:nvSpPr>
          <p:cNvPr id="5" name="日期占位符 4"/>
          <p:cNvSpPr>
            <a:spLocks noGrp="1"/>
          </p:cNvSpPr>
          <p:nvPr>
            <p:ph type="dt" idx="11"/>
          </p:nvPr>
        </p:nvSpPr>
        <p:spPr/>
        <p:txBody>
          <a:bodyPr/>
          <a:lstStyle/>
          <a:p>
            <a:fld id="{09EC9D4D-CCA2-44C8-9BAB-9FA3CA6B6ABC}" type="datetime3">
              <a:rPr lang="en-AU" altLang="zh-CN" smtClean="0"/>
              <a:pPr/>
              <a:t>18 September, 2019</a:t>
            </a:fld>
            <a:endParaRPr lang="en-AU" altLang="zh-CN"/>
          </a:p>
        </p:txBody>
      </p:sp>
      <p:sp>
        <p:nvSpPr>
          <p:cNvPr id="6" name="页脚占位符 5"/>
          <p:cNvSpPr>
            <a:spLocks noGrp="1"/>
          </p:cNvSpPr>
          <p:nvPr>
            <p:ph type="ftr" sz="quarter" idx="12"/>
          </p:nvPr>
        </p:nvSpPr>
        <p:spPr/>
        <p:txBody>
          <a:bodyPr/>
          <a:lstStyle/>
          <a:p>
            <a:pPr>
              <a:defRPr/>
            </a:pPr>
            <a:r>
              <a:rPr lang="en-AU" smtClean="0"/>
              <a:t>Chapter 4 — The Processor</a:t>
            </a:r>
            <a:endParaRPr lang="en-AU"/>
          </a:p>
        </p:txBody>
      </p:sp>
      <p:sp>
        <p:nvSpPr>
          <p:cNvPr id="7" name="灯片编号占位符 6"/>
          <p:cNvSpPr>
            <a:spLocks noGrp="1"/>
          </p:cNvSpPr>
          <p:nvPr>
            <p:ph type="sldNum" sz="quarter" idx="13"/>
          </p:nvPr>
        </p:nvSpPr>
        <p:spPr/>
        <p:txBody>
          <a:bodyPr/>
          <a:lstStyle/>
          <a:p>
            <a:fld id="{F0A5C9B6-3D2D-4B7C-BBD9-1C43E422EDD2}" type="slidenum">
              <a:rPr lang="en-AU" altLang="zh-CN" smtClean="0"/>
              <a:pPr/>
              <a:t>142</a:t>
            </a:fld>
            <a:endParaRPr lang="en-AU" altLang="zh-CN"/>
          </a:p>
        </p:txBody>
      </p:sp>
    </p:spTree>
    <p:extLst>
      <p:ext uri="{BB962C8B-B14F-4D97-AF65-F5344CB8AC3E}">
        <p14:creationId xmlns:p14="http://schemas.microsoft.com/office/powerpoint/2010/main" val="3201782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多个寄存器放在一起，就构成了寄存器堆</a:t>
            </a:r>
            <a:endParaRPr lang="en-US" altLang="zh-CN" dirty="0" smtClean="0"/>
          </a:p>
          <a:p>
            <a:r>
              <a:rPr lang="zh-CN" altLang="en-US" dirty="0" smtClean="0"/>
              <a:t>寄存器堆是由地址译码电路和多路选择器来构成，要写哪个寄存器</a:t>
            </a:r>
            <a:r>
              <a:rPr lang="en-US" altLang="zh-CN" dirty="0" smtClean="0"/>
              <a:t>,</a:t>
            </a:r>
            <a:r>
              <a:rPr lang="zh-CN" altLang="en-US" dirty="0" smtClean="0"/>
              <a:t>数据送数据总线</a:t>
            </a:r>
            <a:r>
              <a:rPr lang="en-US" altLang="zh-CN" dirty="0" smtClean="0"/>
              <a:t>DI,</a:t>
            </a:r>
            <a:r>
              <a:rPr lang="zh-CN" altLang="en-US" dirty="0" smtClean="0"/>
              <a:t> 将编号送入地址译码电路中；要读哪个寄存器就将地址送多路选择器，将对应的寄存器送出到数据总线上。</a:t>
            </a:r>
            <a:endParaRPr lang="en-US" altLang="zh-CN" dirty="0" smtClean="0"/>
          </a:p>
          <a:p>
            <a:endParaRPr lang="zh-CN" altLang="en-US" dirty="0"/>
          </a:p>
        </p:txBody>
      </p:sp>
      <p:sp>
        <p:nvSpPr>
          <p:cNvPr id="4" name="页眉占位符 3"/>
          <p:cNvSpPr>
            <a:spLocks noGrp="1"/>
          </p:cNvSpPr>
          <p:nvPr>
            <p:ph type="hdr" sz="quarter" idx="10"/>
          </p:nvPr>
        </p:nvSpPr>
        <p:spPr/>
        <p:txBody>
          <a:bodyPr/>
          <a:lstStyle/>
          <a:p>
            <a:pPr>
              <a:defRPr/>
            </a:pPr>
            <a:r>
              <a:rPr lang="en-AU" smtClean="0"/>
              <a:t>Morgan Kaufmann Publishers</a:t>
            </a:r>
            <a:endParaRPr lang="en-AU"/>
          </a:p>
        </p:txBody>
      </p:sp>
      <p:sp>
        <p:nvSpPr>
          <p:cNvPr id="5" name="日期占位符 4"/>
          <p:cNvSpPr>
            <a:spLocks noGrp="1"/>
          </p:cNvSpPr>
          <p:nvPr>
            <p:ph type="dt" idx="11"/>
          </p:nvPr>
        </p:nvSpPr>
        <p:spPr/>
        <p:txBody>
          <a:bodyPr/>
          <a:lstStyle/>
          <a:p>
            <a:fld id="{09EC9D4D-CCA2-44C8-9BAB-9FA3CA6B6ABC}" type="datetime3">
              <a:rPr lang="en-AU" altLang="zh-CN" smtClean="0"/>
              <a:pPr/>
              <a:t>18 September, 2019</a:t>
            </a:fld>
            <a:endParaRPr lang="en-AU" altLang="zh-CN"/>
          </a:p>
        </p:txBody>
      </p:sp>
      <p:sp>
        <p:nvSpPr>
          <p:cNvPr id="6" name="页脚占位符 5"/>
          <p:cNvSpPr>
            <a:spLocks noGrp="1"/>
          </p:cNvSpPr>
          <p:nvPr>
            <p:ph type="ftr" sz="quarter" idx="12"/>
          </p:nvPr>
        </p:nvSpPr>
        <p:spPr/>
        <p:txBody>
          <a:bodyPr/>
          <a:lstStyle/>
          <a:p>
            <a:pPr>
              <a:defRPr/>
            </a:pPr>
            <a:r>
              <a:rPr lang="en-AU" smtClean="0"/>
              <a:t>Chapter 4 — The Processor</a:t>
            </a:r>
            <a:endParaRPr lang="en-AU"/>
          </a:p>
        </p:txBody>
      </p:sp>
      <p:sp>
        <p:nvSpPr>
          <p:cNvPr id="7" name="灯片编号占位符 6"/>
          <p:cNvSpPr>
            <a:spLocks noGrp="1"/>
          </p:cNvSpPr>
          <p:nvPr>
            <p:ph type="sldNum" sz="quarter" idx="13"/>
          </p:nvPr>
        </p:nvSpPr>
        <p:spPr/>
        <p:txBody>
          <a:bodyPr/>
          <a:lstStyle/>
          <a:p>
            <a:fld id="{F0A5C9B6-3D2D-4B7C-BBD9-1C43E422EDD2}" type="slidenum">
              <a:rPr lang="en-AU" altLang="zh-CN" smtClean="0"/>
              <a:pPr/>
              <a:t>7</a:t>
            </a:fld>
            <a:endParaRPr lang="en-AU" altLang="zh-CN"/>
          </a:p>
        </p:txBody>
      </p:sp>
    </p:spTree>
    <p:extLst>
      <p:ext uri="{BB962C8B-B14F-4D97-AF65-F5344CB8AC3E}">
        <p14:creationId xmlns:p14="http://schemas.microsoft.com/office/powerpoint/2010/main" val="126138474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smtClean="0">
                <a:latin typeface="Times New Roman" pitchFamily="18" charset="0"/>
              </a:rPr>
              <a:t>Morgan Kaufmann Publishers</a:t>
            </a:r>
          </a:p>
        </p:txBody>
      </p:sp>
      <p:sp>
        <p:nvSpPr>
          <p:cNvPr id="17203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AA81580F-36FB-4A8A-8467-D4F74C9859CC}" type="datetime3">
              <a:rPr lang="en-AU" altLang="zh-CN" sz="1300">
                <a:latin typeface="Times New Roman" pitchFamily="18" charset="0"/>
              </a:rPr>
              <a:pPr/>
              <a:t>18 September, 2019</a:t>
            </a:fld>
            <a:endParaRPr lang="en-AU" altLang="zh-CN" sz="1300">
              <a:latin typeface="Times New Roman" pitchFamily="18" charset="0"/>
            </a:endParaRPr>
          </a:p>
        </p:txBody>
      </p:sp>
      <p:sp>
        <p:nvSpPr>
          <p:cNvPr id="17203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smtClean="0">
                <a:latin typeface="Times New Roman" pitchFamily="18" charset="0"/>
              </a:rPr>
              <a:t>Chapter 4 — The Processor</a:t>
            </a:r>
          </a:p>
        </p:txBody>
      </p:sp>
      <p:sp>
        <p:nvSpPr>
          <p:cNvPr id="1720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ECACB2E3-FC45-4709-8AEA-4A6323D8EC83}" type="slidenum">
              <a:rPr lang="en-AU" altLang="zh-CN" sz="1300">
                <a:latin typeface="Times New Roman" pitchFamily="18" charset="0"/>
              </a:rPr>
              <a:pPr/>
              <a:t>145</a:t>
            </a:fld>
            <a:endParaRPr lang="en-AU" altLang="zh-CN" sz="1300">
              <a:latin typeface="Times New Roman" pitchFamily="18" charset="0"/>
            </a:endParaRPr>
          </a:p>
        </p:txBody>
      </p:sp>
      <p:sp>
        <p:nvSpPr>
          <p:cNvPr id="172038" name="Rectangle 2"/>
          <p:cNvSpPr>
            <a:spLocks noGrp="1" noRot="1" noChangeAspect="1" noChangeArrowheads="1" noTextEdit="1"/>
          </p:cNvSpPr>
          <p:nvPr>
            <p:ph type="sldImg"/>
          </p:nvPr>
        </p:nvSpPr>
        <p:spPr>
          <a:ln/>
        </p:spPr>
      </p:sp>
      <p:sp>
        <p:nvSpPr>
          <p:cNvPr id="1720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351454593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smtClean="0">
                <a:latin typeface="Times New Roman" pitchFamily="18" charset="0"/>
              </a:rPr>
              <a:t>Morgan Kaufmann Publishers</a:t>
            </a:r>
          </a:p>
        </p:txBody>
      </p:sp>
      <p:sp>
        <p:nvSpPr>
          <p:cNvPr id="27545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288403BA-D630-4F95-91C3-1C353BB846F3}" type="datetime3">
              <a:rPr lang="en-AU" altLang="zh-CN" sz="1300">
                <a:latin typeface="Times New Roman" pitchFamily="18" charset="0"/>
              </a:rPr>
              <a:pPr/>
              <a:t>18 September, 2019</a:t>
            </a:fld>
            <a:endParaRPr lang="en-AU" altLang="zh-CN" sz="1300">
              <a:latin typeface="Times New Roman" pitchFamily="18" charset="0"/>
            </a:endParaRPr>
          </a:p>
        </p:txBody>
      </p:sp>
      <p:sp>
        <p:nvSpPr>
          <p:cNvPr id="27546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smtClean="0">
                <a:latin typeface="Times New Roman" pitchFamily="18" charset="0"/>
              </a:rPr>
              <a:t>Chapter 4 — The Processor</a:t>
            </a:r>
          </a:p>
        </p:txBody>
      </p:sp>
      <p:sp>
        <p:nvSpPr>
          <p:cNvPr id="2754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A8F5BA07-C738-4A0E-ADF8-20CDB91D68FA}" type="slidenum">
              <a:rPr lang="en-AU" altLang="zh-CN" sz="1300">
                <a:latin typeface="Times New Roman" pitchFamily="18" charset="0"/>
              </a:rPr>
              <a:pPr/>
              <a:t>146</a:t>
            </a:fld>
            <a:endParaRPr lang="en-AU" altLang="zh-CN" sz="1300">
              <a:latin typeface="Times New Roman" pitchFamily="18" charset="0"/>
            </a:endParaRPr>
          </a:p>
        </p:txBody>
      </p:sp>
      <p:sp>
        <p:nvSpPr>
          <p:cNvPr id="275462" name="Rectangle 2"/>
          <p:cNvSpPr>
            <a:spLocks noGrp="1" noRot="1" noChangeAspect="1" noChangeArrowheads="1" noTextEdit="1"/>
          </p:cNvSpPr>
          <p:nvPr>
            <p:ph type="sldImg"/>
          </p:nvPr>
        </p:nvSpPr>
        <p:spPr>
          <a:ln/>
        </p:spPr>
      </p:sp>
      <p:sp>
        <p:nvSpPr>
          <p:cNvPr id="2754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2926361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我们将寄存器封装起来，只保留外部的引脚信息。</a:t>
            </a:r>
            <a:endParaRPr lang="zh-CN" altLang="en-US" dirty="0"/>
          </a:p>
        </p:txBody>
      </p:sp>
      <p:sp>
        <p:nvSpPr>
          <p:cNvPr id="4" name="页眉占位符 3"/>
          <p:cNvSpPr>
            <a:spLocks noGrp="1"/>
          </p:cNvSpPr>
          <p:nvPr>
            <p:ph type="hdr" sz="quarter" idx="10"/>
          </p:nvPr>
        </p:nvSpPr>
        <p:spPr/>
        <p:txBody>
          <a:bodyPr/>
          <a:lstStyle/>
          <a:p>
            <a:pPr>
              <a:defRPr/>
            </a:pPr>
            <a:r>
              <a:rPr lang="en-AU" smtClean="0"/>
              <a:t>Morgan Kaufmann Publishers</a:t>
            </a:r>
            <a:endParaRPr lang="en-AU"/>
          </a:p>
        </p:txBody>
      </p:sp>
      <p:sp>
        <p:nvSpPr>
          <p:cNvPr id="5" name="日期占位符 4"/>
          <p:cNvSpPr>
            <a:spLocks noGrp="1"/>
          </p:cNvSpPr>
          <p:nvPr>
            <p:ph type="dt" idx="11"/>
          </p:nvPr>
        </p:nvSpPr>
        <p:spPr/>
        <p:txBody>
          <a:bodyPr/>
          <a:lstStyle/>
          <a:p>
            <a:fld id="{09EC9D4D-CCA2-44C8-9BAB-9FA3CA6B6ABC}" type="datetime3">
              <a:rPr lang="en-AU" altLang="zh-CN" smtClean="0"/>
              <a:pPr/>
              <a:t>18 September, 2019</a:t>
            </a:fld>
            <a:endParaRPr lang="en-AU" altLang="zh-CN"/>
          </a:p>
        </p:txBody>
      </p:sp>
      <p:sp>
        <p:nvSpPr>
          <p:cNvPr id="6" name="页脚占位符 5"/>
          <p:cNvSpPr>
            <a:spLocks noGrp="1"/>
          </p:cNvSpPr>
          <p:nvPr>
            <p:ph type="ftr" sz="quarter" idx="12"/>
          </p:nvPr>
        </p:nvSpPr>
        <p:spPr/>
        <p:txBody>
          <a:bodyPr/>
          <a:lstStyle/>
          <a:p>
            <a:pPr>
              <a:defRPr/>
            </a:pPr>
            <a:r>
              <a:rPr lang="en-AU" smtClean="0"/>
              <a:t>Chapter 4 — The Processor</a:t>
            </a:r>
            <a:endParaRPr lang="en-AU"/>
          </a:p>
        </p:txBody>
      </p:sp>
      <p:sp>
        <p:nvSpPr>
          <p:cNvPr id="7" name="灯片编号占位符 6"/>
          <p:cNvSpPr>
            <a:spLocks noGrp="1"/>
          </p:cNvSpPr>
          <p:nvPr>
            <p:ph type="sldNum" sz="quarter" idx="13"/>
          </p:nvPr>
        </p:nvSpPr>
        <p:spPr/>
        <p:txBody>
          <a:bodyPr/>
          <a:lstStyle/>
          <a:p>
            <a:fld id="{F0A5C9B6-3D2D-4B7C-BBD9-1C43E422EDD2}" type="slidenum">
              <a:rPr lang="en-AU" altLang="zh-CN" smtClean="0"/>
              <a:pPr/>
              <a:t>8</a:t>
            </a:fld>
            <a:endParaRPr lang="en-AU" altLang="zh-CN"/>
          </a:p>
        </p:txBody>
      </p:sp>
    </p:spTree>
    <p:extLst>
      <p:ext uri="{BB962C8B-B14F-4D97-AF65-F5344CB8AC3E}">
        <p14:creationId xmlns:p14="http://schemas.microsoft.com/office/powerpoint/2010/main" val="522741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smtClean="0">
                <a:latin typeface="Times New Roman" pitchFamily="18" charset="0"/>
              </a:rPr>
              <a:t>Morgan Kaufmann Publishers</a:t>
            </a:r>
          </a:p>
        </p:txBody>
      </p:sp>
      <p:sp>
        <p:nvSpPr>
          <p:cNvPr id="15257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DDE1F6DF-A23E-479B-9F48-2D11325340CE}" type="datetime3">
              <a:rPr lang="en-AU" altLang="zh-CN" sz="1300">
                <a:latin typeface="Times New Roman" pitchFamily="18" charset="0"/>
              </a:rPr>
              <a:pPr/>
              <a:t>18 September, 2019</a:t>
            </a:fld>
            <a:endParaRPr lang="en-AU" altLang="zh-CN" sz="1300">
              <a:latin typeface="Times New Roman" pitchFamily="18" charset="0"/>
            </a:endParaRPr>
          </a:p>
        </p:txBody>
      </p:sp>
      <p:sp>
        <p:nvSpPr>
          <p:cNvPr id="15258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r>
              <a:rPr lang="en-AU" altLang="zh-CN" sz="1300" smtClean="0">
                <a:latin typeface="Times New Roman" pitchFamily="18" charset="0"/>
              </a:rPr>
              <a:t>Chapter 4 — The Processor</a:t>
            </a:r>
          </a:p>
        </p:txBody>
      </p:sp>
      <p:sp>
        <p:nvSpPr>
          <p:cNvPr id="1525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itchFamily="34" charset="0"/>
              </a:defRPr>
            </a:lvl1pPr>
            <a:lvl2pPr marL="742950" indent="-285750" defTabSz="966788">
              <a:defRPr sz="1600">
                <a:solidFill>
                  <a:schemeClr val="tx1"/>
                </a:solidFill>
                <a:latin typeface="Arial" pitchFamily="34" charset="0"/>
              </a:defRPr>
            </a:lvl2pPr>
            <a:lvl3pPr marL="1143000" indent="-228600" defTabSz="966788">
              <a:defRPr sz="1600">
                <a:solidFill>
                  <a:schemeClr val="tx1"/>
                </a:solidFill>
                <a:latin typeface="Arial" pitchFamily="34" charset="0"/>
              </a:defRPr>
            </a:lvl3pPr>
            <a:lvl4pPr marL="1600200" indent="-228600" defTabSz="966788">
              <a:defRPr sz="1600">
                <a:solidFill>
                  <a:schemeClr val="tx1"/>
                </a:solidFill>
                <a:latin typeface="Arial" pitchFamily="34" charset="0"/>
              </a:defRPr>
            </a:lvl4pPr>
            <a:lvl5pPr marL="2057400" indent="-228600" defTabSz="966788">
              <a:defRPr sz="1600">
                <a:solidFill>
                  <a:schemeClr val="tx1"/>
                </a:solidFill>
                <a:latin typeface="Arial" pitchFamily="34" charset="0"/>
              </a:defRPr>
            </a:lvl5pPr>
            <a:lvl6pPr marL="2514600" indent="-228600" algn="ctr" defTabSz="966788" eaLnBrk="0" fontAlgn="base" hangingPunct="0">
              <a:spcBef>
                <a:spcPct val="0"/>
              </a:spcBef>
              <a:spcAft>
                <a:spcPct val="0"/>
              </a:spcAft>
              <a:defRPr sz="1600">
                <a:solidFill>
                  <a:schemeClr val="tx1"/>
                </a:solidFill>
                <a:latin typeface="Arial" pitchFamily="34" charset="0"/>
              </a:defRPr>
            </a:lvl6pPr>
            <a:lvl7pPr marL="2971800" indent="-228600" algn="ctr" defTabSz="966788" eaLnBrk="0" fontAlgn="base" hangingPunct="0">
              <a:spcBef>
                <a:spcPct val="0"/>
              </a:spcBef>
              <a:spcAft>
                <a:spcPct val="0"/>
              </a:spcAft>
              <a:defRPr sz="1600">
                <a:solidFill>
                  <a:schemeClr val="tx1"/>
                </a:solidFill>
                <a:latin typeface="Arial" pitchFamily="34" charset="0"/>
              </a:defRPr>
            </a:lvl7pPr>
            <a:lvl8pPr marL="3429000" indent="-228600" algn="ctr" defTabSz="966788" eaLnBrk="0" fontAlgn="base" hangingPunct="0">
              <a:spcBef>
                <a:spcPct val="0"/>
              </a:spcBef>
              <a:spcAft>
                <a:spcPct val="0"/>
              </a:spcAft>
              <a:defRPr sz="1600">
                <a:solidFill>
                  <a:schemeClr val="tx1"/>
                </a:solidFill>
                <a:latin typeface="Arial" pitchFamily="34" charset="0"/>
              </a:defRPr>
            </a:lvl8pPr>
            <a:lvl9pPr marL="3886200" indent="-228600" algn="ctr" defTabSz="966788" eaLnBrk="0" fontAlgn="base" hangingPunct="0">
              <a:spcBef>
                <a:spcPct val="0"/>
              </a:spcBef>
              <a:spcAft>
                <a:spcPct val="0"/>
              </a:spcAft>
              <a:defRPr sz="1600">
                <a:solidFill>
                  <a:schemeClr val="tx1"/>
                </a:solidFill>
                <a:latin typeface="Arial" pitchFamily="34" charset="0"/>
              </a:defRPr>
            </a:lvl9pPr>
          </a:lstStyle>
          <a:p>
            <a:fld id="{C471E3BE-3598-4DA8-9AD3-7F971969888F}" type="slidenum">
              <a:rPr lang="en-AU" altLang="zh-CN" sz="1300">
                <a:latin typeface="Times New Roman" pitchFamily="18" charset="0"/>
              </a:rPr>
              <a:pPr/>
              <a:t>11</a:t>
            </a:fld>
            <a:endParaRPr lang="en-AU" altLang="zh-CN" sz="1300">
              <a:latin typeface="Times New Roman" pitchFamily="18" charset="0"/>
            </a:endParaRPr>
          </a:p>
        </p:txBody>
      </p:sp>
      <p:sp>
        <p:nvSpPr>
          <p:cNvPr id="152582" name="Rectangle 2"/>
          <p:cNvSpPr>
            <a:spLocks noGrp="1" noRot="1" noChangeAspect="1" noChangeArrowheads="1" noTextEdit="1"/>
          </p:cNvSpPr>
          <p:nvPr>
            <p:ph type="sldImg"/>
          </p:nvPr>
        </p:nvSpPr>
        <p:spPr>
          <a:ln/>
        </p:spPr>
      </p:sp>
      <p:sp>
        <p:nvSpPr>
          <p:cNvPr id="1525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时序电路设计方法</a:t>
            </a:r>
            <a:endParaRPr lang="en-US" altLang="zh-CN" dirty="0" smtClean="0"/>
          </a:p>
          <a:p>
            <a:r>
              <a:rPr lang="en-US" dirty="0" smtClean="0"/>
              <a:t>    1. </a:t>
            </a:r>
            <a:r>
              <a:rPr lang="zh-CN" altLang="en-US" dirty="0" smtClean="0"/>
              <a:t>在时钟周期内，组合逻辑电路实现数据（状态的）转换</a:t>
            </a:r>
            <a:endParaRPr lang="en-US" altLang="zh-CN" dirty="0" smtClean="0"/>
          </a:p>
          <a:p>
            <a:r>
              <a:rPr lang="en-US" altLang="zh-CN" baseline="0" dirty="0" smtClean="0"/>
              <a:t>       1</a:t>
            </a:r>
            <a:r>
              <a:rPr lang="zh-CN" altLang="en-US" baseline="0" dirty="0" smtClean="0"/>
              <a:t>）在时钟周期内必须完成 状态变化。必须处于</a:t>
            </a:r>
            <a:r>
              <a:rPr lang="zh-CN" altLang="en-US" dirty="0" smtClean="0"/>
              <a:t>处于两个时钟边沿内，逻辑电路在两个时钟边沿之间进行计算（它不需要时钟触发，值发生变化，输出就会跟着变化）</a:t>
            </a:r>
            <a:endParaRPr lang="en-US" altLang="zh-CN" dirty="0" smtClean="0"/>
          </a:p>
          <a:p>
            <a:r>
              <a:rPr lang="en-US" dirty="0" smtClean="0"/>
              <a:t>       </a:t>
            </a:r>
            <a:r>
              <a:rPr lang="en-US" altLang="zh-CN" dirty="0" smtClean="0"/>
              <a:t>2</a:t>
            </a:r>
            <a:r>
              <a:rPr lang="zh-CN" altLang="en-US" dirty="0" smtClean="0"/>
              <a:t>）</a:t>
            </a:r>
            <a:r>
              <a:rPr lang="en-US" altLang="zh-CN" dirty="0" smtClean="0"/>
              <a:t> </a:t>
            </a:r>
            <a:r>
              <a:rPr lang="zh-CN" altLang="en-US" dirty="0" smtClean="0"/>
              <a:t>输入来自状态单元，输出的结果也需要存放在状态单元中</a:t>
            </a:r>
            <a:endParaRPr lang="en-US" altLang="zh-CN" dirty="0" smtClean="0"/>
          </a:p>
          <a:p>
            <a:r>
              <a:rPr lang="zh-CN" altLang="en-US" dirty="0" smtClean="0"/>
              <a:t>       </a:t>
            </a:r>
            <a:r>
              <a:rPr lang="en-US" altLang="zh-CN" dirty="0" smtClean="0"/>
              <a:t>3</a:t>
            </a:r>
            <a:r>
              <a:rPr lang="en-US" altLang="zh-CN" baseline="0" dirty="0" smtClean="0"/>
              <a:t>)   </a:t>
            </a:r>
            <a:r>
              <a:rPr lang="zh-CN" altLang="en-US" dirty="0" smtClean="0"/>
              <a:t>时钟长度取决于关键路径，即逻辑电路中完成状态变化最大时延的路径</a:t>
            </a:r>
            <a:endParaRPr lang="en-US" dirty="0" smtClean="0"/>
          </a:p>
        </p:txBody>
      </p:sp>
    </p:spTree>
    <p:extLst>
      <p:ext uri="{BB962C8B-B14F-4D97-AF65-F5344CB8AC3E}">
        <p14:creationId xmlns:p14="http://schemas.microsoft.com/office/powerpoint/2010/main" val="3541400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47"/>
          <p:cNvSpPr>
            <a:spLocks noChangeArrowheads="1"/>
          </p:cNvSpPr>
          <p:nvPr/>
        </p:nvSpPr>
        <p:spPr bwMode="auto">
          <a:xfrm>
            <a:off x="1619250" y="1125538"/>
            <a:ext cx="28575" cy="5732462"/>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5" name="Rectangle 36"/>
          <p:cNvSpPr>
            <a:spLocks noChangeArrowheads="1"/>
          </p:cNvSpPr>
          <p:nvPr/>
        </p:nvSpPr>
        <p:spPr bwMode="auto">
          <a:xfrm>
            <a:off x="1981200" y="1987550"/>
            <a:ext cx="36513" cy="3816350"/>
          </a:xfrm>
          <a:prstGeom prst="rect">
            <a:avLst/>
          </a:prstGeom>
          <a:gradFill rotWithShape="1">
            <a:gsLst>
              <a:gs pos="0">
                <a:schemeClr val="tx2"/>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6" name="Rectangle 37"/>
          <p:cNvSpPr>
            <a:spLocks noChangeArrowheads="1"/>
          </p:cNvSpPr>
          <p:nvPr/>
        </p:nvSpPr>
        <p:spPr bwMode="auto">
          <a:xfrm>
            <a:off x="1763713" y="2708275"/>
            <a:ext cx="7380287" cy="73025"/>
          </a:xfrm>
          <a:prstGeom prst="rect">
            <a:avLst/>
          </a:prstGeom>
          <a:gradFill rotWithShape="1">
            <a:gsLst>
              <a:gs pos="0">
                <a:schemeClr val="tx2"/>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7" name="Rectangle 38"/>
          <p:cNvSpPr>
            <a:spLocks noChangeArrowheads="1"/>
          </p:cNvSpPr>
          <p:nvPr/>
        </p:nvSpPr>
        <p:spPr bwMode="auto">
          <a:xfrm>
            <a:off x="0" y="0"/>
            <a:ext cx="9144000" cy="112553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8" name="Rectangle 46"/>
          <p:cNvSpPr>
            <a:spLocks noChangeArrowheads="1"/>
          </p:cNvSpPr>
          <p:nvPr/>
        </p:nvSpPr>
        <p:spPr bwMode="auto">
          <a:xfrm>
            <a:off x="0" y="1125538"/>
            <a:ext cx="9144000" cy="1746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9" name="Rectangle 48"/>
          <p:cNvSpPr>
            <a:spLocks noChangeArrowheads="1"/>
          </p:cNvSpPr>
          <p:nvPr/>
        </p:nvSpPr>
        <p:spPr bwMode="auto">
          <a:xfrm>
            <a:off x="1619250" y="549275"/>
            <a:ext cx="28575" cy="576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41996" name="Rectangle 12"/>
          <p:cNvSpPr>
            <a:spLocks noGrp="1" noChangeArrowheads="1"/>
          </p:cNvSpPr>
          <p:nvPr>
            <p:ph type="ctrTitle"/>
          </p:nvPr>
        </p:nvSpPr>
        <p:spPr>
          <a:xfrm>
            <a:off x="2409825" y="1844675"/>
            <a:ext cx="5832475" cy="762000"/>
          </a:xfrm>
        </p:spPr>
        <p:txBody>
          <a:bodyPr anchor="t"/>
          <a:lstStyle>
            <a:lvl1pPr>
              <a:defRPr>
                <a:latin typeface="Arial Black" pitchFamily="34" charset="0"/>
              </a:defRPr>
            </a:lvl1pPr>
          </a:lstStyle>
          <a:p>
            <a:r>
              <a:rPr lang="en-AU"/>
              <a:t>Chapter …</a:t>
            </a:r>
          </a:p>
        </p:txBody>
      </p:sp>
      <p:sp>
        <p:nvSpPr>
          <p:cNvPr id="41997" name="Rectangle 13"/>
          <p:cNvSpPr>
            <a:spLocks noGrp="1" noChangeArrowheads="1"/>
          </p:cNvSpPr>
          <p:nvPr>
            <p:ph type="subTitle" idx="1"/>
          </p:nvPr>
        </p:nvSpPr>
        <p:spPr>
          <a:xfrm>
            <a:off x="2409825" y="2924175"/>
            <a:ext cx="5832475" cy="579438"/>
          </a:xfrm>
        </p:spPr>
        <p:txBody>
          <a:bodyPr>
            <a:spAutoFit/>
          </a:bodyPr>
          <a:lstStyle>
            <a:lvl1pPr marL="0" indent="0">
              <a:buFont typeface="Wingdings" pitchFamily="2" charset="2"/>
              <a:buNone/>
              <a:defRPr>
                <a:latin typeface="Arial Black" pitchFamily="34" charset="0"/>
              </a:defRPr>
            </a:lvl1pPr>
          </a:lstStyle>
          <a:p>
            <a:r>
              <a:rPr lang="en-AU"/>
              <a:t>Subtitle</a:t>
            </a:r>
          </a:p>
        </p:txBody>
      </p:sp>
    </p:spTree>
    <p:extLst>
      <p:ext uri="{BB962C8B-B14F-4D97-AF65-F5344CB8AC3E}">
        <p14:creationId xmlns:p14="http://schemas.microsoft.com/office/powerpoint/2010/main" val="3399174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9"/>
          <p:cNvSpPr>
            <a:spLocks noGrp="1" noChangeArrowheads="1"/>
          </p:cNvSpPr>
          <p:nvPr>
            <p:ph type="ftr" sz="quarter" idx="10"/>
          </p:nvPr>
        </p:nvSpPr>
        <p:spPr>
          <a:ln/>
        </p:spPr>
        <p:txBody>
          <a:bodyPr/>
          <a:lstStyle>
            <a:lvl1pPr>
              <a:defRPr/>
            </a:lvl1pPr>
          </a:lstStyle>
          <a:p>
            <a:r>
              <a:rPr lang="en-AU" altLang="zh-CN"/>
              <a:t>Chapter 4 — The Processor — </a:t>
            </a:r>
            <a:fld id="{32E03B9E-6E4C-4479-B610-2AAA00E12403}" type="slidenum">
              <a:rPr lang="en-AU" altLang="zh-CN"/>
              <a:pPr/>
              <a:t>‹#›</a:t>
            </a:fld>
            <a:endParaRPr lang="en-AU" altLang="zh-CN"/>
          </a:p>
        </p:txBody>
      </p:sp>
    </p:spTree>
    <p:extLst>
      <p:ext uri="{BB962C8B-B14F-4D97-AF65-F5344CB8AC3E}">
        <p14:creationId xmlns:p14="http://schemas.microsoft.com/office/powerpoint/2010/main" val="3447850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88163" y="146050"/>
            <a:ext cx="2066925" cy="60912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4213" y="146050"/>
            <a:ext cx="6051550" cy="60912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9"/>
          <p:cNvSpPr>
            <a:spLocks noGrp="1" noChangeArrowheads="1"/>
          </p:cNvSpPr>
          <p:nvPr>
            <p:ph type="ftr" sz="quarter" idx="10"/>
          </p:nvPr>
        </p:nvSpPr>
        <p:spPr>
          <a:ln/>
        </p:spPr>
        <p:txBody>
          <a:bodyPr/>
          <a:lstStyle>
            <a:lvl1pPr>
              <a:defRPr/>
            </a:lvl1pPr>
          </a:lstStyle>
          <a:p>
            <a:r>
              <a:rPr lang="en-AU" altLang="zh-CN"/>
              <a:t>Chapter 4 — The Processor — </a:t>
            </a:r>
            <a:fld id="{D5DADBA6-D081-4B74-A8AF-DC4DCD3A82F2}" type="slidenum">
              <a:rPr lang="en-AU" altLang="zh-CN"/>
              <a:pPr/>
              <a:t>‹#›</a:t>
            </a:fld>
            <a:endParaRPr lang="en-AU" altLang="zh-CN"/>
          </a:p>
        </p:txBody>
      </p:sp>
    </p:spTree>
    <p:extLst>
      <p:ext uri="{BB962C8B-B14F-4D97-AF65-F5344CB8AC3E}">
        <p14:creationId xmlns:p14="http://schemas.microsoft.com/office/powerpoint/2010/main" val="1024415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eaLnBrk="1" hangingPunct="1"/>
                <a:endParaRPr kumimoji="1" lang="zh-CN" altLang="en-US" sz="2400" smtClean="0">
                  <a:solidFill>
                    <a:srgbClr val="000000"/>
                  </a:solidFill>
                  <a:latin typeface="Tahoma" pitchFamily="34" charset="0"/>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eaLnBrk="1" hangingPunct="1"/>
                <a:endParaRPr kumimoji="1" lang="zh-CN" altLang="en-US" sz="2400" smtClean="0">
                  <a:solidFill>
                    <a:srgbClr val="000000"/>
                  </a:solidFill>
                  <a:latin typeface="Tahoma" pitchFamily="34" charset="0"/>
                </a:endParaRPr>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eaLnBrk="1" hangingPunct="1"/>
                <a:endParaRPr kumimoji="1" lang="zh-CN" altLang="en-US" sz="2400" smtClean="0">
                  <a:solidFill>
                    <a:srgbClr val="000000"/>
                  </a:solidFill>
                  <a:latin typeface="Tahoma" pitchFamily="34" charset="0"/>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eaLnBrk="1" hangingPunct="1"/>
                <a:endParaRPr kumimoji="1" lang="zh-CN" altLang="en-US" sz="2400" smtClean="0">
                  <a:solidFill>
                    <a:srgbClr val="000000"/>
                  </a:solidFill>
                  <a:latin typeface="Tahoma" pitchFamily="34" charset="0"/>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eaLnBrk="1" hangingPunct="1"/>
              <a:endParaRPr kumimoji="1" lang="zh-CN" altLang="en-US" sz="2400" smtClean="0">
                <a:solidFill>
                  <a:srgbClr val="000000"/>
                </a:solidFill>
                <a:latin typeface="Tahoma" pitchFamily="34" charset="0"/>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eaLnBrk="1" hangingPunct="1"/>
              <a:endParaRPr kumimoji="1" lang="zh-CN" altLang="en-US" sz="2400" smtClean="0">
                <a:solidFill>
                  <a:srgbClr val="000000"/>
                </a:solidFill>
                <a:latin typeface="Tahoma" pitchFamily="34" charset="0"/>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eaLnBrk="1" hangingPunct="1"/>
              <a:endParaRPr kumimoji="1" lang="zh-CN" altLang="en-US" sz="2400" smtClean="0">
                <a:solidFill>
                  <a:srgbClr val="000000"/>
                </a:solidFill>
                <a:latin typeface="Tahoma" pitchFamily="34" charset="0"/>
              </a:endParaRPr>
            </a:p>
          </p:txBody>
        </p:sp>
      </p:grpSp>
      <p:sp>
        <p:nvSpPr>
          <p:cNvPr id="111628" name="Rectangle 12"/>
          <p:cNvSpPr>
            <a:spLocks noGrp="1" noChangeArrowheads="1"/>
          </p:cNvSpPr>
          <p:nvPr>
            <p:ph type="ctrTitle"/>
          </p:nvPr>
        </p:nvSpPr>
        <p:spPr>
          <a:xfrm>
            <a:off x="990600" y="1828800"/>
            <a:ext cx="7772400" cy="1143000"/>
          </a:xfrm>
        </p:spPr>
        <p:txBody>
          <a:bodyPr/>
          <a:lstStyle>
            <a:lvl1pPr>
              <a:defRPr/>
            </a:lvl1pPr>
          </a:lstStyle>
          <a:p>
            <a:r>
              <a:rPr lang="zh-CN" altLang="en-US"/>
              <a:t>单击此处编辑母版标题样式</a:t>
            </a:r>
          </a:p>
        </p:txBody>
      </p:sp>
      <p:sp>
        <p:nvSpPr>
          <p:cNvPr id="111629"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solidFill>
                <a:srgbClr val="1C1C1C"/>
              </a:solidFill>
            </a:endParaRPr>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solidFill>
                <a:srgbClr val="1C1C1C"/>
              </a:solidFill>
            </a:endParaRPr>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04A4256F-3C2F-4C3B-B397-E73E4D89F135}" type="slidenum">
              <a:rPr lang="en-US" altLang="zh-CN">
                <a:solidFill>
                  <a:srgbClr val="1C1C1C"/>
                </a:solidFill>
              </a:rPr>
              <a:pPr>
                <a:defRPr/>
              </a:pPr>
              <a:t>‹#›</a:t>
            </a:fld>
            <a:endParaRPr lang="en-US" altLang="zh-CN">
              <a:solidFill>
                <a:srgbClr val="1C1C1C"/>
              </a:solidFill>
            </a:endParaRPr>
          </a:p>
        </p:txBody>
      </p:sp>
    </p:spTree>
    <p:extLst>
      <p:ext uri="{BB962C8B-B14F-4D97-AF65-F5344CB8AC3E}">
        <p14:creationId xmlns:p14="http://schemas.microsoft.com/office/powerpoint/2010/main" val="2791218477"/>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8"/>
          <p:cNvSpPr>
            <a:spLocks noGrp="1" noChangeArrowheads="1"/>
          </p:cNvSpPr>
          <p:nvPr>
            <p:ph type="sldNum" sz="quarter" idx="12"/>
          </p:nvPr>
        </p:nvSpPr>
        <p:spPr/>
        <p:txBody>
          <a:bodyPr/>
          <a:lstStyle>
            <a:lvl1pPr>
              <a:defRPr/>
            </a:lvl1pPr>
          </a:lstStyle>
          <a:p>
            <a:pPr>
              <a:defRPr/>
            </a:pPr>
            <a:fld id="{297F5BAE-5664-462A-BEC4-FEC4D2D7AE36}"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112173839"/>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8"/>
          <p:cNvSpPr>
            <a:spLocks noGrp="1" noChangeArrowheads="1"/>
          </p:cNvSpPr>
          <p:nvPr>
            <p:ph type="sldNum" sz="quarter" idx="12"/>
          </p:nvPr>
        </p:nvSpPr>
        <p:spPr/>
        <p:txBody>
          <a:bodyPr/>
          <a:lstStyle>
            <a:lvl1pPr>
              <a:defRPr/>
            </a:lvl1pPr>
          </a:lstStyle>
          <a:p>
            <a:pPr>
              <a:defRPr/>
            </a:pPr>
            <a:fld id="{1BFF6B42-9949-4773-BC43-5D83AC99E60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0641329"/>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4800" y="1981200"/>
            <a:ext cx="4191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4191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8"/>
          <p:cNvSpPr>
            <a:spLocks noGrp="1" noChangeArrowheads="1"/>
          </p:cNvSpPr>
          <p:nvPr>
            <p:ph type="sldNum" sz="quarter" idx="12"/>
          </p:nvPr>
        </p:nvSpPr>
        <p:spPr/>
        <p:txBody>
          <a:bodyPr/>
          <a:lstStyle>
            <a:lvl1pPr>
              <a:defRPr/>
            </a:lvl1pPr>
          </a:lstStyle>
          <a:p>
            <a:pPr>
              <a:defRPr/>
            </a:pPr>
            <a:fld id="{43280BB7-A6C6-4F74-B51E-58664D9C380E}"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08950674"/>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dt" sz="half" idx="10"/>
          </p:nvPr>
        </p:nvSpPr>
        <p:spPr/>
        <p:txBody>
          <a:bodyPr/>
          <a:lstStyle>
            <a:lvl1pPr>
              <a:defRPr/>
            </a:lvl1pPr>
          </a:lstStyle>
          <a:p>
            <a:pPr>
              <a:defRPr/>
            </a:pPr>
            <a:endParaRPr lang="en-US" altLang="zh-CN" dirty="0">
              <a:solidFill>
                <a:srgbClr val="000000"/>
              </a:solidFill>
            </a:endParaRPr>
          </a:p>
        </p:txBody>
      </p:sp>
      <p:sp>
        <p:nvSpPr>
          <p:cNvPr id="8" name="Rectangle 7"/>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9" name="Rectangle 8"/>
          <p:cNvSpPr>
            <a:spLocks noGrp="1" noChangeArrowheads="1"/>
          </p:cNvSpPr>
          <p:nvPr>
            <p:ph type="sldNum" sz="quarter" idx="12"/>
          </p:nvPr>
        </p:nvSpPr>
        <p:spPr/>
        <p:txBody>
          <a:bodyPr/>
          <a:lstStyle>
            <a:lvl1pPr>
              <a:defRPr/>
            </a:lvl1pPr>
          </a:lstStyle>
          <a:p>
            <a:pPr>
              <a:defRPr/>
            </a:pPr>
            <a:fld id="{1FAE8AE0-7BBF-408E-B0A5-6D5F981805AD}"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915545165"/>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4" name="Rectangle 7"/>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5" name="Rectangle 8"/>
          <p:cNvSpPr>
            <a:spLocks noGrp="1" noChangeArrowheads="1"/>
          </p:cNvSpPr>
          <p:nvPr>
            <p:ph type="sldNum" sz="quarter" idx="12"/>
          </p:nvPr>
        </p:nvSpPr>
        <p:spPr/>
        <p:txBody>
          <a:bodyPr/>
          <a:lstStyle>
            <a:lvl1pPr>
              <a:defRPr/>
            </a:lvl1pPr>
          </a:lstStyle>
          <a:p>
            <a:pPr>
              <a:defRPr/>
            </a:pPr>
            <a:fld id="{AD8FD7FE-2FFE-49F1-B816-144598093B0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570197358"/>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3" name="Rectangle 7"/>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4" name="Rectangle 8"/>
          <p:cNvSpPr>
            <a:spLocks noGrp="1" noChangeArrowheads="1"/>
          </p:cNvSpPr>
          <p:nvPr>
            <p:ph type="sldNum" sz="quarter" idx="12"/>
          </p:nvPr>
        </p:nvSpPr>
        <p:spPr/>
        <p:txBody>
          <a:bodyPr/>
          <a:lstStyle>
            <a:lvl1pPr>
              <a:defRPr/>
            </a:lvl1pPr>
          </a:lstStyle>
          <a:p>
            <a:pPr>
              <a:defRPr/>
            </a:pPr>
            <a:fld id="{77BFFCBD-D525-4A96-8383-19683F418A5D}"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516922674"/>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8"/>
          <p:cNvSpPr>
            <a:spLocks noGrp="1" noChangeArrowheads="1"/>
          </p:cNvSpPr>
          <p:nvPr>
            <p:ph type="sldNum" sz="quarter" idx="12"/>
          </p:nvPr>
        </p:nvSpPr>
        <p:spPr/>
        <p:txBody>
          <a:bodyPr/>
          <a:lstStyle>
            <a:lvl1pPr>
              <a:defRPr/>
            </a:lvl1pPr>
          </a:lstStyle>
          <a:p>
            <a:pPr>
              <a:defRPr/>
            </a:pPr>
            <a:fld id="{0F946820-B030-401B-A539-67340264265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12141960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9"/>
          <p:cNvSpPr>
            <a:spLocks noGrp="1" noChangeArrowheads="1"/>
          </p:cNvSpPr>
          <p:nvPr>
            <p:ph type="ftr" sz="quarter" idx="10"/>
          </p:nvPr>
        </p:nvSpPr>
        <p:spPr>
          <a:ln/>
        </p:spPr>
        <p:txBody>
          <a:bodyPr/>
          <a:lstStyle>
            <a:lvl1pPr>
              <a:defRPr/>
            </a:lvl1pPr>
          </a:lstStyle>
          <a:p>
            <a:r>
              <a:rPr lang="en-AU" altLang="zh-CN"/>
              <a:t>Chapter 4 — The Processor — </a:t>
            </a:r>
            <a:fld id="{674585AB-5163-4015-AE4C-19433B4FC2F4}" type="slidenum">
              <a:rPr lang="en-AU" altLang="zh-CN"/>
              <a:pPr/>
              <a:t>‹#›</a:t>
            </a:fld>
            <a:endParaRPr lang="en-AU" altLang="zh-CN"/>
          </a:p>
        </p:txBody>
      </p:sp>
    </p:spTree>
    <p:extLst>
      <p:ext uri="{BB962C8B-B14F-4D97-AF65-F5344CB8AC3E}">
        <p14:creationId xmlns:p14="http://schemas.microsoft.com/office/powerpoint/2010/main" val="6149902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8"/>
          <p:cNvSpPr>
            <a:spLocks noGrp="1" noChangeArrowheads="1"/>
          </p:cNvSpPr>
          <p:nvPr>
            <p:ph type="sldNum" sz="quarter" idx="12"/>
          </p:nvPr>
        </p:nvSpPr>
        <p:spPr/>
        <p:txBody>
          <a:bodyPr/>
          <a:lstStyle>
            <a:lvl1pPr>
              <a:defRPr/>
            </a:lvl1pPr>
          </a:lstStyle>
          <a:p>
            <a:pPr>
              <a:defRPr/>
            </a:pPr>
            <a:fld id="{72EB80B0-B3F0-461B-B52C-D5B98438923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576706253"/>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8"/>
          <p:cNvSpPr>
            <a:spLocks noGrp="1" noChangeArrowheads="1"/>
          </p:cNvSpPr>
          <p:nvPr>
            <p:ph type="sldNum" sz="quarter" idx="12"/>
          </p:nvPr>
        </p:nvSpPr>
        <p:spPr/>
        <p:txBody>
          <a:bodyPr/>
          <a:lstStyle>
            <a:lvl1pPr>
              <a:defRPr/>
            </a:lvl1pPr>
          </a:lstStyle>
          <a:p>
            <a:pPr>
              <a:defRPr/>
            </a:pPr>
            <a:fld id="{B321B921-CF63-4D24-8C50-AE8E7982BE5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813535842"/>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5600" y="609600"/>
            <a:ext cx="2133600" cy="5486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4800" y="609600"/>
            <a:ext cx="6248400" cy="5486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8"/>
          <p:cNvSpPr>
            <a:spLocks noGrp="1" noChangeArrowheads="1"/>
          </p:cNvSpPr>
          <p:nvPr>
            <p:ph type="sldNum" sz="quarter" idx="12"/>
          </p:nvPr>
        </p:nvSpPr>
        <p:spPr/>
        <p:txBody>
          <a:bodyPr/>
          <a:lstStyle>
            <a:lvl1pPr>
              <a:defRPr/>
            </a:lvl1pPr>
          </a:lstStyle>
          <a:p>
            <a:pPr>
              <a:defRPr/>
            </a:pPr>
            <a:fld id="{5C6E4696-472F-42E1-96E5-55CAEDE0BFD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13726195"/>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381000" y="609600"/>
            <a:ext cx="83820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04800" y="1981200"/>
            <a:ext cx="85344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304800" y="4114800"/>
            <a:ext cx="85344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8"/>
          <p:cNvSpPr>
            <a:spLocks noGrp="1" noChangeArrowheads="1"/>
          </p:cNvSpPr>
          <p:nvPr>
            <p:ph type="sldNum" sz="quarter" idx="12"/>
          </p:nvPr>
        </p:nvSpPr>
        <p:spPr/>
        <p:txBody>
          <a:bodyPr/>
          <a:lstStyle>
            <a:lvl1pPr>
              <a:defRPr/>
            </a:lvl1pPr>
          </a:lstStyle>
          <a:p>
            <a:pPr>
              <a:defRPr/>
            </a:pPr>
            <a:fld id="{855442BE-F682-4C40-932E-583C17419C7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519539767"/>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81000" y="609600"/>
            <a:ext cx="83820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04800" y="1981200"/>
            <a:ext cx="4191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4191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8"/>
          <p:cNvSpPr>
            <a:spLocks noGrp="1" noChangeArrowheads="1"/>
          </p:cNvSpPr>
          <p:nvPr>
            <p:ph type="sldNum" sz="quarter" idx="12"/>
          </p:nvPr>
        </p:nvSpPr>
        <p:spPr/>
        <p:txBody>
          <a:bodyPr/>
          <a:lstStyle>
            <a:lvl1pPr>
              <a:defRPr/>
            </a:lvl1pPr>
          </a:lstStyle>
          <a:p>
            <a:pPr>
              <a:defRPr/>
            </a:pPr>
            <a:fld id="{D28A96BE-D5EF-487F-A65F-98A08498939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21203733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eaLnBrk="1" hangingPunct="1"/>
                <a:endParaRPr kumimoji="1" lang="zh-CN" altLang="en-US" sz="2400" smtClean="0">
                  <a:solidFill>
                    <a:srgbClr val="000000"/>
                  </a:solidFill>
                  <a:latin typeface="Tahoma" pitchFamily="34" charset="0"/>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eaLnBrk="1" hangingPunct="1"/>
                <a:endParaRPr kumimoji="1" lang="zh-CN" altLang="en-US" sz="2400" smtClean="0">
                  <a:solidFill>
                    <a:srgbClr val="000000"/>
                  </a:solidFill>
                  <a:latin typeface="Tahoma" pitchFamily="34" charset="0"/>
                </a:endParaRPr>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eaLnBrk="1" hangingPunct="1"/>
                <a:endParaRPr kumimoji="1" lang="zh-CN" altLang="en-US" sz="2400" smtClean="0">
                  <a:solidFill>
                    <a:srgbClr val="000000"/>
                  </a:solidFill>
                  <a:latin typeface="Tahoma" pitchFamily="34" charset="0"/>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eaLnBrk="1" hangingPunct="1"/>
                <a:endParaRPr kumimoji="1" lang="zh-CN" altLang="en-US" sz="2400" smtClean="0">
                  <a:solidFill>
                    <a:srgbClr val="000000"/>
                  </a:solidFill>
                  <a:latin typeface="Tahoma" pitchFamily="34" charset="0"/>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eaLnBrk="1" hangingPunct="1"/>
              <a:endParaRPr kumimoji="1" lang="zh-CN" altLang="en-US" sz="2400" smtClean="0">
                <a:solidFill>
                  <a:srgbClr val="000000"/>
                </a:solidFill>
                <a:latin typeface="Tahoma" pitchFamily="34" charset="0"/>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eaLnBrk="1" hangingPunct="1"/>
              <a:endParaRPr kumimoji="1" lang="zh-CN" altLang="en-US" sz="2400" smtClean="0">
                <a:solidFill>
                  <a:srgbClr val="000000"/>
                </a:solidFill>
                <a:latin typeface="Tahoma" pitchFamily="34" charset="0"/>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eaLnBrk="1" hangingPunct="1"/>
              <a:endParaRPr kumimoji="1" lang="zh-CN" altLang="en-US" sz="2400" smtClean="0">
                <a:solidFill>
                  <a:srgbClr val="000000"/>
                </a:solidFill>
                <a:latin typeface="Tahoma" pitchFamily="34" charset="0"/>
              </a:endParaRPr>
            </a:p>
          </p:txBody>
        </p:sp>
      </p:grpSp>
      <p:sp>
        <p:nvSpPr>
          <p:cNvPr id="111628" name="Rectangle 12"/>
          <p:cNvSpPr>
            <a:spLocks noGrp="1" noChangeArrowheads="1"/>
          </p:cNvSpPr>
          <p:nvPr>
            <p:ph type="ctrTitle"/>
          </p:nvPr>
        </p:nvSpPr>
        <p:spPr>
          <a:xfrm>
            <a:off x="990600" y="1828800"/>
            <a:ext cx="7772400" cy="1143000"/>
          </a:xfrm>
        </p:spPr>
        <p:txBody>
          <a:bodyPr/>
          <a:lstStyle>
            <a:lvl1pPr>
              <a:defRPr/>
            </a:lvl1pPr>
          </a:lstStyle>
          <a:p>
            <a:r>
              <a:rPr lang="zh-CN" altLang="en-US"/>
              <a:t>单击此处编辑母版标题样式</a:t>
            </a:r>
          </a:p>
        </p:txBody>
      </p:sp>
      <p:sp>
        <p:nvSpPr>
          <p:cNvPr id="111629"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solidFill>
                <a:srgbClr val="1C1C1C"/>
              </a:solidFill>
            </a:endParaRPr>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solidFill>
                <a:srgbClr val="1C1C1C"/>
              </a:solidFill>
            </a:endParaRPr>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04A4256F-3C2F-4C3B-B397-E73E4D89F135}" type="slidenum">
              <a:rPr lang="en-US" altLang="zh-CN">
                <a:solidFill>
                  <a:srgbClr val="1C1C1C"/>
                </a:solidFill>
              </a:rPr>
              <a:pPr>
                <a:defRPr/>
              </a:pPr>
              <a:t>‹#›</a:t>
            </a:fld>
            <a:endParaRPr lang="en-US" altLang="zh-CN">
              <a:solidFill>
                <a:srgbClr val="1C1C1C"/>
              </a:solidFill>
            </a:endParaRPr>
          </a:p>
        </p:txBody>
      </p:sp>
    </p:spTree>
    <p:extLst>
      <p:ext uri="{BB962C8B-B14F-4D97-AF65-F5344CB8AC3E}">
        <p14:creationId xmlns:p14="http://schemas.microsoft.com/office/powerpoint/2010/main" val="226224095"/>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8"/>
          <p:cNvSpPr>
            <a:spLocks noGrp="1" noChangeArrowheads="1"/>
          </p:cNvSpPr>
          <p:nvPr>
            <p:ph type="sldNum" sz="quarter" idx="12"/>
          </p:nvPr>
        </p:nvSpPr>
        <p:spPr/>
        <p:txBody>
          <a:bodyPr/>
          <a:lstStyle>
            <a:lvl1pPr>
              <a:defRPr/>
            </a:lvl1pPr>
          </a:lstStyle>
          <a:p>
            <a:pPr>
              <a:defRPr/>
            </a:pPr>
            <a:fld id="{297F5BAE-5664-462A-BEC4-FEC4D2D7AE36}"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06426606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8"/>
          <p:cNvSpPr>
            <a:spLocks noGrp="1" noChangeArrowheads="1"/>
          </p:cNvSpPr>
          <p:nvPr>
            <p:ph type="sldNum" sz="quarter" idx="12"/>
          </p:nvPr>
        </p:nvSpPr>
        <p:spPr/>
        <p:txBody>
          <a:bodyPr/>
          <a:lstStyle>
            <a:lvl1pPr>
              <a:defRPr/>
            </a:lvl1pPr>
          </a:lstStyle>
          <a:p>
            <a:pPr>
              <a:defRPr/>
            </a:pPr>
            <a:fld id="{1BFF6B42-9949-4773-BC43-5D83AC99E60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167289672"/>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4800" y="1981200"/>
            <a:ext cx="4191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4191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8"/>
          <p:cNvSpPr>
            <a:spLocks noGrp="1" noChangeArrowheads="1"/>
          </p:cNvSpPr>
          <p:nvPr>
            <p:ph type="sldNum" sz="quarter" idx="12"/>
          </p:nvPr>
        </p:nvSpPr>
        <p:spPr/>
        <p:txBody>
          <a:bodyPr/>
          <a:lstStyle>
            <a:lvl1pPr>
              <a:defRPr/>
            </a:lvl1pPr>
          </a:lstStyle>
          <a:p>
            <a:pPr>
              <a:defRPr/>
            </a:pPr>
            <a:fld id="{43280BB7-A6C6-4F74-B51E-58664D9C380E}"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927587763"/>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8" name="Rectangle 7"/>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9" name="Rectangle 8"/>
          <p:cNvSpPr>
            <a:spLocks noGrp="1" noChangeArrowheads="1"/>
          </p:cNvSpPr>
          <p:nvPr>
            <p:ph type="sldNum" sz="quarter" idx="12"/>
          </p:nvPr>
        </p:nvSpPr>
        <p:spPr/>
        <p:txBody>
          <a:bodyPr/>
          <a:lstStyle>
            <a:lvl1pPr>
              <a:defRPr/>
            </a:lvl1pPr>
          </a:lstStyle>
          <a:p>
            <a:pPr>
              <a:defRPr/>
            </a:pPr>
            <a:fld id="{1FAE8AE0-7BBF-408E-B0A5-6D5F981805AD}"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598081837"/>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9"/>
          <p:cNvSpPr>
            <a:spLocks noGrp="1" noChangeArrowheads="1"/>
          </p:cNvSpPr>
          <p:nvPr>
            <p:ph type="ftr" sz="quarter" idx="10"/>
          </p:nvPr>
        </p:nvSpPr>
        <p:spPr>
          <a:ln/>
        </p:spPr>
        <p:txBody>
          <a:bodyPr/>
          <a:lstStyle>
            <a:lvl1pPr>
              <a:defRPr/>
            </a:lvl1pPr>
          </a:lstStyle>
          <a:p>
            <a:r>
              <a:rPr lang="en-AU" altLang="zh-CN"/>
              <a:t>Chapter 4 — The Processor — </a:t>
            </a:r>
            <a:fld id="{E8B27435-2358-4100-9EF7-3AA432086275}" type="slidenum">
              <a:rPr lang="en-AU" altLang="zh-CN"/>
              <a:pPr/>
              <a:t>‹#›</a:t>
            </a:fld>
            <a:endParaRPr lang="en-AU" altLang="zh-CN"/>
          </a:p>
        </p:txBody>
      </p:sp>
    </p:spTree>
    <p:extLst>
      <p:ext uri="{BB962C8B-B14F-4D97-AF65-F5344CB8AC3E}">
        <p14:creationId xmlns:p14="http://schemas.microsoft.com/office/powerpoint/2010/main" val="32858336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4" name="Rectangle 7"/>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5" name="Rectangle 8"/>
          <p:cNvSpPr>
            <a:spLocks noGrp="1" noChangeArrowheads="1"/>
          </p:cNvSpPr>
          <p:nvPr>
            <p:ph type="sldNum" sz="quarter" idx="12"/>
          </p:nvPr>
        </p:nvSpPr>
        <p:spPr/>
        <p:txBody>
          <a:bodyPr/>
          <a:lstStyle>
            <a:lvl1pPr>
              <a:defRPr/>
            </a:lvl1pPr>
          </a:lstStyle>
          <a:p>
            <a:pPr>
              <a:defRPr/>
            </a:pPr>
            <a:fld id="{AD8FD7FE-2FFE-49F1-B816-144598093B0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521960499"/>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3" name="Rectangle 7"/>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4" name="Rectangle 8"/>
          <p:cNvSpPr>
            <a:spLocks noGrp="1" noChangeArrowheads="1"/>
          </p:cNvSpPr>
          <p:nvPr>
            <p:ph type="sldNum" sz="quarter" idx="12"/>
          </p:nvPr>
        </p:nvSpPr>
        <p:spPr/>
        <p:txBody>
          <a:bodyPr/>
          <a:lstStyle>
            <a:lvl1pPr>
              <a:defRPr/>
            </a:lvl1pPr>
          </a:lstStyle>
          <a:p>
            <a:pPr>
              <a:defRPr/>
            </a:pPr>
            <a:fld id="{77BFFCBD-D525-4A96-8383-19683F418A5D}"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8110390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8"/>
          <p:cNvSpPr>
            <a:spLocks noGrp="1" noChangeArrowheads="1"/>
          </p:cNvSpPr>
          <p:nvPr>
            <p:ph type="sldNum" sz="quarter" idx="12"/>
          </p:nvPr>
        </p:nvSpPr>
        <p:spPr/>
        <p:txBody>
          <a:bodyPr/>
          <a:lstStyle>
            <a:lvl1pPr>
              <a:defRPr/>
            </a:lvl1pPr>
          </a:lstStyle>
          <a:p>
            <a:pPr>
              <a:defRPr/>
            </a:pPr>
            <a:fld id="{0F946820-B030-401B-A539-67340264265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9957018"/>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8"/>
          <p:cNvSpPr>
            <a:spLocks noGrp="1" noChangeArrowheads="1"/>
          </p:cNvSpPr>
          <p:nvPr>
            <p:ph type="sldNum" sz="quarter" idx="12"/>
          </p:nvPr>
        </p:nvSpPr>
        <p:spPr/>
        <p:txBody>
          <a:bodyPr/>
          <a:lstStyle>
            <a:lvl1pPr>
              <a:defRPr/>
            </a:lvl1pPr>
          </a:lstStyle>
          <a:p>
            <a:pPr>
              <a:defRPr/>
            </a:pPr>
            <a:fld id="{72EB80B0-B3F0-461B-B52C-D5B98438923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497903025"/>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8"/>
          <p:cNvSpPr>
            <a:spLocks noGrp="1" noChangeArrowheads="1"/>
          </p:cNvSpPr>
          <p:nvPr>
            <p:ph type="sldNum" sz="quarter" idx="12"/>
          </p:nvPr>
        </p:nvSpPr>
        <p:spPr/>
        <p:txBody>
          <a:bodyPr/>
          <a:lstStyle>
            <a:lvl1pPr>
              <a:defRPr/>
            </a:lvl1pPr>
          </a:lstStyle>
          <a:p>
            <a:pPr>
              <a:defRPr/>
            </a:pPr>
            <a:fld id="{B321B921-CF63-4D24-8C50-AE8E7982BE5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488017644"/>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5600" y="609600"/>
            <a:ext cx="2133600" cy="5486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4800" y="609600"/>
            <a:ext cx="6248400" cy="5486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8"/>
          <p:cNvSpPr>
            <a:spLocks noGrp="1" noChangeArrowheads="1"/>
          </p:cNvSpPr>
          <p:nvPr>
            <p:ph type="sldNum" sz="quarter" idx="12"/>
          </p:nvPr>
        </p:nvSpPr>
        <p:spPr/>
        <p:txBody>
          <a:bodyPr/>
          <a:lstStyle>
            <a:lvl1pPr>
              <a:defRPr/>
            </a:lvl1pPr>
          </a:lstStyle>
          <a:p>
            <a:pPr>
              <a:defRPr/>
            </a:pPr>
            <a:fld id="{5C6E4696-472F-42E1-96E5-55CAEDE0BFD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152970867"/>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381000" y="609600"/>
            <a:ext cx="83820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04800" y="1981200"/>
            <a:ext cx="85344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304800" y="4114800"/>
            <a:ext cx="85344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8"/>
          <p:cNvSpPr>
            <a:spLocks noGrp="1" noChangeArrowheads="1"/>
          </p:cNvSpPr>
          <p:nvPr>
            <p:ph type="sldNum" sz="quarter" idx="12"/>
          </p:nvPr>
        </p:nvSpPr>
        <p:spPr/>
        <p:txBody>
          <a:bodyPr/>
          <a:lstStyle>
            <a:lvl1pPr>
              <a:defRPr/>
            </a:lvl1pPr>
          </a:lstStyle>
          <a:p>
            <a:pPr>
              <a:defRPr/>
            </a:pPr>
            <a:fld id="{855442BE-F682-4C40-932E-583C17419C7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63583946"/>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81000" y="609600"/>
            <a:ext cx="83820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04800" y="1981200"/>
            <a:ext cx="4191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4191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8"/>
          <p:cNvSpPr>
            <a:spLocks noGrp="1" noChangeArrowheads="1"/>
          </p:cNvSpPr>
          <p:nvPr>
            <p:ph type="sldNum" sz="quarter" idx="12"/>
          </p:nvPr>
        </p:nvSpPr>
        <p:spPr/>
        <p:txBody>
          <a:bodyPr/>
          <a:lstStyle>
            <a:lvl1pPr>
              <a:defRPr/>
            </a:lvl1pPr>
          </a:lstStyle>
          <a:p>
            <a:pPr>
              <a:defRPr/>
            </a:pPr>
            <a:fld id="{D28A96BE-D5EF-487F-A65F-98A08498939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966949"/>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eaLnBrk="1" hangingPunct="1"/>
                <a:endParaRPr kumimoji="1" lang="zh-CN" altLang="en-US" sz="2400" smtClean="0">
                  <a:solidFill>
                    <a:srgbClr val="000000"/>
                  </a:solidFill>
                  <a:latin typeface="Tahoma" pitchFamily="34" charset="0"/>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eaLnBrk="1" hangingPunct="1"/>
                <a:endParaRPr kumimoji="1" lang="zh-CN" altLang="en-US" sz="2400" smtClean="0">
                  <a:solidFill>
                    <a:srgbClr val="000000"/>
                  </a:solidFill>
                  <a:latin typeface="Tahoma" pitchFamily="34" charset="0"/>
                </a:endParaRPr>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eaLnBrk="1" hangingPunct="1"/>
                <a:endParaRPr kumimoji="1" lang="zh-CN" altLang="en-US" sz="2400" smtClean="0">
                  <a:solidFill>
                    <a:srgbClr val="000000"/>
                  </a:solidFill>
                  <a:latin typeface="Tahoma" pitchFamily="34" charset="0"/>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eaLnBrk="1" hangingPunct="1"/>
                <a:endParaRPr kumimoji="1" lang="zh-CN" altLang="en-US" sz="2400" smtClean="0">
                  <a:solidFill>
                    <a:srgbClr val="000000"/>
                  </a:solidFill>
                  <a:latin typeface="Tahoma" pitchFamily="34" charset="0"/>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eaLnBrk="1" hangingPunct="1"/>
              <a:endParaRPr kumimoji="1" lang="zh-CN" altLang="en-US" sz="2400" smtClean="0">
                <a:solidFill>
                  <a:srgbClr val="000000"/>
                </a:solidFill>
                <a:latin typeface="Tahoma" pitchFamily="34" charset="0"/>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eaLnBrk="1" hangingPunct="1"/>
              <a:endParaRPr kumimoji="1" lang="zh-CN" altLang="en-US" sz="2400" smtClean="0">
                <a:solidFill>
                  <a:srgbClr val="000000"/>
                </a:solidFill>
                <a:latin typeface="Tahoma" pitchFamily="34" charset="0"/>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eaLnBrk="1" hangingPunct="1"/>
              <a:endParaRPr kumimoji="1" lang="zh-CN" altLang="en-US" sz="2400" smtClean="0">
                <a:solidFill>
                  <a:srgbClr val="000000"/>
                </a:solidFill>
                <a:latin typeface="Tahoma" pitchFamily="34" charset="0"/>
              </a:endParaRPr>
            </a:p>
          </p:txBody>
        </p:sp>
      </p:grpSp>
      <p:sp>
        <p:nvSpPr>
          <p:cNvPr id="111628" name="Rectangle 12"/>
          <p:cNvSpPr>
            <a:spLocks noGrp="1" noChangeArrowheads="1"/>
          </p:cNvSpPr>
          <p:nvPr>
            <p:ph type="ctrTitle"/>
          </p:nvPr>
        </p:nvSpPr>
        <p:spPr>
          <a:xfrm>
            <a:off x="990600" y="1828800"/>
            <a:ext cx="7772400" cy="1143000"/>
          </a:xfrm>
        </p:spPr>
        <p:txBody>
          <a:bodyPr/>
          <a:lstStyle>
            <a:lvl1pPr>
              <a:defRPr/>
            </a:lvl1pPr>
          </a:lstStyle>
          <a:p>
            <a:r>
              <a:rPr lang="zh-CN" altLang="en-US"/>
              <a:t>单击此处编辑母版标题样式</a:t>
            </a:r>
          </a:p>
        </p:txBody>
      </p:sp>
      <p:sp>
        <p:nvSpPr>
          <p:cNvPr id="111629"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solidFill>
                <a:srgbClr val="1C1C1C"/>
              </a:solidFill>
            </a:endParaRPr>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solidFill>
                <a:srgbClr val="1C1C1C"/>
              </a:solidFill>
            </a:endParaRPr>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04A4256F-3C2F-4C3B-B397-E73E4D89F135}" type="slidenum">
              <a:rPr lang="en-US" altLang="zh-CN">
                <a:solidFill>
                  <a:srgbClr val="1C1C1C"/>
                </a:solidFill>
              </a:rPr>
              <a:pPr>
                <a:defRPr/>
              </a:pPr>
              <a:t>‹#›</a:t>
            </a:fld>
            <a:endParaRPr lang="en-US" altLang="zh-CN">
              <a:solidFill>
                <a:srgbClr val="1C1C1C"/>
              </a:solidFill>
            </a:endParaRPr>
          </a:p>
        </p:txBody>
      </p:sp>
    </p:spTree>
    <p:extLst>
      <p:ext uri="{BB962C8B-B14F-4D97-AF65-F5344CB8AC3E}">
        <p14:creationId xmlns:p14="http://schemas.microsoft.com/office/powerpoint/2010/main" val="248426032"/>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8"/>
          <p:cNvSpPr>
            <a:spLocks noGrp="1" noChangeArrowheads="1"/>
          </p:cNvSpPr>
          <p:nvPr>
            <p:ph type="sldNum" sz="quarter" idx="12"/>
          </p:nvPr>
        </p:nvSpPr>
        <p:spPr/>
        <p:txBody>
          <a:bodyPr/>
          <a:lstStyle>
            <a:lvl1pPr>
              <a:defRPr/>
            </a:lvl1pPr>
          </a:lstStyle>
          <a:p>
            <a:pPr>
              <a:defRPr/>
            </a:pPr>
            <a:fld id="{297F5BAE-5664-462A-BEC4-FEC4D2D7AE36}"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01451105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4213" y="1125538"/>
            <a:ext cx="4059237"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95850" y="1125538"/>
            <a:ext cx="4059238"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9"/>
          <p:cNvSpPr>
            <a:spLocks noGrp="1" noChangeArrowheads="1"/>
          </p:cNvSpPr>
          <p:nvPr>
            <p:ph type="ftr" sz="quarter" idx="10"/>
          </p:nvPr>
        </p:nvSpPr>
        <p:spPr>
          <a:ln/>
        </p:spPr>
        <p:txBody>
          <a:bodyPr/>
          <a:lstStyle>
            <a:lvl1pPr>
              <a:defRPr/>
            </a:lvl1pPr>
          </a:lstStyle>
          <a:p>
            <a:r>
              <a:rPr lang="en-AU" altLang="zh-CN"/>
              <a:t>Chapter 4 — The Processor — </a:t>
            </a:r>
            <a:fld id="{44C85B02-8D65-4872-89A0-0AB2A6F20AD7}" type="slidenum">
              <a:rPr lang="en-AU" altLang="zh-CN"/>
              <a:pPr/>
              <a:t>‹#›</a:t>
            </a:fld>
            <a:endParaRPr lang="en-AU" altLang="zh-CN"/>
          </a:p>
        </p:txBody>
      </p:sp>
    </p:spTree>
    <p:extLst>
      <p:ext uri="{BB962C8B-B14F-4D97-AF65-F5344CB8AC3E}">
        <p14:creationId xmlns:p14="http://schemas.microsoft.com/office/powerpoint/2010/main" val="386535002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8"/>
          <p:cNvSpPr>
            <a:spLocks noGrp="1" noChangeArrowheads="1"/>
          </p:cNvSpPr>
          <p:nvPr>
            <p:ph type="sldNum" sz="quarter" idx="12"/>
          </p:nvPr>
        </p:nvSpPr>
        <p:spPr/>
        <p:txBody>
          <a:bodyPr/>
          <a:lstStyle>
            <a:lvl1pPr>
              <a:defRPr/>
            </a:lvl1pPr>
          </a:lstStyle>
          <a:p>
            <a:pPr>
              <a:defRPr/>
            </a:pPr>
            <a:fld id="{1BFF6B42-9949-4773-BC43-5D83AC99E60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025002409"/>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4800" y="1981200"/>
            <a:ext cx="4191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4191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8"/>
          <p:cNvSpPr>
            <a:spLocks noGrp="1" noChangeArrowheads="1"/>
          </p:cNvSpPr>
          <p:nvPr>
            <p:ph type="sldNum" sz="quarter" idx="12"/>
          </p:nvPr>
        </p:nvSpPr>
        <p:spPr/>
        <p:txBody>
          <a:bodyPr/>
          <a:lstStyle>
            <a:lvl1pPr>
              <a:defRPr/>
            </a:lvl1pPr>
          </a:lstStyle>
          <a:p>
            <a:pPr>
              <a:defRPr/>
            </a:pPr>
            <a:fld id="{43280BB7-A6C6-4F74-B51E-58664D9C380E}"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157191298"/>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8" name="Rectangle 7"/>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9" name="Rectangle 8"/>
          <p:cNvSpPr>
            <a:spLocks noGrp="1" noChangeArrowheads="1"/>
          </p:cNvSpPr>
          <p:nvPr>
            <p:ph type="sldNum" sz="quarter" idx="12"/>
          </p:nvPr>
        </p:nvSpPr>
        <p:spPr/>
        <p:txBody>
          <a:bodyPr/>
          <a:lstStyle>
            <a:lvl1pPr>
              <a:defRPr/>
            </a:lvl1pPr>
          </a:lstStyle>
          <a:p>
            <a:pPr>
              <a:defRPr/>
            </a:pPr>
            <a:fld id="{1FAE8AE0-7BBF-408E-B0A5-6D5F981805AD}"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256792244"/>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4" name="Rectangle 7"/>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5" name="Rectangle 8"/>
          <p:cNvSpPr>
            <a:spLocks noGrp="1" noChangeArrowheads="1"/>
          </p:cNvSpPr>
          <p:nvPr>
            <p:ph type="sldNum" sz="quarter" idx="12"/>
          </p:nvPr>
        </p:nvSpPr>
        <p:spPr/>
        <p:txBody>
          <a:bodyPr/>
          <a:lstStyle>
            <a:lvl1pPr>
              <a:defRPr/>
            </a:lvl1pPr>
          </a:lstStyle>
          <a:p>
            <a:pPr>
              <a:defRPr/>
            </a:pPr>
            <a:fld id="{AD8FD7FE-2FFE-49F1-B816-144598093B0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40780043"/>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3" name="Rectangle 7"/>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4" name="Rectangle 8"/>
          <p:cNvSpPr>
            <a:spLocks noGrp="1" noChangeArrowheads="1"/>
          </p:cNvSpPr>
          <p:nvPr>
            <p:ph type="sldNum" sz="quarter" idx="12"/>
          </p:nvPr>
        </p:nvSpPr>
        <p:spPr/>
        <p:txBody>
          <a:bodyPr/>
          <a:lstStyle>
            <a:lvl1pPr>
              <a:defRPr/>
            </a:lvl1pPr>
          </a:lstStyle>
          <a:p>
            <a:pPr>
              <a:defRPr/>
            </a:pPr>
            <a:fld id="{77BFFCBD-D525-4A96-8383-19683F418A5D}"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126848670"/>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8"/>
          <p:cNvSpPr>
            <a:spLocks noGrp="1" noChangeArrowheads="1"/>
          </p:cNvSpPr>
          <p:nvPr>
            <p:ph type="sldNum" sz="quarter" idx="12"/>
          </p:nvPr>
        </p:nvSpPr>
        <p:spPr/>
        <p:txBody>
          <a:bodyPr/>
          <a:lstStyle>
            <a:lvl1pPr>
              <a:defRPr/>
            </a:lvl1pPr>
          </a:lstStyle>
          <a:p>
            <a:pPr>
              <a:defRPr/>
            </a:pPr>
            <a:fld id="{0F946820-B030-401B-A539-67340264265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392364863"/>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8"/>
          <p:cNvSpPr>
            <a:spLocks noGrp="1" noChangeArrowheads="1"/>
          </p:cNvSpPr>
          <p:nvPr>
            <p:ph type="sldNum" sz="quarter" idx="12"/>
          </p:nvPr>
        </p:nvSpPr>
        <p:spPr/>
        <p:txBody>
          <a:bodyPr/>
          <a:lstStyle>
            <a:lvl1pPr>
              <a:defRPr/>
            </a:lvl1pPr>
          </a:lstStyle>
          <a:p>
            <a:pPr>
              <a:defRPr/>
            </a:pPr>
            <a:fld id="{72EB80B0-B3F0-461B-B52C-D5B98438923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6665279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8"/>
          <p:cNvSpPr>
            <a:spLocks noGrp="1" noChangeArrowheads="1"/>
          </p:cNvSpPr>
          <p:nvPr>
            <p:ph type="sldNum" sz="quarter" idx="12"/>
          </p:nvPr>
        </p:nvSpPr>
        <p:spPr/>
        <p:txBody>
          <a:bodyPr/>
          <a:lstStyle>
            <a:lvl1pPr>
              <a:defRPr/>
            </a:lvl1pPr>
          </a:lstStyle>
          <a:p>
            <a:pPr>
              <a:defRPr/>
            </a:pPr>
            <a:fld id="{B321B921-CF63-4D24-8C50-AE8E7982BE5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293508581"/>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5600" y="609600"/>
            <a:ext cx="2133600" cy="5486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4800" y="609600"/>
            <a:ext cx="6248400" cy="5486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7"/>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8"/>
          <p:cNvSpPr>
            <a:spLocks noGrp="1" noChangeArrowheads="1"/>
          </p:cNvSpPr>
          <p:nvPr>
            <p:ph type="sldNum" sz="quarter" idx="12"/>
          </p:nvPr>
        </p:nvSpPr>
        <p:spPr/>
        <p:txBody>
          <a:bodyPr/>
          <a:lstStyle>
            <a:lvl1pPr>
              <a:defRPr/>
            </a:lvl1pPr>
          </a:lstStyle>
          <a:p>
            <a:pPr>
              <a:defRPr/>
            </a:pPr>
            <a:fld id="{5C6E4696-472F-42E1-96E5-55CAEDE0BFD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441848970"/>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381000" y="609600"/>
            <a:ext cx="83820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04800" y="1981200"/>
            <a:ext cx="85344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304800" y="4114800"/>
            <a:ext cx="85344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8"/>
          <p:cNvSpPr>
            <a:spLocks noGrp="1" noChangeArrowheads="1"/>
          </p:cNvSpPr>
          <p:nvPr>
            <p:ph type="sldNum" sz="quarter" idx="12"/>
          </p:nvPr>
        </p:nvSpPr>
        <p:spPr/>
        <p:txBody>
          <a:bodyPr/>
          <a:lstStyle>
            <a:lvl1pPr>
              <a:defRPr/>
            </a:lvl1pPr>
          </a:lstStyle>
          <a:p>
            <a:pPr>
              <a:defRPr/>
            </a:pPr>
            <a:fld id="{855442BE-F682-4C40-932E-583C17419C7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50857338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9"/>
          <p:cNvSpPr>
            <a:spLocks noGrp="1" noChangeArrowheads="1"/>
          </p:cNvSpPr>
          <p:nvPr>
            <p:ph type="ftr" sz="quarter" idx="10"/>
          </p:nvPr>
        </p:nvSpPr>
        <p:spPr>
          <a:ln/>
        </p:spPr>
        <p:txBody>
          <a:bodyPr/>
          <a:lstStyle>
            <a:lvl1pPr>
              <a:defRPr/>
            </a:lvl1pPr>
          </a:lstStyle>
          <a:p>
            <a:r>
              <a:rPr lang="en-AU" altLang="zh-CN"/>
              <a:t>Chapter 4 — The Processor — </a:t>
            </a:r>
            <a:fld id="{36CDAF71-A2DC-467F-A98B-BD5B6D74BFAF}" type="slidenum">
              <a:rPr lang="en-AU" altLang="zh-CN"/>
              <a:pPr/>
              <a:t>‹#›</a:t>
            </a:fld>
            <a:endParaRPr lang="en-AU" altLang="zh-CN"/>
          </a:p>
        </p:txBody>
      </p:sp>
    </p:spTree>
    <p:extLst>
      <p:ext uri="{BB962C8B-B14F-4D97-AF65-F5344CB8AC3E}">
        <p14:creationId xmlns:p14="http://schemas.microsoft.com/office/powerpoint/2010/main" val="34643153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81000" y="609600"/>
            <a:ext cx="83820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04800" y="1981200"/>
            <a:ext cx="4191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4191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8"/>
          <p:cNvSpPr>
            <a:spLocks noGrp="1" noChangeArrowheads="1"/>
          </p:cNvSpPr>
          <p:nvPr>
            <p:ph type="sldNum" sz="quarter" idx="12"/>
          </p:nvPr>
        </p:nvSpPr>
        <p:spPr/>
        <p:txBody>
          <a:bodyPr/>
          <a:lstStyle>
            <a:lvl1pPr>
              <a:defRPr/>
            </a:lvl1pPr>
          </a:lstStyle>
          <a:p>
            <a:pPr>
              <a:defRPr/>
            </a:pPr>
            <a:fld id="{D28A96BE-D5EF-487F-A65F-98A08498939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414172144"/>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9"/>
          <p:cNvSpPr>
            <a:spLocks noGrp="1" noChangeArrowheads="1"/>
          </p:cNvSpPr>
          <p:nvPr>
            <p:ph type="ftr" sz="quarter" idx="10"/>
          </p:nvPr>
        </p:nvSpPr>
        <p:spPr>
          <a:ln/>
        </p:spPr>
        <p:txBody>
          <a:bodyPr/>
          <a:lstStyle>
            <a:lvl1pPr>
              <a:defRPr/>
            </a:lvl1pPr>
          </a:lstStyle>
          <a:p>
            <a:r>
              <a:rPr lang="en-AU" altLang="zh-CN"/>
              <a:t>Chapter 4 — The Processor — </a:t>
            </a:r>
            <a:fld id="{89F828F6-F379-4D27-9F3D-C213A43CF13B}" type="slidenum">
              <a:rPr lang="en-AU" altLang="zh-CN"/>
              <a:pPr/>
              <a:t>‹#›</a:t>
            </a:fld>
            <a:endParaRPr lang="en-AU" altLang="zh-CN"/>
          </a:p>
        </p:txBody>
      </p:sp>
    </p:spTree>
    <p:extLst>
      <p:ext uri="{BB962C8B-B14F-4D97-AF65-F5344CB8AC3E}">
        <p14:creationId xmlns:p14="http://schemas.microsoft.com/office/powerpoint/2010/main" val="751686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9"/>
          <p:cNvSpPr>
            <a:spLocks noGrp="1" noChangeArrowheads="1"/>
          </p:cNvSpPr>
          <p:nvPr>
            <p:ph type="ftr" sz="quarter" idx="10"/>
          </p:nvPr>
        </p:nvSpPr>
        <p:spPr>
          <a:ln/>
        </p:spPr>
        <p:txBody>
          <a:bodyPr/>
          <a:lstStyle>
            <a:lvl1pPr>
              <a:defRPr/>
            </a:lvl1pPr>
          </a:lstStyle>
          <a:p>
            <a:r>
              <a:rPr lang="en-AU" altLang="zh-CN"/>
              <a:t>Chapter 4 — The Processor — </a:t>
            </a:r>
            <a:fld id="{23B99BC3-250D-4C6D-AFC3-96C6B6967280}" type="slidenum">
              <a:rPr lang="en-AU" altLang="zh-CN"/>
              <a:pPr/>
              <a:t>‹#›</a:t>
            </a:fld>
            <a:endParaRPr lang="en-AU" altLang="zh-CN"/>
          </a:p>
        </p:txBody>
      </p:sp>
    </p:spTree>
    <p:extLst>
      <p:ext uri="{BB962C8B-B14F-4D97-AF65-F5344CB8AC3E}">
        <p14:creationId xmlns:p14="http://schemas.microsoft.com/office/powerpoint/2010/main" val="2215829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9"/>
          <p:cNvSpPr>
            <a:spLocks noGrp="1" noChangeArrowheads="1"/>
          </p:cNvSpPr>
          <p:nvPr>
            <p:ph type="ftr" sz="quarter" idx="10"/>
          </p:nvPr>
        </p:nvSpPr>
        <p:spPr>
          <a:ln/>
        </p:spPr>
        <p:txBody>
          <a:bodyPr/>
          <a:lstStyle>
            <a:lvl1pPr>
              <a:defRPr/>
            </a:lvl1pPr>
          </a:lstStyle>
          <a:p>
            <a:r>
              <a:rPr lang="en-AU" altLang="zh-CN"/>
              <a:t>Chapter 4 — The Processor — </a:t>
            </a:r>
            <a:fld id="{A92123BA-64DB-47F4-AA49-6623C82F1590}" type="slidenum">
              <a:rPr lang="en-AU" altLang="zh-CN"/>
              <a:pPr/>
              <a:t>‹#›</a:t>
            </a:fld>
            <a:endParaRPr lang="en-AU" altLang="zh-CN"/>
          </a:p>
        </p:txBody>
      </p:sp>
    </p:spTree>
    <p:extLst>
      <p:ext uri="{BB962C8B-B14F-4D97-AF65-F5344CB8AC3E}">
        <p14:creationId xmlns:p14="http://schemas.microsoft.com/office/powerpoint/2010/main" val="3986257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9"/>
          <p:cNvSpPr>
            <a:spLocks noGrp="1" noChangeArrowheads="1"/>
          </p:cNvSpPr>
          <p:nvPr>
            <p:ph type="ftr" sz="quarter" idx="10"/>
          </p:nvPr>
        </p:nvSpPr>
        <p:spPr>
          <a:ln/>
        </p:spPr>
        <p:txBody>
          <a:bodyPr/>
          <a:lstStyle>
            <a:lvl1pPr>
              <a:defRPr/>
            </a:lvl1pPr>
          </a:lstStyle>
          <a:p>
            <a:r>
              <a:rPr lang="en-AU" altLang="zh-CN"/>
              <a:t>Chapter 4 — The Processor — </a:t>
            </a:r>
            <a:fld id="{DAD8E523-C497-4E62-AE68-4E83D248B380}" type="slidenum">
              <a:rPr lang="en-AU" altLang="zh-CN"/>
              <a:pPr/>
              <a:t>‹#›</a:t>
            </a:fld>
            <a:endParaRPr lang="en-AU" altLang="zh-CN"/>
          </a:p>
        </p:txBody>
      </p:sp>
    </p:spTree>
    <p:extLst>
      <p:ext uri="{BB962C8B-B14F-4D97-AF65-F5344CB8AC3E}">
        <p14:creationId xmlns:p14="http://schemas.microsoft.com/office/powerpoint/2010/main" val="29112331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6"/>
          <p:cNvSpPr>
            <a:spLocks noChangeArrowheads="1"/>
          </p:cNvSpPr>
          <p:nvPr/>
        </p:nvSpPr>
        <p:spPr bwMode="auto">
          <a:xfrm>
            <a:off x="468313" y="260350"/>
            <a:ext cx="36512" cy="3816350"/>
          </a:xfrm>
          <a:prstGeom prst="rect">
            <a:avLst/>
          </a:prstGeom>
          <a:gradFill rotWithShape="1">
            <a:gsLst>
              <a:gs pos="0">
                <a:schemeClr val="tx2"/>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027" name="Rectangle 9"/>
          <p:cNvSpPr>
            <a:spLocks noGrp="1" noChangeArrowheads="1"/>
          </p:cNvSpPr>
          <p:nvPr>
            <p:ph type="title"/>
          </p:nvPr>
        </p:nvSpPr>
        <p:spPr bwMode="auto">
          <a:xfrm>
            <a:off x="684213" y="146050"/>
            <a:ext cx="82597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spAutoFit/>
          </a:bodyPr>
          <a:lstStyle/>
          <a:p>
            <a:pPr lvl="0"/>
            <a:r>
              <a:rPr lang="en-AU" altLang="zh-CN" smtClean="0"/>
              <a:t>Click to edit Master title style</a:t>
            </a:r>
          </a:p>
        </p:txBody>
      </p:sp>
      <p:sp>
        <p:nvSpPr>
          <p:cNvPr id="1028" name="Rectangle 10"/>
          <p:cNvSpPr>
            <a:spLocks noGrp="1" noChangeArrowheads="1"/>
          </p:cNvSpPr>
          <p:nvPr>
            <p:ph type="body" idx="1"/>
          </p:nvPr>
        </p:nvSpPr>
        <p:spPr bwMode="auto">
          <a:xfrm>
            <a:off x="684213" y="1125538"/>
            <a:ext cx="8270875"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AU" altLang="zh-CN" smtClean="0"/>
              <a:t>Click to edit Master text styles</a:t>
            </a:r>
          </a:p>
          <a:p>
            <a:pPr lvl="1"/>
            <a:r>
              <a:rPr lang="en-AU" altLang="zh-CN" smtClean="0"/>
              <a:t>Second level</a:t>
            </a:r>
          </a:p>
          <a:p>
            <a:pPr lvl="2"/>
            <a:r>
              <a:rPr lang="en-AU" altLang="zh-CN" smtClean="0"/>
              <a:t>Third level</a:t>
            </a:r>
          </a:p>
          <a:p>
            <a:pPr lvl="3"/>
            <a:r>
              <a:rPr lang="en-AU" altLang="zh-CN" smtClean="0"/>
              <a:t>Fourth level</a:t>
            </a:r>
          </a:p>
          <a:p>
            <a:pPr lvl="4"/>
            <a:r>
              <a:rPr lang="en-AU" altLang="zh-CN" smtClean="0"/>
              <a:t>Fifth level</a:t>
            </a:r>
          </a:p>
        </p:txBody>
      </p:sp>
      <p:sp>
        <p:nvSpPr>
          <p:cNvPr id="40979" name="Rectangle 19"/>
          <p:cNvSpPr>
            <a:spLocks noGrp="1" noChangeArrowheads="1"/>
          </p:cNvSpPr>
          <p:nvPr>
            <p:ph type="ftr" sz="quarter" idx="3"/>
          </p:nvPr>
        </p:nvSpPr>
        <p:spPr bwMode="auto">
          <a:xfrm>
            <a:off x="1692275" y="6381750"/>
            <a:ext cx="7272338" cy="3587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b="1">
                <a:ea typeface="宋体" pitchFamily="2" charset="-122"/>
              </a:defRPr>
            </a:lvl1pPr>
          </a:lstStyle>
          <a:p>
            <a:r>
              <a:rPr lang="en-AU" altLang="zh-CN"/>
              <a:t>Chapter 4 — The Processor — </a:t>
            </a:r>
            <a:fld id="{1FDC520C-8204-41D1-B6DB-665CA07BC069}" type="slidenum">
              <a:rPr lang="en-AU" altLang="zh-CN"/>
              <a:pPr/>
              <a:t>‹#›</a:t>
            </a:fld>
            <a:endParaRPr lang="en-AU" altLang="zh-CN"/>
          </a:p>
        </p:txBody>
      </p:sp>
      <p:sp>
        <p:nvSpPr>
          <p:cNvPr id="1030" name="Rectangle 25"/>
          <p:cNvSpPr>
            <a:spLocks noChangeArrowheads="1"/>
          </p:cNvSpPr>
          <p:nvPr/>
        </p:nvSpPr>
        <p:spPr bwMode="auto">
          <a:xfrm>
            <a:off x="250825" y="981075"/>
            <a:ext cx="8569325" cy="71438"/>
          </a:xfrm>
          <a:prstGeom prst="rect">
            <a:avLst/>
          </a:prstGeom>
          <a:gradFill rotWithShape="1">
            <a:gsLst>
              <a:gs pos="0">
                <a:schemeClr val="tx2"/>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4058" r:id="rId1"/>
    <p:sldLayoutId id="2147484048" r:id="rId2"/>
    <p:sldLayoutId id="2147484049" r:id="rId3"/>
    <p:sldLayoutId id="2147484050" r:id="rId4"/>
    <p:sldLayoutId id="2147484051" r:id="rId5"/>
    <p:sldLayoutId id="2147484052" r:id="rId6"/>
    <p:sldLayoutId id="2147484053" r:id="rId7"/>
    <p:sldLayoutId id="2147484054" r:id="rId8"/>
    <p:sldLayoutId id="2147484055" r:id="rId9"/>
    <p:sldLayoutId id="2147484056" r:id="rId10"/>
    <p:sldLayoutId id="2147484057" r:id="rId11"/>
  </p:sldLayoutIdLst>
  <p:hf sldNum="0" hdr="0" dt="0"/>
  <p:txStyles>
    <p:titleStyle>
      <a:lvl1pPr algn="l" rtl="0" eaLnBrk="0" fontAlgn="base" hangingPunct="0">
        <a:spcBef>
          <a:spcPct val="0"/>
        </a:spcBef>
        <a:spcAft>
          <a:spcPct val="0"/>
        </a:spcAft>
        <a:defRPr sz="4400" b="1">
          <a:solidFill>
            <a:schemeClr val="tx2"/>
          </a:solidFill>
          <a:latin typeface="+mj-lt"/>
          <a:ea typeface="+mj-ea"/>
          <a:cs typeface="+mj-cs"/>
        </a:defRPr>
      </a:lvl1pPr>
      <a:lvl2pPr algn="l" rtl="0" eaLnBrk="0" fontAlgn="base" hangingPunct="0">
        <a:spcBef>
          <a:spcPct val="0"/>
        </a:spcBef>
        <a:spcAft>
          <a:spcPct val="0"/>
        </a:spcAft>
        <a:defRPr sz="4400" b="1">
          <a:solidFill>
            <a:schemeClr val="tx2"/>
          </a:solidFill>
          <a:latin typeface="Arial" charset="0"/>
        </a:defRPr>
      </a:lvl2pPr>
      <a:lvl3pPr algn="l" rtl="0" eaLnBrk="0" fontAlgn="base" hangingPunct="0">
        <a:spcBef>
          <a:spcPct val="0"/>
        </a:spcBef>
        <a:spcAft>
          <a:spcPct val="0"/>
        </a:spcAft>
        <a:defRPr sz="4400" b="1">
          <a:solidFill>
            <a:schemeClr val="tx2"/>
          </a:solidFill>
          <a:latin typeface="Arial" charset="0"/>
        </a:defRPr>
      </a:lvl3pPr>
      <a:lvl4pPr algn="l" rtl="0" eaLnBrk="0" fontAlgn="base" hangingPunct="0">
        <a:spcBef>
          <a:spcPct val="0"/>
        </a:spcBef>
        <a:spcAft>
          <a:spcPct val="0"/>
        </a:spcAft>
        <a:defRPr sz="4400" b="1">
          <a:solidFill>
            <a:schemeClr val="tx2"/>
          </a:solidFill>
          <a:latin typeface="Arial" charset="0"/>
        </a:defRPr>
      </a:lvl4pPr>
      <a:lvl5pPr algn="l" rtl="0" eaLnBrk="0" fontAlgn="base" hangingPunct="0">
        <a:spcBef>
          <a:spcPct val="0"/>
        </a:spcBef>
        <a:spcAft>
          <a:spcPct val="0"/>
        </a:spcAft>
        <a:defRPr sz="4400" b="1">
          <a:solidFill>
            <a:schemeClr val="tx2"/>
          </a:solidFill>
          <a:latin typeface="Arial" charset="0"/>
        </a:defRPr>
      </a:lvl5pPr>
      <a:lvl6pPr marL="457200" algn="l" rtl="0" fontAlgn="base">
        <a:spcBef>
          <a:spcPct val="0"/>
        </a:spcBef>
        <a:spcAft>
          <a:spcPct val="0"/>
        </a:spcAft>
        <a:defRPr sz="4400" b="1">
          <a:solidFill>
            <a:schemeClr val="tx2"/>
          </a:solidFill>
          <a:latin typeface="Arial" charset="0"/>
        </a:defRPr>
      </a:lvl6pPr>
      <a:lvl7pPr marL="914400" algn="l" rtl="0" fontAlgn="base">
        <a:spcBef>
          <a:spcPct val="0"/>
        </a:spcBef>
        <a:spcAft>
          <a:spcPct val="0"/>
        </a:spcAft>
        <a:defRPr sz="4400" b="1">
          <a:solidFill>
            <a:schemeClr val="tx2"/>
          </a:solidFill>
          <a:latin typeface="Arial" charset="0"/>
        </a:defRPr>
      </a:lvl7pPr>
      <a:lvl8pPr marL="1371600" algn="l" rtl="0" fontAlgn="base">
        <a:spcBef>
          <a:spcPct val="0"/>
        </a:spcBef>
        <a:spcAft>
          <a:spcPct val="0"/>
        </a:spcAft>
        <a:defRPr sz="4400" b="1">
          <a:solidFill>
            <a:schemeClr val="tx2"/>
          </a:solidFill>
          <a:latin typeface="Arial" charset="0"/>
        </a:defRPr>
      </a:lvl8pPr>
      <a:lvl9pPr marL="1828800" algn="l" rtl="0" fontAlgn="base">
        <a:spcBef>
          <a:spcPct val="0"/>
        </a:spcBef>
        <a:spcAft>
          <a:spcPct val="0"/>
        </a:spcAft>
        <a:defRPr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152400" y="152400"/>
            <a:ext cx="8839200" cy="6553200"/>
          </a:xfrm>
          <a:prstGeom prst="rect">
            <a:avLst/>
          </a:prstGeom>
          <a:gradFill rotWithShape="0">
            <a:gsLst>
              <a:gs pos="0">
                <a:srgbClr val="A603AB"/>
              </a:gs>
              <a:gs pos="21001">
                <a:srgbClr val="0819FB"/>
              </a:gs>
              <a:gs pos="35001">
                <a:srgbClr val="1A8D48"/>
              </a:gs>
              <a:gs pos="52000">
                <a:srgbClr val="FFFF00"/>
              </a:gs>
              <a:gs pos="73000">
                <a:srgbClr val="EE3F17"/>
              </a:gs>
              <a:gs pos="88000">
                <a:srgbClr val="E81766"/>
              </a:gs>
              <a:gs pos="100000">
                <a:srgbClr val="A603AB"/>
              </a:gs>
            </a:gsLst>
            <a:lin ang="2700000" scaled="1"/>
          </a:gradFill>
          <a:ln w="9525">
            <a:solidFill>
              <a:schemeClr val="tx1"/>
            </a:solidFill>
            <a:miter lim="800000"/>
            <a:headEnd/>
            <a:tailEnd/>
          </a:ln>
        </p:spPr>
        <p:txBody>
          <a:bodyPr wrap="none" anchor="ctr"/>
          <a:lstStyle/>
          <a:p>
            <a:pPr algn="l" eaLnBrk="1" hangingPunct="1"/>
            <a:endParaRPr kumimoji="1" lang="zh-CN" altLang="en-US" sz="2400" smtClean="0">
              <a:solidFill>
                <a:srgbClr val="000000"/>
              </a:solidFill>
              <a:latin typeface="Tahoma" pitchFamily="34" charset="0"/>
            </a:endParaRPr>
          </a:p>
        </p:txBody>
      </p:sp>
      <p:sp>
        <p:nvSpPr>
          <p:cNvPr id="1027" name="Rectangle 3"/>
          <p:cNvSpPr>
            <a:spLocks noChangeArrowheads="1"/>
          </p:cNvSpPr>
          <p:nvPr/>
        </p:nvSpPr>
        <p:spPr bwMode="auto">
          <a:xfrm>
            <a:off x="228600" y="228600"/>
            <a:ext cx="8686800" cy="6400800"/>
          </a:xfrm>
          <a:prstGeom prst="rect">
            <a:avLst/>
          </a:prstGeom>
          <a:solidFill>
            <a:schemeClr val="bg1"/>
          </a:solidFill>
          <a:ln w="9525">
            <a:solidFill>
              <a:schemeClr val="tx1"/>
            </a:solidFill>
            <a:miter lim="800000"/>
            <a:headEnd/>
            <a:tailEnd/>
          </a:ln>
        </p:spPr>
        <p:txBody>
          <a:bodyPr wrap="none" anchor="ctr"/>
          <a:lstStyle/>
          <a:p>
            <a:pPr algn="l" eaLnBrk="1" hangingPunct="1"/>
            <a:endParaRPr kumimoji="1" lang="zh-CN" altLang="en-US" sz="2400" smtClean="0">
              <a:solidFill>
                <a:srgbClr val="000000"/>
              </a:solidFill>
              <a:latin typeface="Tahoma" pitchFamily="34" charset="0"/>
            </a:endParaRPr>
          </a:p>
        </p:txBody>
      </p:sp>
      <p:sp>
        <p:nvSpPr>
          <p:cNvPr id="1028" name="Rectangle 4"/>
          <p:cNvSpPr>
            <a:spLocks noGrp="1" noChangeArrowheads="1"/>
          </p:cNvSpPr>
          <p:nvPr>
            <p:ph type="title"/>
          </p:nvPr>
        </p:nvSpPr>
        <p:spPr bwMode="auto">
          <a:xfrm>
            <a:off x="381000" y="609600"/>
            <a:ext cx="8382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29" name="Rectangle 5"/>
          <p:cNvSpPr>
            <a:spLocks noGrp="1" noChangeArrowheads="1"/>
          </p:cNvSpPr>
          <p:nvPr>
            <p:ph type="body" idx="1"/>
          </p:nvPr>
        </p:nvSpPr>
        <p:spPr bwMode="auto">
          <a:xfrm>
            <a:off x="304800" y="1981200"/>
            <a:ext cx="8534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10598" name="Rectangle 6"/>
          <p:cNvSpPr>
            <a:spLocks noGrp="1" noChangeArrowheads="1"/>
          </p:cNvSpPr>
          <p:nvPr>
            <p:ph type="dt" sz="half" idx="2"/>
          </p:nvPr>
        </p:nvSpPr>
        <p:spPr bwMode="auto">
          <a:xfrm>
            <a:off x="9144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400"/>
            </a:lvl1pPr>
          </a:lstStyle>
          <a:p>
            <a:pPr algn="l" eaLnBrk="1" hangingPunct="1">
              <a:defRPr/>
            </a:pPr>
            <a:endParaRPr lang="en-US" altLang="zh-CN">
              <a:solidFill>
                <a:srgbClr val="000000"/>
              </a:solidFill>
              <a:latin typeface="Tahoma" pitchFamily="34" charset="0"/>
            </a:endParaRPr>
          </a:p>
        </p:txBody>
      </p:sp>
      <p:sp>
        <p:nvSpPr>
          <p:cNvPr id="110599" name="Rectangle 7"/>
          <p:cNvSpPr>
            <a:spLocks noGrp="1" noChangeArrowheads="1"/>
          </p:cNvSpPr>
          <p:nvPr>
            <p:ph type="ftr" sz="quarter" idx="3"/>
          </p:nvPr>
        </p:nvSpPr>
        <p:spPr bwMode="auto">
          <a:xfrm>
            <a:off x="3276600" y="61722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400"/>
            </a:lvl1pPr>
          </a:lstStyle>
          <a:p>
            <a:pPr eaLnBrk="1" hangingPunct="1">
              <a:defRPr/>
            </a:pPr>
            <a:endParaRPr lang="en-US" altLang="zh-CN">
              <a:solidFill>
                <a:srgbClr val="000000"/>
              </a:solidFill>
              <a:latin typeface="Tahoma" pitchFamily="34" charset="0"/>
            </a:endParaRPr>
          </a:p>
        </p:txBody>
      </p:sp>
      <p:sp>
        <p:nvSpPr>
          <p:cNvPr id="110600" name="Rectangle 8"/>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400"/>
            </a:lvl1pPr>
          </a:lstStyle>
          <a:p>
            <a:pPr eaLnBrk="1" hangingPunct="1">
              <a:defRPr/>
            </a:pPr>
            <a:fld id="{0A26B8D3-E5B7-47B4-9204-A5AA67E5AA88}" type="slidenum">
              <a:rPr lang="en-US" altLang="zh-CN">
                <a:solidFill>
                  <a:srgbClr val="000000"/>
                </a:solidFill>
                <a:latin typeface="Tahoma" pitchFamily="34" charset="0"/>
              </a:rPr>
              <a:pPr eaLnBrk="1" hangingPunct="1">
                <a:defRPr/>
              </a:pPr>
              <a:t>‹#›</a:t>
            </a:fld>
            <a:endParaRPr lang="en-US" altLang="zh-CN">
              <a:solidFill>
                <a:srgbClr val="000000"/>
              </a:solidFill>
              <a:latin typeface="Tahoma" pitchFamily="34" charset="0"/>
            </a:endParaRPr>
          </a:p>
        </p:txBody>
      </p:sp>
      <p:sp>
        <p:nvSpPr>
          <p:cNvPr id="1033" name="Text Box 9"/>
          <p:cNvSpPr txBox="1">
            <a:spLocks noChangeArrowheads="1"/>
          </p:cNvSpPr>
          <p:nvPr/>
        </p:nvSpPr>
        <p:spPr bwMode="auto">
          <a:xfrm>
            <a:off x="228600" y="6378575"/>
            <a:ext cx="12509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r>
              <a:rPr lang="zh-CN" altLang="en-US" sz="1200" b="1" smtClean="0">
                <a:solidFill>
                  <a:srgbClr val="0000FF"/>
                </a:solidFill>
                <a:latin typeface="宋体" pitchFamily="2" charset="-122"/>
              </a:rPr>
              <a:t>计算机组成原理</a:t>
            </a:r>
          </a:p>
        </p:txBody>
      </p:sp>
      <p:sp>
        <p:nvSpPr>
          <p:cNvPr id="1034" name="Rectangle 10"/>
          <p:cNvSpPr>
            <a:spLocks noGrp="1" noChangeArrowheads="1"/>
          </p:cNvSpPr>
          <p:nvPr userDrawn="1"/>
        </p:nvSpPr>
        <p:spPr bwMode="auto">
          <a:xfrm>
            <a:off x="7924800" y="617220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fld id="{5E8057F2-C72A-4069-B401-EB9798335B13}" type="slidenum">
              <a:rPr lang="en-US" altLang="zh-CN" sz="1200" smtClean="0">
                <a:solidFill>
                  <a:srgbClr val="3333CC"/>
                </a:solidFill>
                <a:latin typeface="Tahoma" pitchFamily="34" charset="0"/>
              </a:rPr>
              <a:pPr/>
              <a:t>‹#›</a:t>
            </a:fld>
            <a:endParaRPr lang="en-US" altLang="zh-CN" sz="1200" smtClean="0">
              <a:solidFill>
                <a:srgbClr val="3333CC"/>
              </a:solidFill>
              <a:latin typeface="Tahoma" pitchFamily="34" charset="0"/>
            </a:endParaRPr>
          </a:p>
        </p:txBody>
      </p:sp>
    </p:spTree>
    <p:extLst>
      <p:ext uri="{BB962C8B-B14F-4D97-AF65-F5344CB8AC3E}">
        <p14:creationId xmlns:p14="http://schemas.microsoft.com/office/powerpoint/2010/main" val="49492977"/>
      </p:ext>
    </p:extLst>
  </p:cSld>
  <p:clrMap bg1="lt1" tx1="dk1" bg2="lt2" tx2="dk2" accent1="accent1" accent2="accent2" accent3="accent3" accent4="accent4" accent5="accent5" accent6="accent6" hlink="hlink" folHlink="folHlink"/>
  <p:sldLayoutIdLst>
    <p:sldLayoutId id="2147484060"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 id="2147484072" r:id="rId13"/>
  </p:sldLayoutIdLst>
  <p:transition/>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itchFamily="34" charset="0"/>
          <a:ea typeface="宋体" pitchFamily="2" charset="-122"/>
        </a:defRPr>
      </a:lvl2pPr>
      <a:lvl3pPr algn="l" rtl="0" eaLnBrk="0" fontAlgn="base" hangingPunct="0">
        <a:spcBef>
          <a:spcPct val="0"/>
        </a:spcBef>
        <a:spcAft>
          <a:spcPct val="0"/>
        </a:spcAft>
        <a:defRPr kumimoji="1" sz="4400">
          <a:solidFill>
            <a:schemeClr val="tx2"/>
          </a:solidFill>
          <a:latin typeface="Tahoma" pitchFamily="34" charset="0"/>
          <a:ea typeface="宋体" pitchFamily="2" charset="-122"/>
        </a:defRPr>
      </a:lvl3pPr>
      <a:lvl4pPr algn="l" rtl="0" eaLnBrk="0" fontAlgn="base" hangingPunct="0">
        <a:spcBef>
          <a:spcPct val="0"/>
        </a:spcBef>
        <a:spcAft>
          <a:spcPct val="0"/>
        </a:spcAft>
        <a:defRPr kumimoji="1" sz="4400">
          <a:solidFill>
            <a:schemeClr val="tx2"/>
          </a:solidFill>
          <a:latin typeface="Tahoma" pitchFamily="34" charset="0"/>
          <a:ea typeface="宋体" pitchFamily="2" charset="-122"/>
        </a:defRPr>
      </a:lvl4pPr>
      <a:lvl5pPr algn="l" rtl="0" eaLnBrk="0" fontAlgn="base" hangingPunct="0">
        <a:spcBef>
          <a:spcPct val="0"/>
        </a:spcBef>
        <a:spcAft>
          <a:spcPct val="0"/>
        </a:spcAft>
        <a:defRPr kumimoji="1" sz="4400">
          <a:solidFill>
            <a:schemeClr val="tx2"/>
          </a:solidFill>
          <a:latin typeface="Tahoma" pitchFamily="34" charset="0"/>
          <a:ea typeface="宋体" pitchFamily="2" charset="-122"/>
        </a:defRPr>
      </a:lvl5pPr>
      <a:lvl6pPr marL="457200" algn="l" rtl="0" fontAlgn="base">
        <a:spcBef>
          <a:spcPct val="0"/>
        </a:spcBef>
        <a:spcAft>
          <a:spcPct val="0"/>
        </a:spcAft>
        <a:defRPr kumimoji="1" sz="4400">
          <a:solidFill>
            <a:schemeClr val="tx2"/>
          </a:solidFill>
          <a:latin typeface="Tahoma" pitchFamily="34" charset="0"/>
          <a:ea typeface="宋体" pitchFamily="2" charset="-122"/>
        </a:defRPr>
      </a:lvl6pPr>
      <a:lvl7pPr marL="914400" algn="l" rtl="0" fontAlgn="base">
        <a:spcBef>
          <a:spcPct val="0"/>
        </a:spcBef>
        <a:spcAft>
          <a:spcPct val="0"/>
        </a:spcAft>
        <a:defRPr kumimoji="1" sz="4400">
          <a:solidFill>
            <a:schemeClr val="tx2"/>
          </a:solidFill>
          <a:latin typeface="Tahoma" pitchFamily="34" charset="0"/>
          <a:ea typeface="宋体" pitchFamily="2" charset="-122"/>
        </a:defRPr>
      </a:lvl7pPr>
      <a:lvl8pPr marL="1371600" algn="l" rtl="0" fontAlgn="base">
        <a:spcBef>
          <a:spcPct val="0"/>
        </a:spcBef>
        <a:spcAft>
          <a:spcPct val="0"/>
        </a:spcAft>
        <a:defRPr kumimoji="1" sz="4400">
          <a:solidFill>
            <a:schemeClr val="tx2"/>
          </a:solidFill>
          <a:latin typeface="Tahoma" pitchFamily="34" charset="0"/>
          <a:ea typeface="宋体" pitchFamily="2" charset="-122"/>
        </a:defRPr>
      </a:lvl8pPr>
      <a:lvl9pPr marL="1828800" algn="l" rtl="0" fontAlgn="base">
        <a:spcBef>
          <a:spcPct val="0"/>
        </a:spcBef>
        <a:spcAft>
          <a:spcPct val="0"/>
        </a:spcAft>
        <a:defRPr kumimoji="1" sz="4400">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152400" y="152400"/>
            <a:ext cx="8839200" cy="6553200"/>
          </a:xfrm>
          <a:prstGeom prst="rect">
            <a:avLst/>
          </a:prstGeom>
          <a:gradFill rotWithShape="0">
            <a:gsLst>
              <a:gs pos="0">
                <a:srgbClr val="A603AB"/>
              </a:gs>
              <a:gs pos="21001">
                <a:srgbClr val="0819FB"/>
              </a:gs>
              <a:gs pos="35001">
                <a:srgbClr val="1A8D48"/>
              </a:gs>
              <a:gs pos="52000">
                <a:srgbClr val="FFFF00"/>
              </a:gs>
              <a:gs pos="73000">
                <a:srgbClr val="EE3F17"/>
              </a:gs>
              <a:gs pos="88000">
                <a:srgbClr val="E81766"/>
              </a:gs>
              <a:gs pos="100000">
                <a:srgbClr val="A603AB"/>
              </a:gs>
            </a:gsLst>
            <a:lin ang="2700000" scaled="1"/>
          </a:gradFill>
          <a:ln w="9525">
            <a:solidFill>
              <a:schemeClr val="tx1"/>
            </a:solidFill>
            <a:miter lim="800000"/>
            <a:headEnd/>
            <a:tailEnd/>
          </a:ln>
        </p:spPr>
        <p:txBody>
          <a:bodyPr wrap="none" anchor="ctr"/>
          <a:lstStyle/>
          <a:p>
            <a:pPr algn="l" eaLnBrk="1" hangingPunct="1"/>
            <a:endParaRPr kumimoji="1" lang="zh-CN" altLang="en-US" sz="2400" smtClean="0">
              <a:solidFill>
                <a:srgbClr val="000000"/>
              </a:solidFill>
              <a:latin typeface="Tahoma" pitchFamily="34" charset="0"/>
            </a:endParaRPr>
          </a:p>
        </p:txBody>
      </p:sp>
      <p:sp>
        <p:nvSpPr>
          <p:cNvPr id="1027" name="Rectangle 3"/>
          <p:cNvSpPr>
            <a:spLocks noChangeArrowheads="1"/>
          </p:cNvSpPr>
          <p:nvPr/>
        </p:nvSpPr>
        <p:spPr bwMode="auto">
          <a:xfrm>
            <a:off x="228600" y="228600"/>
            <a:ext cx="8686800" cy="6400800"/>
          </a:xfrm>
          <a:prstGeom prst="rect">
            <a:avLst/>
          </a:prstGeom>
          <a:solidFill>
            <a:schemeClr val="bg1"/>
          </a:solidFill>
          <a:ln w="9525">
            <a:solidFill>
              <a:schemeClr val="tx1"/>
            </a:solidFill>
            <a:miter lim="800000"/>
            <a:headEnd/>
            <a:tailEnd/>
          </a:ln>
        </p:spPr>
        <p:txBody>
          <a:bodyPr wrap="none" anchor="ctr"/>
          <a:lstStyle/>
          <a:p>
            <a:pPr algn="l" eaLnBrk="1" hangingPunct="1"/>
            <a:endParaRPr kumimoji="1" lang="zh-CN" altLang="en-US" sz="2400" smtClean="0">
              <a:solidFill>
                <a:srgbClr val="000000"/>
              </a:solidFill>
              <a:latin typeface="Tahoma" pitchFamily="34" charset="0"/>
            </a:endParaRPr>
          </a:p>
        </p:txBody>
      </p:sp>
      <p:sp>
        <p:nvSpPr>
          <p:cNvPr id="1028" name="Rectangle 4"/>
          <p:cNvSpPr>
            <a:spLocks noGrp="1" noChangeArrowheads="1"/>
          </p:cNvSpPr>
          <p:nvPr>
            <p:ph type="title"/>
          </p:nvPr>
        </p:nvSpPr>
        <p:spPr bwMode="auto">
          <a:xfrm>
            <a:off x="381000" y="609600"/>
            <a:ext cx="8382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29" name="Rectangle 5"/>
          <p:cNvSpPr>
            <a:spLocks noGrp="1" noChangeArrowheads="1"/>
          </p:cNvSpPr>
          <p:nvPr>
            <p:ph type="body" idx="1"/>
          </p:nvPr>
        </p:nvSpPr>
        <p:spPr bwMode="auto">
          <a:xfrm>
            <a:off x="304800" y="1981200"/>
            <a:ext cx="8534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10598" name="Rectangle 6"/>
          <p:cNvSpPr>
            <a:spLocks noGrp="1" noChangeArrowheads="1"/>
          </p:cNvSpPr>
          <p:nvPr>
            <p:ph type="dt" sz="half" idx="2"/>
          </p:nvPr>
        </p:nvSpPr>
        <p:spPr bwMode="auto">
          <a:xfrm>
            <a:off x="9144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400"/>
            </a:lvl1pPr>
          </a:lstStyle>
          <a:p>
            <a:pPr algn="l" eaLnBrk="1" hangingPunct="1">
              <a:defRPr/>
            </a:pPr>
            <a:endParaRPr lang="en-US" altLang="zh-CN">
              <a:solidFill>
                <a:srgbClr val="000000"/>
              </a:solidFill>
              <a:latin typeface="Tahoma" pitchFamily="34" charset="0"/>
            </a:endParaRPr>
          </a:p>
        </p:txBody>
      </p:sp>
      <p:sp>
        <p:nvSpPr>
          <p:cNvPr id="110599" name="Rectangle 7"/>
          <p:cNvSpPr>
            <a:spLocks noGrp="1" noChangeArrowheads="1"/>
          </p:cNvSpPr>
          <p:nvPr>
            <p:ph type="ftr" sz="quarter" idx="3"/>
          </p:nvPr>
        </p:nvSpPr>
        <p:spPr bwMode="auto">
          <a:xfrm>
            <a:off x="3276600" y="61722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400"/>
            </a:lvl1pPr>
          </a:lstStyle>
          <a:p>
            <a:pPr eaLnBrk="1" hangingPunct="1">
              <a:defRPr/>
            </a:pPr>
            <a:endParaRPr lang="en-US" altLang="zh-CN">
              <a:solidFill>
                <a:srgbClr val="000000"/>
              </a:solidFill>
              <a:latin typeface="Tahoma" pitchFamily="34" charset="0"/>
            </a:endParaRPr>
          </a:p>
        </p:txBody>
      </p:sp>
      <p:sp>
        <p:nvSpPr>
          <p:cNvPr id="110600" name="Rectangle 8"/>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400"/>
            </a:lvl1pPr>
          </a:lstStyle>
          <a:p>
            <a:pPr eaLnBrk="1" hangingPunct="1">
              <a:defRPr/>
            </a:pPr>
            <a:fld id="{0A26B8D3-E5B7-47B4-9204-A5AA67E5AA88}" type="slidenum">
              <a:rPr lang="en-US" altLang="zh-CN">
                <a:solidFill>
                  <a:srgbClr val="000000"/>
                </a:solidFill>
                <a:latin typeface="Tahoma" pitchFamily="34" charset="0"/>
              </a:rPr>
              <a:pPr eaLnBrk="1" hangingPunct="1">
                <a:defRPr/>
              </a:pPr>
              <a:t>‹#›</a:t>
            </a:fld>
            <a:endParaRPr lang="en-US" altLang="zh-CN">
              <a:solidFill>
                <a:srgbClr val="000000"/>
              </a:solidFill>
              <a:latin typeface="Tahoma" pitchFamily="34" charset="0"/>
            </a:endParaRPr>
          </a:p>
        </p:txBody>
      </p:sp>
      <p:sp>
        <p:nvSpPr>
          <p:cNvPr id="1033" name="Text Box 9"/>
          <p:cNvSpPr txBox="1">
            <a:spLocks noChangeArrowheads="1"/>
          </p:cNvSpPr>
          <p:nvPr/>
        </p:nvSpPr>
        <p:spPr bwMode="auto">
          <a:xfrm>
            <a:off x="228600" y="6378575"/>
            <a:ext cx="12509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r>
              <a:rPr lang="zh-CN" altLang="en-US" sz="1200" b="1" smtClean="0">
                <a:solidFill>
                  <a:srgbClr val="0000FF"/>
                </a:solidFill>
                <a:latin typeface="宋体" pitchFamily="2" charset="-122"/>
              </a:rPr>
              <a:t>计算机组成原理</a:t>
            </a:r>
          </a:p>
        </p:txBody>
      </p:sp>
      <p:sp>
        <p:nvSpPr>
          <p:cNvPr id="1034" name="Rectangle 10"/>
          <p:cNvSpPr>
            <a:spLocks noGrp="1" noChangeArrowheads="1"/>
          </p:cNvSpPr>
          <p:nvPr userDrawn="1"/>
        </p:nvSpPr>
        <p:spPr bwMode="auto">
          <a:xfrm>
            <a:off x="7924800" y="617220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fld id="{5E8057F2-C72A-4069-B401-EB9798335B13}" type="slidenum">
              <a:rPr lang="en-US" altLang="zh-CN" sz="1200" smtClean="0">
                <a:solidFill>
                  <a:srgbClr val="3333CC"/>
                </a:solidFill>
                <a:latin typeface="Tahoma" pitchFamily="34" charset="0"/>
              </a:rPr>
              <a:pPr/>
              <a:t>‹#›</a:t>
            </a:fld>
            <a:endParaRPr lang="en-US" altLang="zh-CN" sz="1200" smtClean="0">
              <a:solidFill>
                <a:srgbClr val="3333CC"/>
              </a:solidFill>
              <a:latin typeface="Tahoma" pitchFamily="34" charset="0"/>
            </a:endParaRPr>
          </a:p>
        </p:txBody>
      </p:sp>
    </p:spTree>
    <p:extLst>
      <p:ext uri="{BB962C8B-B14F-4D97-AF65-F5344CB8AC3E}">
        <p14:creationId xmlns:p14="http://schemas.microsoft.com/office/powerpoint/2010/main" val="3580888501"/>
      </p:ext>
    </p:extLst>
  </p:cSld>
  <p:clrMap bg1="lt1" tx1="dk1" bg2="lt2" tx2="dk2" accent1="accent1" accent2="accent2" accent3="accent3" accent4="accent4" accent5="accent5" accent6="accent6" hlink="hlink" folHlink="folHlink"/>
  <p:sldLayoutIdLst>
    <p:sldLayoutId id="2147484074" r:id="rId1"/>
    <p:sldLayoutId id="2147484075" r:id="rId2"/>
    <p:sldLayoutId id="2147484076" r:id="rId3"/>
    <p:sldLayoutId id="2147484077" r:id="rId4"/>
    <p:sldLayoutId id="2147484078" r:id="rId5"/>
    <p:sldLayoutId id="2147484079" r:id="rId6"/>
    <p:sldLayoutId id="2147484080" r:id="rId7"/>
    <p:sldLayoutId id="2147484081" r:id="rId8"/>
    <p:sldLayoutId id="2147484082" r:id="rId9"/>
    <p:sldLayoutId id="2147484083" r:id="rId10"/>
    <p:sldLayoutId id="2147484084" r:id="rId11"/>
    <p:sldLayoutId id="2147484085" r:id="rId12"/>
    <p:sldLayoutId id="2147484086" r:id="rId13"/>
  </p:sldLayoutIdLst>
  <p:transition/>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itchFamily="34" charset="0"/>
          <a:ea typeface="宋体" pitchFamily="2" charset="-122"/>
        </a:defRPr>
      </a:lvl2pPr>
      <a:lvl3pPr algn="l" rtl="0" eaLnBrk="0" fontAlgn="base" hangingPunct="0">
        <a:spcBef>
          <a:spcPct val="0"/>
        </a:spcBef>
        <a:spcAft>
          <a:spcPct val="0"/>
        </a:spcAft>
        <a:defRPr kumimoji="1" sz="4400">
          <a:solidFill>
            <a:schemeClr val="tx2"/>
          </a:solidFill>
          <a:latin typeface="Tahoma" pitchFamily="34" charset="0"/>
          <a:ea typeface="宋体" pitchFamily="2" charset="-122"/>
        </a:defRPr>
      </a:lvl3pPr>
      <a:lvl4pPr algn="l" rtl="0" eaLnBrk="0" fontAlgn="base" hangingPunct="0">
        <a:spcBef>
          <a:spcPct val="0"/>
        </a:spcBef>
        <a:spcAft>
          <a:spcPct val="0"/>
        </a:spcAft>
        <a:defRPr kumimoji="1" sz="4400">
          <a:solidFill>
            <a:schemeClr val="tx2"/>
          </a:solidFill>
          <a:latin typeface="Tahoma" pitchFamily="34" charset="0"/>
          <a:ea typeface="宋体" pitchFamily="2" charset="-122"/>
        </a:defRPr>
      </a:lvl4pPr>
      <a:lvl5pPr algn="l" rtl="0" eaLnBrk="0" fontAlgn="base" hangingPunct="0">
        <a:spcBef>
          <a:spcPct val="0"/>
        </a:spcBef>
        <a:spcAft>
          <a:spcPct val="0"/>
        </a:spcAft>
        <a:defRPr kumimoji="1" sz="4400">
          <a:solidFill>
            <a:schemeClr val="tx2"/>
          </a:solidFill>
          <a:latin typeface="Tahoma" pitchFamily="34" charset="0"/>
          <a:ea typeface="宋体" pitchFamily="2" charset="-122"/>
        </a:defRPr>
      </a:lvl5pPr>
      <a:lvl6pPr marL="457200" algn="l" rtl="0" fontAlgn="base">
        <a:spcBef>
          <a:spcPct val="0"/>
        </a:spcBef>
        <a:spcAft>
          <a:spcPct val="0"/>
        </a:spcAft>
        <a:defRPr kumimoji="1" sz="4400">
          <a:solidFill>
            <a:schemeClr val="tx2"/>
          </a:solidFill>
          <a:latin typeface="Tahoma" pitchFamily="34" charset="0"/>
          <a:ea typeface="宋体" pitchFamily="2" charset="-122"/>
        </a:defRPr>
      </a:lvl6pPr>
      <a:lvl7pPr marL="914400" algn="l" rtl="0" fontAlgn="base">
        <a:spcBef>
          <a:spcPct val="0"/>
        </a:spcBef>
        <a:spcAft>
          <a:spcPct val="0"/>
        </a:spcAft>
        <a:defRPr kumimoji="1" sz="4400">
          <a:solidFill>
            <a:schemeClr val="tx2"/>
          </a:solidFill>
          <a:latin typeface="Tahoma" pitchFamily="34" charset="0"/>
          <a:ea typeface="宋体" pitchFamily="2" charset="-122"/>
        </a:defRPr>
      </a:lvl7pPr>
      <a:lvl8pPr marL="1371600" algn="l" rtl="0" fontAlgn="base">
        <a:spcBef>
          <a:spcPct val="0"/>
        </a:spcBef>
        <a:spcAft>
          <a:spcPct val="0"/>
        </a:spcAft>
        <a:defRPr kumimoji="1" sz="4400">
          <a:solidFill>
            <a:schemeClr val="tx2"/>
          </a:solidFill>
          <a:latin typeface="Tahoma" pitchFamily="34" charset="0"/>
          <a:ea typeface="宋体" pitchFamily="2" charset="-122"/>
        </a:defRPr>
      </a:lvl8pPr>
      <a:lvl9pPr marL="1828800" algn="l" rtl="0" fontAlgn="base">
        <a:spcBef>
          <a:spcPct val="0"/>
        </a:spcBef>
        <a:spcAft>
          <a:spcPct val="0"/>
        </a:spcAft>
        <a:defRPr kumimoji="1" sz="4400">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152400" y="152400"/>
            <a:ext cx="8839200" cy="6553200"/>
          </a:xfrm>
          <a:prstGeom prst="rect">
            <a:avLst/>
          </a:prstGeom>
          <a:gradFill rotWithShape="0">
            <a:gsLst>
              <a:gs pos="0">
                <a:srgbClr val="A603AB"/>
              </a:gs>
              <a:gs pos="21001">
                <a:srgbClr val="0819FB"/>
              </a:gs>
              <a:gs pos="35001">
                <a:srgbClr val="1A8D48"/>
              </a:gs>
              <a:gs pos="52000">
                <a:srgbClr val="FFFF00"/>
              </a:gs>
              <a:gs pos="73000">
                <a:srgbClr val="EE3F17"/>
              </a:gs>
              <a:gs pos="88000">
                <a:srgbClr val="E81766"/>
              </a:gs>
              <a:gs pos="100000">
                <a:srgbClr val="A603AB"/>
              </a:gs>
            </a:gsLst>
            <a:lin ang="2700000" scaled="1"/>
          </a:gradFill>
          <a:ln w="9525">
            <a:solidFill>
              <a:schemeClr val="tx1"/>
            </a:solidFill>
            <a:miter lim="800000"/>
            <a:headEnd/>
            <a:tailEnd/>
          </a:ln>
        </p:spPr>
        <p:txBody>
          <a:bodyPr wrap="none" anchor="ctr"/>
          <a:lstStyle/>
          <a:p>
            <a:pPr algn="l" eaLnBrk="1" hangingPunct="1"/>
            <a:endParaRPr kumimoji="1" lang="zh-CN" altLang="en-US" sz="2400" smtClean="0">
              <a:solidFill>
                <a:srgbClr val="000000"/>
              </a:solidFill>
              <a:latin typeface="Tahoma" pitchFamily="34" charset="0"/>
            </a:endParaRPr>
          </a:p>
        </p:txBody>
      </p:sp>
      <p:sp>
        <p:nvSpPr>
          <p:cNvPr id="1027" name="Rectangle 3"/>
          <p:cNvSpPr>
            <a:spLocks noChangeArrowheads="1"/>
          </p:cNvSpPr>
          <p:nvPr/>
        </p:nvSpPr>
        <p:spPr bwMode="auto">
          <a:xfrm>
            <a:off x="228600" y="228600"/>
            <a:ext cx="8686800" cy="6400800"/>
          </a:xfrm>
          <a:prstGeom prst="rect">
            <a:avLst/>
          </a:prstGeom>
          <a:solidFill>
            <a:schemeClr val="bg1"/>
          </a:solidFill>
          <a:ln w="9525">
            <a:solidFill>
              <a:schemeClr val="tx1"/>
            </a:solidFill>
            <a:miter lim="800000"/>
            <a:headEnd/>
            <a:tailEnd/>
          </a:ln>
        </p:spPr>
        <p:txBody>
          <a:bodyPr wrap="none" anchor="ctr"/>
          <a:lstStyle/>
          <a:p>
            <a:pPr algn="l" eaLnBrk="1" hangingPunct="1"/>
            <a:endParaRPr kumimoji="1" lang="zh-CN" altLang="en-US" sz="2400" smtClean="0">
              <a:solidFill>
                <a:srgbClr val="000000"/>
              </a:solidFill>
              <a:latin typeface="Tahoma" pitchFamily="34" charset="0"/>
            </a:endParaRPr>
          </a:p>
        </p:txBody>
      </p:sp>
      <p:sp>
        <p:nvSpPr>
          <p:cNvPr id="1028" name="Rectangle 4"/>
          <p:cNvSpPr>
            <a:spLocks noGrp="1" noChangeArrowheads="1"/>
          </p:cNvSpPr>
          <p:nvPr>
            <p:ph type="title"/>
          </p:nvPr>
        </p:nvSpPr>
        <p:spPr bwMode="auto">
          <a:xfrm>
            <a:off x="381000" y="609600"/>
            <a:ext cx="8382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29" name="Rectangle 5"/>
          <p:cNvSpPr>
            <a:spLocks noGrp="1" noChangeArrowheads="1"/>
          </p:cNvSpPr>
          <p:nvPr>
            <p:ph type="body" idx="1"/>
          </p:nvPr>
        </p:nvSpPr>
        <p:spPr bwMode="auto">
          <a:xfrm>
            <a:off x="304800" y="1981200"/>
            <a:ext cx="8534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10598" name="Rectangle 6"/>
          <p:cNvSpPr>
            <a:spLocks noGrp="1" noChangeArrowheads="1"/>
          </p:cNvSpPr>
          <p:nvPr>
            <p:ph type="dt" sz="half" idx="2"/>
          </p:nvPr>
        </p:nvSpPr>
        <p:spPr bwMode="auto">
          <a:xfrm>
            <a:off x="9144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400"/>
            </a:lvl1pPr>
          </a:lstStyle>
          <a:p>
            <a:pPr algn="l" eaLnBrk="1" hangingPunct="1">
              <a:defRPr/>
            </a:pPr>
            <a:endParaRPr lang="en-US" altLang="zh-CN">
              <a:solidFill>
                <a:srgbClr val="000000"/>
              </a:solidFill>
              <a:latin typeface="Tahoma" pitchFamily="34" charset="0"/>
            </a:endParaRPr>
          </a:p>
        </p:txBody>
      </p:sp>
      <p:sp>
        <p:nvSpPr>
          <p:cNvPr id="110599" name="Rectangle 7"/>
          <p:cNvSpPr>
            <a:spLocks noGrp="1" noChangeArrowheads="1"/>
          </p:cNvSpPr>
          <p:nvPr>
            <p:ph type="ftr" sz="quarter" idx="3"/>
          </p:nvPr>
        </p:nvSpPr>
        <p:spPr bwMode="auto">
          <a:xfrm>
            <a:off x="3276600" y="61722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400"/>
            </a:lvl1pPr>
          </a:lstStyle>
          <a:p>
            <a:pPr eaLnBrk="1" hangingPunct="1">
              <a:defRPr/>
            </a:pPr>
            <a:endParaRPr lang="en-US" altLang="zh-CN">
              <a:solidFill>
                <a:srgbClr val="000000"/>
              </a:solidFill>
              <a:latin typeface="Tahoma" pitchFamily="34" charset="0"/>
            </a:endParaRPr>
          </a:p>
        </p:txBody>
      </p:sp>
      <p:sp>
        <p:nvSpPr>
          <p:cNvPr id="110600" name="Rectangle 8"/>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400"/>
            </a:lvl1pPr>
          </a:lstStyle>
          <a:p>
            <a:pPr eaLnBrk="1" hangingPunct="1">
              <a:defRPr/>
            </a:pPr>
            <a:fld id="{0A26B8D3-E5B7-47B4-9204-A5AA67E5AA88}" type="slidenum">
              <a:rPr lang="en-US" altLang="zh-CN">
                <a:solidFill>
                  <a:srgbClr val="000000"/>
                </a:solidFill>
                <a:latin typeface="Tahoma" pitchFamily="34" charset="0"/>
              </a:rPr>
              <a:pPr eaLnBrk="1" hangingPunct="1">
                <a:defRPr/>
              </a:pPr>
              <a:t>‹#›</a:t>
            </a:fld>
            <a:endParaRPr lang="en-US" altLang="zh-CN">
              <a:solidFill>
                <a:srgbClr val="000000"/>
              </a:solidFill>
              <a:latin typeface="Tahoma" pitchFamily="34" charset="0"/>
            </a:endParaRPr>
          </a:p>
        </p:txBody>
      </p:sp>
      <p:sp>
        <p:nvSpPr>
          <p:cNvPr id="1033" name="Text Box 9"/>
          <p:cNvSpPr txBox="1">
            <a:spLocks noChangeArrowheads="1"/>
          </p:cNvSpPr>
          <p:nvPr/>
        </p:nvSpPr>
        <p:spPr bwMode="auto">
          <a:xfrm>
            <a:off x="228600" y="6378575"/>
            <a:ext cx="12509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r>
              <a:rPr lang="zh-CN" altLang="en-US" sz="1200" b="1" smtClean="0">
                <a:solidFill>
                  <a:srgbClr val="0000FF"/>
                </a:solidFill>
                <a:latin typeface="宋体" pitchFamily="2" charset="-122"/>
              </a:rPr>
              <a:t>计算机组成原理</a:t>
            </a:r>
          </a:p>
        </p:txBody>
      </p:sp>
      <p:sp>
        <p:nvSpPr>
          <p:cNvPr id="1034" name="Rectangle 10"/>
          <p:cNvSpPr>
            <a:spLocks noGrp="1" noChangeArrowheads="1"/>
          </p:cNvSpPr>
          <p:nvPr userDrawn="1"/>
        </p:nvSpPr>
        <p:spPr bwMode="auto">
          <a:xfrm>
            <a:off x="7924800" y="617220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fld id="{5E8057F2-C72A-4069-B401-EB9798335B13}" type="slidenum">
              <a:rPr lang="en-US" altLang="zh-CN" sz="1200" smtClean="0">
                <a:solidFill>
                  <a:srgbClr val="3333CC"/>
                </a:solidFill>
                <a:latin typeface="Tahoma" pitchFamily="34" charset="0"/>
              </a:rPr>
              <a:pPr/>
              <a:t>‹#›</a:t>
            </a:fld>
            <a:endParaRPr lang="en-US" altLang="zh-CN" sz="1200" smtClean="0">
              <a:solidFill>
                <a:srgbClr val="3333CC"/>
              </a:solidFill>
              <a:latin typeface="Tahoma" pitchFamily="34" charset="0"/>
            </a:endParaRPr>
          </a:p>
        </p:txBody>
      </p:sp>
    </p:spTree>
    <p:extLst>
      <p:ext uri="{BB962C8B-B14F-4D97-AF65-F5344CB8AC3E}">
        <p14:creationId xmlns:p14="http://schemas.microsoft.com/office/powerpoint/2010/main" val="4230392281"/>
      </p:ext>
    </p:extLst>
  </p:cSld>
  <p:clrMap bg1="lt1" tx1="dk1" bg2="lt2" tx2="dk2" accent1="accent1" accent2="accent2" accent3="accent3" accent4="accent4" accent5="accent5" accent6="accent6" hlink="hlink" folHlink="folHlink"/>
  <p:sldLayoutIdLst>
    <p:sldLayoutId id="2147484088" r:id="rId1"/>
    <p:sldLayoutId id="2147484089" r:id="rId2"/>
    <p:sldLayoutId id="2147484090" r:id="rId3"/>
    <p:sldLayoutId id="2147484091" r:id="rId4"/>
    <p:sldLayoutId id="2147484092" r:id="rId5"/>
    <p:sldLayoutId id="2147484093" r:id="rId6"/>
    <p:sldLayoutId id="2147484094" r:id="rId7"/>
    <p:sldLayoutId id="2147484095" r:id="rId8"/>
    <p:sldLayoutId id="2147484096" r:id="rId9"/>
    <p:sldLayoutId id="2147484097" r:id="rId10"/>
    <p:sldLayoutId id="2147484098" r:id="rId11"/>
    <p:sldLayoutId id="2147484099" r:id="rId12"/>
    <p:sldLayoutId id="2147484100" r:id="rId13"/>
  </p:sldLayoutIdLst>
  <p:transition/>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itchFamily="34" charset="0"/>
          <a:ea typeface="宋体" pitchFamily="2" charset="-122"/>
        </a:defRPr>
      </a:lvl2pPr>
      <a:lvl3pPr algn="l" rtl="0" eaLnBrk="0" fontAlgn="base" hangingPunct="0">
        <a:spcBef>
          <a:spcPct val="0"/>
        </a:spcBef>
        <a:spcAft>
          <a:spcPct val="0"/>
        </a:spcAft>
        <a:defRPr kumimoji="1" sz="4400">
          <a:solidFill>
            <a:schemeClr val="tx2"/>
          </a:solidFill>
          <a:latin typeface="Tahoma" pitchFamily="34" charset="0"/>
          <a:ea typeface="宋体" pitchFamily="2" charset="-122"/>
        </a:defRPr>
      </a:lvl3pPr>
      <a:lvl4pPr algn="l" rtl="0" eaLnBrk="0" fontAlgn="base" hangingPunct="0">
        <a:spcBef>
          <a:spcPct val="0"/>
        </a:spcBef>
        <a:spcAft>
          <a:spcPct val="0"/>
        </a:spcAft>
        <a:defRPr kumimoji="1" sz="4400">
          <a:solidFill>
            <a:schemeClr val="tx2"/>
          </a:solidFill>
          <a:latin typeface="Tahoma" pitchFamily="34" charset="0"/>
          <a:ea typeface="宋体" pitchFamily="2" charset="-122"/>
        </a:defRPr>
      </a:lvl4pPr>
      <a:lvl5pPr algn="l" rtl="0" eaLnBrk="0" fontAlgn="base" hangingPunct="0">
        <a:spcBef>
          <a:spcPct val="0"/>
        </a:spcBef>
        <a:spcAft>
          <a:spcPct val="0"/>
        </a:spcAft>
        <a:defRPr kumimoji="1" sz="4400">
          <a:solidFill>
            <a:schemeClr val="tx2"/>
          </a:solidFill>
          <a:latin typeface="Tahoma" pitchFamily="34" charset="0"/>
          <a:ea typeface="宋体" pitchFamily="2" charset="-122"/>
        </a:defRPr>
      </a:lvl5pPr>
      <a:lvl6pPr marL="457200" algn="l" rtl="0" fontAlgn="base">
        <a:spcBef>
          <a:spcPct val="0"/>
        </a:spcBef>
        <a:spcAft>
          <a:spcPct val="0"/>
        </a:spcAft>
        <a:defRPr kumimoji="1" sz="4400">
          <a:solidFill>
            <a:schemeClr val="tx2"/>
          </a:solidFill>
          <a:latin typeface="Tahoma" pitchFamily="34" charset="0"/>
          <a:ea typeface="宋体" pitchFamily="2" charset="-122"/>
        </a:defRPr>
      </a:lvl6pPr>
      <a:lvl7pPr marL="914400" algn="l" rtl="0" fontAlgn="base">
        <a:spcBef>
          <a:spcPct val="0"/>
        </a:spcBef>
        <a:spcAft>
          <a:spcPct val="0"/>
        </a:spcAft>
        <a:defRPr kumimoji="1" sz="4400">
          <a:solidFill>
            <a:schemeClr val="tx2"/>
          </a:solidFill>
          <a:latin typeface="Tahoma" pitchFamily="34" charset="0"/>
          <a:ea typeface="宋体" pitchFamily="2" charset="-122"/>
        </a:defRPr>
      </a:lvl7pPr>
      <a:lvl8pPr marL="1371600" algn="l" rtl="0" fontAlgn="base">
        <a:spcBef>
          <a:spcPct val="0"/>
        </a:spcBef>
        <a:spcAft>
          <a:spcPct val="0"/>
        </a:spcAft>
        <a:defRPr kumimoji="1" sz="4400">
          <a:solidFill>
            <a:schemeClr val="tx2"/>
          </a:solidFill>
          <a:latin typeface="Tahoma" pitchFamily="34" charset="0"/>
          <a:ea typeface="宋体" pitchFamily="2" charset="-122"/>
        </a:defRPr>
      </a:lvl8pPr>
      <a:lvl9pPr marL="1828800" algn="l" rtl="0" fontAlgn="base">
        <a:spcBef>
          <a:spcPct val="0"/>
        </a:spcBef>
        <a:spcAft>
          <a:spcPct val="0"/>
        </a:spcAft>
        <a:defRPr kumimoji="1" sz="4400">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zhongjiang@cqu.edu.c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37.xml"/><Relationship Id="rId1" Type="http://schemas.openxmlformats.org/officeDocument/2006/relationships/vmlDrawing" Target="../drawings/vmlDrawing36.vml"/><Relationship Id="rId5" Type="http://schemas.openxmlformats.org/officeDocument/2006/relationships/hyperlink" Target="&#31532;13&#12289;20&#35762;(&#22788;&#29702;&#26426;&#35774;&#35745;)/13-33.swf" TargetMode="External"/><Relationship Id="rId4" Type="http://schemas.openxmlformats.org/officeDocument/2006/relationships/image" Target="../media/image61.wmf"/></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37.xml"/><Relationship Id="rId1" Type="http://schemas.openxmlformats.org/officeDocument/2006/relationships/vmlDrawing" Target="../drawings/vmlDrawing37.vml"/><Relationship Id="rId4" Type="http://schemas.openxmlformats.org/officeDocument/2006/relationships/image" Target="../media/image60.wmf"/></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37.xml"/><Relationship Id="rId1" Type="http://schemas.openxmlformats.org/officeDocument/2006/relationships/vmlDrawing" Target="../drawings/vmlDrawing38.vml"/><Relationship Id="rId5" Type="http://schemas.openxmlformats.org/officeDocument/2006/relationships/hyperlink" Target="&#31532;13&#12289;20&#35762;(&#22788;&#29702;&#26426;&#35774;&#35745;)/13-34.swf" TargetMode="External"/><Relationship Id="rId4" Type="http://schemas.openxmlformats.org/officeDocument/2006/relationships/image" Target="../media/image62.wmf"/></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36.xml"/><Relationship Id="rId1" Type="http://schemas.openxmlformats.org/officeDocument/2006/relationships/vmlDrawing" Target="../drawings/vmlDrawing39.vml"/><Relationship Id="rId4" Type="http://schemas.openxmlformats.org/officeDocument/2006/relationships/image" Target="../media/image63.wmf"/></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37.xml"/><Relationship Id="rId1" Type="http://schemas.openxmlformats.org/officeDocument/2006/relationships/vmlDrawing" Target="../drawings/vmlDrawing40.vml"/><Relationship Id="rId4" Type="http://schemas.openxmlformats.org/officeDocument/2006/relationships/image" Target="../media/image64.wmf"/></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37.xml"/><Relationship Id="rId1" Type="http://schemas.openxmlformats.org/officeDocument/2006/relationships/vmlDrawing" Target="../drawings/vmlDrawing41.vml"/><Relationship Id="rId5" Type="http://schemas.openxmlformats.org/officeDocument/2006/relationships/hyperlink" Target="&#31532;13&#12289;20&#35762;(&#22788;&#29702;&#26426;&#35774;&#35745;)/13-35.swf" TargetMode="External"/><Relationship Id="rId4" Type="http://schemas.openxmlformats.org/officeDocument/2006/relationships/image" Target="../media/image65.wmf"/></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37.xml"/><Relationship Id="rId1" Type="http://schemas.openxmlformats.org/officeDocument/2006/relationships/vmlDrawing" Target="../drawings/vmlDrawing42.vml"/><Relationship Id="rId4" Type="http://schemas.openxmlformats.org/officeDocument/2006/relationships/image" Target="../media/image66.wmf"/></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37.xml"/><Relationship Id="rId1" Type="http://schemas.openxmlformats.org/officeDocument/2006/relationships/vmlDrawing" Target="../drawings/vmlDrawing43.vml"/><Relationship Id="rId4" Type="http://schemas.openxmlformats.org/officeDocument/2006/relationships/image" Target="../media/image67.wmf"/></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37.xml"/><Relationship Id="rId1" Type="http://schemas.openxmlformats.org/officeDocument/2006/relationships/vmlDrawing" Target="../drawings/vmlDrawing44.vml"/><Relationship Id="rId5" Type="http://schemas.openxmlformats.org/officeDocument/2006/relationships/hyperlink" Target="&#31532;13&#12289;20&#35762;(&#22788;&#29702;&#26426;&#35774;&#35745;)/13-36.swf" TargetMode="External"/><Relationship Id="rId4" Type="http://schemas.openxmlformats.org/officeDocument/2006/relationships/image" Target="../media/image68.wmf"/></Relationships>
</file>

<file path=ppt/slides/_rels/slide10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56.xml"/><Relationship Id="rId1" Type="http://schemas.openxmlformats.org/officeDocument/2006/relationships/slideLayout" Target="../slideLayouts/slideLayout3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39.xml"/><Relationship Id="rId1" Type="http://schemas.openxmlformats.org/officeDocument/2006/relationships/vmlDrawing" Target="../drawings/vmlDrawing45.vml"/><Relationship Id="rId4" Type="http://schemas.openxmlformats.org/officeDocument/2006/relationships/image" Target="../media/image71.wmf"/></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9.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9.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5.tmp"/><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7.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9.xml"/></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39.xml"/><Relationship Id="rId1" Type="http://schemas.openxmlformats.org/officeDocument/2006/relationships/vmlDrawing" Target="../drawings/vmlDrawing46.vml"/><Relationship Id="rId4" Type="http://schemas.openxmlformats.org/officeDocument/2006/relationships/image" Target="../media/image72.wmf"/></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9.xml"/></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39.xml"/><Relationship Id="rId1" Type="http://schemas.openxmlformats.org/officeDocument/2006/relationships/vmlDrawing" Target="../drawings/vmlDrawing47.vml"/><Relationship Id="rId4" Type="http://schemas.openxmlformats.org/officeDocument/2006/relationships/image" Target="../media/image73.wmf"/></Relationships>
</file>

<file path=ppt/slides/_rels/slide12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0.xml"/></Relationships>
</file>

<file path=ppt/slides/_rels/slide12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44.xml"/><Relationship Id="rId1" Type="http://schemas.openxmlformats.org/officeDocument/2006/relationships/vmlDrawing" Target="../drawings/vmlDrawing48.vml"/><Relationship Id="rId4" Type="http://schemas.openxmlformats.org/officeDocument/2006/relationships/image" Target="../media/image76.wmf"/></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9.xml"/></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39.xml"/><Relationship Id="rId1" Type="http://schemas.openxmlformats.org/officeDocument/2006/relationships/vmlDrawing" Target="../drawings/vmlDrawing49.vml"/><Relationship Id="rId4" Type="http://schemas.openxmlformats.org/officeDocument/2006/relationships/image" Target="../media/image77.png"/></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44.xml"/><Relationship Id="rId1" Type="http://schemas.openxmlformats.org/officeDocument/2006/relationships/vmlDrawing" Target="../drawings/vmlDrawing50.vml"/><Relationship Id="rId4" Type="http://schemas.openxmlformats.org/officeDocument/2006/relationships/image" Target="../media/image78.wmf"/></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39.xml"/><Relationship Id="rId1" Type="http://schemas.openxmlformats.org/officeDocument/2006/relationships/vmlDrawing" Target="../drawings/vmlDrawing51.vml"/><Relationship Id="rId5" Type="http://schemas.openxmlformats.org/officeDocument/2006/relationships/image" Target="../media/image79.png"/><Relationship Id="rId4" Type="http://schemas.openxmlformats.org/officeDocument/2006/relationships/oleObject" Target="../embeddings/oleObject52.bin"/></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8.xml"/><Relationship Id="rId1" Type="http://schemas.openxmlformats.org/officeDocument/2006/relationships/slideLayout" Target="../slideLayouts/slideLayout39.xml"/></Relationships>
</file>

<file path=ppt/slides/_rels/slide1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9.xml"/></Relationships>
</file>

<file path=ppt/slides/_rels/slide1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9.xml"/><Relationship Id="rId4" Type="http://schemas.openxmlformats.org/officeDocument/2006/relationships/image" Target="../media/image83.png"/></Relationships>
</file>

<file path=ppt/slides/_rels/slide1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9.xml"/><Relationship Id="rId4" Type="http://schemas.openxmlformats.org/officeDocument/2006/relationships/image" Target="../media/image86.png"/></Relationships>
</file>

<file path=ppt/slides/_rels/slide14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9.xml"/><Relationship Id="rId1" Type="http://schemas.openxmlformats.org/officeDocument/2006/relationships/slideLayout" Target="../slideLayouts/slideLayout39.xml"/><Relationship Id="rId4" Type="http://schemas.openxmlformats.org/officeDocument/2006/relationships/image" Target="../media/image86.png"/></Relationships>
</file>

<file path=ppt/slides/_rels/slide14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9.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image" Target="../media/image5.tmp"/><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image" Target="../media/image15.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slideLayout" Target="../slideLayouts/slideLayout7.xml"/><Relationship Id="rId5" Type="http://schemas.openxmlformats.org/officeDocument/2006/relationships/tags" Target="../tags/tag15.xml"/><Relationship Id="rId10" Type="http://schemas.openxmlformats.org/officeDocument/2006/relationships/tags" Target="../tags/tag20.xml"/><Relationship Id="rId4" Type="http://schemas.openxmlformats.org/officeDocument/2006/relationships/tags" Target="../tags/tag14.xml"/><Relationship Id="rId9" Type="http://schemas.openxmlformats.org/officeDocument/2006/relationships/tags" Target="../tags/tag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8.xml"/><Relationship Id="rId1" Type="http://schemas.openxmlformats.org/officeDocument/2006/relationships/vmlDrawing" Target="../drawings/vmlDrawing3.vml"/><Relationship Id="rId6" Type="http://schemas.openxmlformats.org/officeDocument/2006/relationships/image" Target="../media/image26.png"/><Relationship Id="rId5" Type="http://schemas.openxmlformats.org/officeDocument/2006/relationships/image" Target="../media/image25.wmf"/><Relationship Id="rId4" Type="http://schemas.openxmlformats.org/officeDocument/2006/relationships/oleObject" Target="../embeddings/oleObject3.bin"/></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8.xml"/><Relationship Id="rId1" Type="http://schemas.openxmlformats.org/officeDocument/2006/relationships/vmlDrawing" Target="../drawings/vmlDrawing4.vml"/><Relationship Id="rId5" Type="http://schemas.openxmlformats.org/officeDocument/2006/relationships/image" Target="../media/image27.emf"/><Relationship Id="rId4" Type="http://schemas.openxmlformats.org/officeDocument/2006/relationships/oleObject" Target="../embeddings/oleObject4.bin"/></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8.xml"/><Relationship Id="rId1" Type="http://schemas.openxmlformats.org/officeDocument/2006/relationships/vmlDrawing" Target="../drawings/vmlDrawing5.vml"/><Relationship Id="rId6" Type="http://schemas.openxmlformats.org/officeDocument/2006/relationships/image" Target="../media/image26.png"/><Relationship Id="rId5" Type="http://schemas.openxmlformats.org/officeDocument/2006/relationships/image" Target="../media/image28.wmf"/><Relationship Id="rId4" Type="http://schemas.openxmlformats.org/officeDocument/2006/relationships/oleObject" Target="../embeddings/oleObject5.bin"/></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8.xml"/><Relationship Id="rId1" Type="http://schemas.openxmlformats.org/officeDocument/2006/relationships/vmlDrawing" Target="../drawings/vmlDrawing6.vml"/><Relationship Id="rId6" Type="http://schemas.openxmlformats.org/officeDocument/2006/relationships/image" Target="../media/image26.png"/><Relationship Id="rId5" Type="http://schemas.openxmlformats.org/officeDocument/2006/relationships/image" Target="../media/image29.wmf"/><Relationship Id="rId4" Type="http://schemas.openxmlformats.org/officeDocument/2006/relationships/oleObject" Target="../embeddings/oleObject6.bin"/></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8.xml"/><Relationship Id="rId1" Type="http://schemas.openxmlformats.org/officeDocument/2006/relationships/vmlDrawing" Target="../drawings/vmlDrawing7.vml"/><Relationship Id="rId6" Type="http://schemas.openxmlformats.org/officeDocument/2006/relationships/image" Target="../media/image26.png"/><Relationship Id="rId5" Type="http://schemas.openxmlformats.org/officeDocument/2006/relationships/image" Target="../media/image30.wmf"/><Relationship Id="rId4" Type="http://schemas.openxmlformats.org/officeDocument/2006/relationships/oleObject" Target="../embeddings/oleObject7.bin"/></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8.xml"/><Relationship Id="rId1" Type="http://schemas.openxmlformats.org/officeDocument/2006/relationships/vmlDrawing" Target="../drawings/vmlDrawing8.vml"/><Relationship Id="rId6" Type="http://schemas.openxmlformats.org/officeDocument/2006/relationships/image" Target="../media/image26.png"/><Relationship Id="rId5" Type="http://schemas.openxmlformats.org/officeDocument/2006/relationships/image" Target="../media/image31.wmf"/><Relationship Id="rId4" Type="http://schemas.openxmlformats.org/officeDocument/2006/relationships/oleObject" Target="../embeddings/oleObject8.bin"/></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8.xml"/><Relationship Id="rId1" Type="http://schemas.openxmlformats.org/officeDocument/2006/relationships/vmlDrawing" Target="../drawings/vmlDrawing9.vml"/><Relationship Id="rId5" Type="http://schemas.openxmlformats.org/officeDocument/2006/relationships/image" Target="../media/image26.png"/><Relationship Id="rId4" Type="http://schemas.openxmlformats.org/officeDocument/2006/relationships/image" Target="../media/image32.w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8.xml"/><Relationship Id="rId1" Type="http://schemas.openxmlformats.org/officeDocument/2006/relationships/vmlDrawing" Target="../drawings/vmlDrawing10.vml"/><Relationship Id="rId5" Type="http://schemas.openxmlformats.org/officeDocument/2006/relationships/image" Target="../media/image26.png"/><Relationship Id="rId4" Type="http://schemas.openxmlformats.org/officeDocument/2006/relationships/image" Target="../media/image33.w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8.xml"/><Relationship Id="rId1" Type="http://schemas.openxmlformats.org/officeDocument/2006/relationships/vmlDrawing" Target="../drawings/vmlDrawing11.vml"/><Relationship Id="rId5" Type="http://schemas.openxmlformats.org/officeDocument/2006/relationships/image" Target="../media/image26.png"/><Relationship Id="rId4" Type="http://schemas.openxmlformats.org/officeDocument/2006/relationships/image" Target="../media/image34.w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8.xml"/><Relationship Id="rId1" Type="http://schemas.openxmlformats.org/officeDocument/2006/relationships/vmlDrawing" Target="../drawings/vmlDrawing12.vml"/><Relationship Id="rId5" Type="http://schemas.openxmlformats.org/officeDocument/2006/relationships/image" Target="../media/image26.png"/><Relationship Id="rId4" Type="http://schemas.openxmlformats.org/officeDocument/2006/relationships/image" Target="../media/image35.w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18.xml"/><Relationship Id="rId1" Type="http://schemas.openxmlformats.org/officeDocument/2006/relationships/vmlDrawing" Target="../drawings/vmlDrawing13.vml"/><Relationship Id="rId5" Type="http://schemas.openxmlformats.org/officeDocument/2006/relationships/image" Target="../media/image26.png"/><Relationship Id="rId4" Type="http://schemas.openxmlformats.org/officeDocument/2006/relationships/image" Target="../media/image36.w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8.xml"/><Relationship Id="rId1" Type="http://schemas.openxmlformats.org/officeDocument/2006/relationships/vmlDrawing" Target="../drawings/vmlDrawing14.vml"/><Relationship Id="rId5" Type="http://schemas.openxmlformats.org/officeDocument/2006/relationships/image" Target="../media/image26.png"/><Relationship Id="rId4" Type="http://schemas.openxmlformats.org/officeDocument/2006/relationships/image" Target="../media/image37.wmf"/></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8.xml"/><Relationship Id="rId1" Type="http://schemas.openxmlformats.org/officeDocument/2006/relationships/vmlDrawing" Target="../drawings/vmlDrawing15.vml"/><Relationship Id="rId6" Type="http://schemas.openxmlformats.org/officeDocument/2006/relationships/image" Target="../media/image26.png"/><Relationship Id="rId5" Type="http://schemas.openxmlformats.org/officeDocument/2006/relationships/image" Target="../media/image38.wmf"/><Relationship Id="rId4" Type="http://schemas.openxmlformats.org/officeDocument/2006/relationships/oleObject" Target="../embeddings/oleObject15.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1.wmf"/><Relationship Id="rId4" Type="http://schemas.openxmlformats.org/officeDocument/2006/relationships/oleObject" Target="../embeddings/oleObject1.bin"/></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18.xml"/><Relationship Id="rId1" Type="http://schemas.openxmlformats.org/officeDocument/2006/relationships/vmlDrawing" Target="../drawings/vmlDrawing16.vml"/><Relationship Id="rId5" Type="http://schemas.openxmlformats.org/officeDocument/2006/relationships/image" Target="../media/image26.png"/><Relationship Id="rId4" Type="http://schemas.openxmlformats.org/officeDocument/2006/relationships/image" Target="../media/image39.w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18.xml"/><Relationship Id="rId1" Type="http://schemas.openxmlformats.org/officeDocument/2006/relationships/vmlDrawing" Target="../drawings/vmlDrawing17.vml"/><Relationship Id="rId5" Type="http://schemas.openxmlformats.org/officeDocument/2006/relationships/image" Target="../media/image26.png"/><Relationship Id="rId4" Type="http://schemas.openxmlformats.org/officeDocument/2006/relationships/image" Target="../media/image40.w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18.xml"/><Relationship Id="rId1" Type="http://schemas.openxmlformats.org/officeDocument/2006/relationships/vmlDrawing" Target="../drawings/vmlDrawing18.vml"/><Relationship Id="rId5" Type="http://schemas.openxmlformats.org/officeDocument/2006/relationships/image" Target="../media/image26.png"/><Relationship Id="rId4" Type="http://schemas.openxmlformats.org/officeDocument/2006/relationships/image" Target="../media/image41.w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18.xml"/><Relationship Id="rId1" Type="http://schemas.openxmlformats.org/officeDocument/2006/relationships/vmlDrawing" Target="../drawings/vmlDrawing19.vml"/><Relationship Id="rId5" Type="http://schemas.openxmlformats.org/officeDocument/2006/relationships/image" Target="../media/image26.png"/><Relationship Id="rId4" Type="http://schemas.openxmlformats.org/officeDocument/2006/relationships/image" Target="../media/image42.wmf"/></Relationships>
</file>

<file path=ppt/slides/_rels/slide74.xml.rels><?xml version="1.0" encoding="UTF-8" standalone="yes"?>
<Relationships xmlns="http://schemas.openxmlformats.org/package/2006/relationships"><Relationship Id="rId8" Type="http://schemas.openxmlformats.org/officeDocument/2006/relationships/tags" Target="../tags/tag28.xml"/><Relationship Id="rId3" Type="http://schemas.openxmlformats.org/officeDocument/2006/relationships/tags" Target="../tags/tag23.xml"/><Relationship Id="rId7" Type="http://schemas.openxmlformats.org/officeDocument/2006/relationships/tags" Target="../tags/tag27.xml"/><Relationship Id="rId12" Type="http://schemas.openxmlformats.org/officeDocument/2006/relationships/image" Target="../media/image5.tmp"/><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image" Target="../media/image43.emf"/><Relationship Id="rId5" Type="http://schemas.openxmlformats.org/officeDocument/2006/relationships/tags" Target="../tags/tag25.xml"/><Relationship Id="rId10" Type="http://schemas.openxmlformats.org/officeDocument/2006/relationships/slideLayout" Target="../slideLayouts/slideLayout18.xml"/><Relationship Id="rId4" Type="http://schemas.openxmlformats.org/officeDocument/2006/relationships/tags" Target="../tags/tag24.xml"/><Relationship Id="rId9" Type="http://schemas.openxmlformats.org/officeDocument/2006/relationships/tags" Target="../tags/tag2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31.xml"/><Relationship Id="rId1" Type="http://schemas.openxmlformats.org/officeDocument/2006/relationships/vmlDrawing" Target="../drawings/vmlDrawing20.vml"/><Relationship Id="rId5" Type="http://schemas.openxmlformats.org/officeDocument/2006/relationships/image" Target="../media/image44.wmf"/><Relationship Id="rId4" Type="http://schemas.openxmlformats.org/officeDocument/2006/relationships/oleObject" Target="../embeddings/oleObject20.bin"/></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1.xml"/><Relationship Id="rId1" Type="http://schemas.openxmlformats.org/officeDocument/2006/relationships/vmlDrawing" Target="../drawings/vmlDrawing21.vml"/><Relationship Id="rId5" Type="http://schemas.openxmlformats.org/officeDocument/2006/relationships/image" Target="../media/image45.wmf"/><Relationship Id="rId4" Type="http://schemas.openxmlformats.org/officeDocument/2006/relationships/oleObject" Target="../embeddings/oleObject21.bin"/></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2.wmf"/><Relationship Id="rId4" Type="http://schemas.openxmlformats.org/officeDocument/2006/relationships/oleObject" Target="../embeddings/oleObject2.bin"/></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1.xml"/></Relationships>
</file>

<file path=ppt/slides/_rels/slide8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31.xml"/><Relationship Id="rId5" Type="http://schemas.openxmlformats.org/officeDocument/2006/relationships/image" Target="../media/image49.emf"/><Relationship Id="rId4" Type="http://schemas.openxmlformats.org/officeDocument/2006/relationships/image" Target="../media/image48.emf"/></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31.xml"/><Relationship Id="rId1" Type="http://schemas.openxmlformats.org/officeDocument/2006/relationships/vmlDrawing" Target="../drawings/vmlDrawing22.vml"/><Relationship Id="rId4" Type="http://schemas.openxmlformats.org/officeDocument/2006/relationships/image" Target="../media/image42.w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31.xml"/><Relationship Id="rId1" Type="http://schemas.openxmlformats.org/officeDocument/2006/relationships/vmlDrawing" Target="../drawings/vmlDrawing23.vml"/><Relationship Id="rId5" Type="http://schemas.openxmlformats.org/officeDocument/2006/relationships/hyperlink" Target="&#31532;13&#12289;20&#35762;(&#22788;&#29702;&#26426;&#35774;&#35745;)/13-30.swf" TargetMode="External"/><Relationship Id="rId4" Type="http://schemas.openxmlformats.org/officeDocument/2006/relationships/image" Target="../media/image50.wmf"/></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31.xml"/><Relationship Id="rId1" Type="http://schemas.openxmlformats.org/officeDocument/2006/relationships/vmlDrawing" Target="../drawings/vmlDrawing24.vml"/><Relationship Id="rId4" Type="http://schemas.openxmlformats.org/officeDocument/2006/relationships/image" Target="../media/image25.wmf"/></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44.xml"/><Relationship Id="rId1" Type="http://schemas.openxmlformats.org/officeDocument/2006/relationships/vmlDrawing" Target="../drawings/vmlDrawing25.vml"/><Relationship Id="rId5" Type="http://schemas.openxmlformats.org/officeDocument/2006/relationships/image" Target="../media/image51.wmf"/><Relationship Id="rId4" Type="http://schemas.openxmlformats.org/officeDocument/2006/relationships/oleObject" Target="../embeddings/oleObject25.bin"/></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6.xml"/><Relationship Id="rId1" Type="http://schemas.openxmlformats.org/officeDocument/2006/relationships/vmlDrawing" Target="../drawings/vmlDrawing26.vml"/><Relationship Id="rId5" Type="http://schemas.openxmlformats.org/officeDocument/2006/relationships/image" Target="../media/image52.wmf"/><Relationship Id="rId4" Type="http://schemas.openxmlformats.org/officeDocument/2006/relationships/oleObject" Target="../embeddings/oleObject26.bin"/></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54.xml"/><Relationship Id="rId7" Type="http://schemas.openxmlformats.org/officeDocument/2006/relationships/image" Target="../media/image53.wmf"/><Relationship Id="rId2" Type="http://schemas.openxmlformats.org/officeDocument/2006/relationships/slideLayout" Target="../slideLayouts/slideLayout31.xml"/><Relationship Id="rId1" Type="http://schemas.openxmlformats.org/officeDocument/2006/relationships/vmlDrawing" Target="../drawings/vmlDrawing27.vml"/><Relationship Id="rId6" Type="http://schemas.openxmlformats.org/officeDocument/2006/relationships/oleObject" Target="../embeddings/oleObject28.bin"/><Relationship Id="rId5" Type="http://schemas.openxmlformats.org/officeDocument/2006/relationships/image" Target="../media/image52.wmf"/><Relationship Id="rId4" Type="http://schemas.openxmlformats.org/officeDocument/2006/relationships/oleObject" Target="../embeddings/oleObject27.bin"/></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36.xml"/><Relationship Id="rId1" Type="http://schemas.openxmlformats.org/officeDocument/2006/relationships/vmlDrawing" Target="../drawings/vmlDrawing28.vml"/><Relationship Id="rId5" Type="http://schemas.openxmlformats.org/officeDocument/2006/relationships/image" Target="../media/image54.wmf"/><Relationship Id="rId4" Type="http://schemas.openxmlformats.org/officeDocument/2006/relationships/oleObject" Target="../embeddings/oleObject29.bin"/></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37.xml"/><Relationship Id="rId1" Type="http://schemas.openxmlformats.org/officeDocument/2006/relationships/vmlDrawing" Target="../drawings/vmlDrawing29.vml"/><Relationship Id="rId4" Type="http://schemas.openxmlformats.org/officeDocument/2006/relationships/image" Target="../media/image55.wmf"/></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37.xml"/><Relationship Id="rId1" Type="http://schemas.openxmlformats.org/officeDocument/2006/relationships/vmlDrawing" Target="../drawings/vmlDrawing30.vml"/><Relationship Id="rId4" Type="http://schemas.openxmlformats.org/officeDocument/2006/relationships/image" Target="../media/image56.wmf"/></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37.xml"/><Relationship Id="rId1" Type="http://schemas.openxmlformats.org/officeDocument/2006/relationships/vmlDrawing" Target="../drawings/vmlDrawing31.vml"/><Relationship Id="rId4" Type="http://schemas.openxmlformats.org/officeDocument/2006/relationships/image" Target="../media/image57.wmf"/></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37.xml"/><Relationship Id="rId1" Type="http://schemas.openxmlformats.org/officeDocument/2006/relationships/vmlDrawing" Target="../drawings/vmlDrawing32.vml"/><Relationship Id="rId5" Type="http://schemas.openxmlformats.org/officeDocument/2006/relationships/hyperlink" Target="&#31532;13&#12289;20&#35762;(&#22788;&#29702;&#26426;&#35774;&#35745;)/13-32.swf" TargetMode="External"/><Relationship Id="rId4" Type="http://schemas.openxmlformats.org/officeDocument/2006/relationships/image" Target="../media/image58.wmf"/></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37.xml"/><Relationship Id="rId1" Type="http://schemas.openxmlformats.org/officeDocument/2006/relationships/vmlDrawing" Target="../drawings/vmlDrawing33.vml"/><Relationship Id="rId4" Type="http://schemas.openxmlformats.org/officeDocument/2006/relationships/image" Target="../media/image54.wmf"/></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37.xml"/><Relationship Id="rId1" Type="http://schemas.openxmlformats.org/officeDocument/2006/relationships/vmlDrawing" Target="../drawings/vmlDrawing34.vml"/><Relationship Id="rId4" Type="http://schemas.openxmlformats.org/officeDocument/2006/relationships/image" Target="../media/image59.wmf"/></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37.xml"/><Relationship Id="rId1" Type="http://schemas.openxmlformats.org/officeDocument/2006/relationships/vmlDrawing" Target="../drawings/vmlDrawing35.vml"/><Relationship Id="rId4" Type="http://schemas.openxmlformats.org/officeDocument/2006/relationships/image" Target="../media/image60.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5"/>
          <p:cNvSpPr>
            <a:spLocks noGrp="1" noChangeArrowheads="1"/>
          </p:cNvSpPr>
          <p:nvPr>
            <p:ph type="subTitle" idx="1"/>
          </p:nvPr>
        </p:nvSpPr>
        <p:spPr/>
        <p:txBody>
          <a:bodyPr/>
          <a:lstStyle/>
          <a:p>
            <a:pPr eaLnBrk="1" hangingPunct="1"/>
            <a:r>
              <a:rPr lang="en-AU" altLang="zh-CN" smtClean="0">
                <a:ea typeface="宋体" pitchFamily="2" charset="-122"/>
              </a:rPr>
              <a:t>The Processor</a:t>
            </a:r>
          </a:p>
        </p:txBody>
      </p:sp>
      <p:sp>
        <p:nvSpPr>
          <p:cNvPr id="4" name="Rectangle 4"/>
          <p:cNvSpPr txBox="1">
            <a:spLocks noChangeArrowheads="1"/>
          </p:cNvSpPr>
          <p:nvPr/>
        </p:nvSpPr>
        <p:spPr bwMode="auto">
          <a:xfrm>
            <a:off x="0" y="0"/>
            <a:ext cx="9144000" cy="1200150"/>
          </a:xfrm>
          <a:prstGeom prst="rect">
            <a:avLst/>
          </a:prstGeom>
          <a:noFill/>
          <a:ln w="9525">
            <a:noFill/>
            <a:miter lim="800000"/>
            <a:headEnd/>
            <a:tailEnd/>
          </a:ln>
          <a:effectLst/>
        </p:spPr>
        <p:txBody>
          <a:bodyPr>
            <a:spAutoFit/>
          </a:bodyPr>
          <a:lstStyle/>
          <a:p>
            <a:pPr algn="l" eaLnBrk="1" hangingPunct="1">
              <a:defRPr/>
            </a:pPr>
            <a:r>
              <a:rPr lang="en-US" sz="3600" kern="0" dirty="0">
                <a:solidFill>
                  <a:srgbClr val="FFC000"/>
                </a:solidFill>
                <a:latin typeface="Arial Black" pitchFamily="34" charset="0"/>
                <a:ea typeface="+mj-ea"/>
                <a:cs typeface="+mj-cs"/>
              </a:rPr>
              <a:t>Computer Organization and Design</a:t>
            </a:r>
          </a:p>
          <a:p>
            <a:pPr eaLnBrk="1" hangingPunct="1">
              <a:defRPr/>
            </a:pPr>
            <a:r>
              <a:rPr lang="en-US" sz="3600" kern="0" dirty="0" smtClean="0">
                <a:solidFill>
                  <a:schemeClr val="bg1"/>
                </a:solidFill>
                <a:latin typeface="Arial Black" pitchFamily="34" charset="0"/>
                <a:ea typeface="+mj-ea"/>
                <a:cs typeface="+mj-cs"/>
              </a:rPr>
              <a:t>(Fall 2019) </a:t>
            </a:r>
            <a:endParaRPr lang="en-US" sz="3600" kern="0" dirty="0">
              <a:solidFill>
                <a:schemeClr val="bg1"/>
              </a:solidFill>
              <a:latin typeface="Arial Black" pitchFamily="34" charset="0"/>
              <a:ea typeface="+mj-ea"/>
              <a:cs typeface="+mj-cs"/>
            </a:endParaRPr>
          </a:p>
        </p:txBody>
      </p:sp>
      <p:sp>
        <p:nvSpPr>
          <p:cNvPr id="5" name="Rectangle 5"/>
          <p:cNvSpPr txBox="1">
            <a:spLocks noChangeArrowheads="1"/>
          </p:cNvSpPr>
          <p:nvPr/>
        </p:nvSpPr>
        <p:spPr bwMode="auto">
          <a:xfrm>
            <a:off x="1643063" y="4500563"/>
            <a:ext cx="5857875" cy="1557349"/>
          </a:xfrm>
          <a:prstGeom prst="rect">
            <a:avLst/>
          </a:prstGeom>
          <a:noFill/>
          <a:ln w="9525">
            <a:noFill/>
            <a:miter lim="800000"/>
            <a:headEnd/>
            <a:tailEnd/>
          </a:ln>
          <a:effectLst/>
        </p:spPr>
        <p:txBody>
          <a:bodyPr>
            <a:spAutoFit/>
          </a:bodyPr>
          <a:lstStyle/>
          <a:p>
            <a:pPr eaLnBrk="1" hangingPunct="1">
              <a:spcBef>
                <a:spcPct val="20000"/>
              </a:spcBef>
              <a:buClr>
                <a:schemeClr val="folHlink"/>
              </a:buClr>
              <a:buSzPct val="60000"/>
              <a:defRPr/>
            </a:pPr>
            <a:r>
              <a:rPr lang="en-US" sz="2800" b="1" kern="0" dirty="0" smtClean="0">
                <a:latin typeface="+mj-lt"/>
              </a:rPr>
              <a:t>Jiang </a:t>
            </a:r>
            <a:r>
              <a:rPr lang="en-US" sz="2800" b="1" kern="0" dirty="0" err="1" smtClean="0">
                <a:latin typeface="+mj-lt"/>
              </a:rPr>
              <a:t>zhong</a:t>
            </a:r>
            <a:endParaRPr lang="en-US" sz="2800" b="1" kern="0" dirty="0" smtClean="0">
              <a:latin typeface="+mj-lt"/>
            </a:endParaRPr>
          </a:p>
          <a:p>
            <a:pPr eaLnBrk="1" hangingPunct="1">
              <a:spcBef>
                <a:spcPct val="20000"/>
              </a:spcBef>
              <a:buClr>
                <a:schemeClr val="folHlink"/>
              </a:buClr>
              <a:buSzPct val="60000"/>
              <a:defRPr/>
            </a:pPr>
            <a:r>
              <a:rPr lang="en-US" sz="2800" b="1" kern="0" dirty="0" smtClean="0">
                <a:latin typeface="+mj-lt"/>
                <a:hlinkClick r:id="rId3"/>
              </a:rPr>
              <a:t>zhongjiang</a:t>
            </a:r>
            <a:r>
              <a:rPr lang="en-US" altLang="zh-CN" sz="2800" b="1" kern="0" dirty="0" smtClean="0">
                <a:latin typeface="+mj-lt"/>
                <a:hlinkClick r:id="rId3"/>
              </a:rPr>
              <a:t>@cqu.edu.cn</a:t>
            </a:r>
            <a:endParaRPr lang="en-US" altLang="zh-CN" sz="2800" b="1" kern="0" dirty="0" smtClean="0">
              <a:latin typeface="+mj-lt"/>
            </a:endParaRPr>
          </a:p>
          <a:p>
            <a:pPr eaLnBrk="1" hangingPunct="1">
              <a:spcBef>
                <a:spcPct val="20000"/>
              </a:spcBef>
              <a:buClr>
                <a:schemeClr val="folHlink"/>
              </a:buClr>
              <a:buSzPct val="60000"/>
              <a:defRPr/>
            </a:pPr>
            <a:r>
              <a:rPr lang="en-US" sz="2800" b="1" kern="0" dirty="0" smtClean="0">
                <a:latin typeface="+mj-lt"/>
              </a:rPr>
              <a:t>QQ</a:t>
            </a:r>
            <a:r>
              <a:rPr lang="en-US" altLang="zh-CN" sz="2800" b="1" kern="0" dirty="0" smtClean="0">
                <a:latin typeface="+mj-lt"/>
              </a:rPr>
              <a:t>: </a:t>
            </a:r>
            <a:r>
              <a:rPr lang="en-US" altLang="zh-CN" sz="2800" kern="0" dirty="0"/>
              <a:t>376917902</a:t>
            </a:r>
            <a:endParaRPr lang="en-US" sz="2800" b="1" kern="0" dirty="0">
              <a:latin typeface="+mj-lt"/>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r>
              <a:rPr lang="en-AU" altLang="zh-CN" smtClean="0"/>
              <a:t>Chapter 4 — The Processor — </a:t>
            </a:r>
            <a:fld id="{23B99BC3-250D-4C6D-AFC3-96C6B6967280}" type="slidenum">
              <a:rPr lang="en-AU" altLang="zh-CN" smtClean="0"/>
              <a:pPr/>
              <a:t>10</a:t>
            </a:fld>
            <a:endParaRPr lang="en-AU" altLang="zh-CN"/>
          </a:p>
        </p:txBody>
      </p:sp>
      <p:sp>
        <p:nvSpPr>
          <p:cNvPr id="3" name="矩形 2"/>
          <p:cNvSpPr/>
          <p:nvPr/>
        </p:nvSpPr>
        <p:spPr>
          <a:xfrm>
            <a:off x="467669" y="959604"/>
            <a:ext cx="8496944" cy="5355312"/>
          </a:xfrm>
          <a:prstGeom prst="rect">
            <a:avLst/>
          </a:prstGeom>
        </p:spPr>
        <p:txBody>
          <a:bodyPr wrap="square">
            <a:spAutoFit/>
          </a:bodyPr>
          <a:lstStyle/>
          <a:p>
            <a:pPr algn="l"/>
            <a:r>
              <a:rPr lang="en-US" altLang="zh-CN" dirty="0"/>
              <a:t> </a:t>
            </a:r>
            <a:r>
              <a:rPr lang="en-US" altLang="zh-CN" sz="1800" dirty="0" err="1">
                <a:latin typeface="仿宋" panose="02010609060101010101" pitchFamily="49" charset="-122"/>
                <a:ea typeface="仿宋" panose="02010609060101010101" pitchFamily="49" charset="-122"/>
              </a:rPr>
              <a:t>reg</a:t>
            </a:r>
            <a:r>
              <a:rPr lang="en-US" altLang="zh-CN" sz="1800" dirty="0">
                <a:latin typeface="仿宋" panose="02010609060101010101" pitchFamily="49" charset="-122"/>
                <a:ea typeface="仿宋" panose="02010609060101010101" pitchFamily="49" charset="-122"/>
              </a:rPr>
              <a:t> [31:0] register[0:15];  // </a:t>
            </a:r>
            <a:r>
              <a:rPr lang="zh-CN" altLang="en-US" sz="1800" dirty="0">
                <a:latin typeface="仿宋" panose="02010609060101010101" pitchFamily="49" charset="-122"/>
                <a:ea typeface="仿宋" panose="02010609060101010101" pitchFamily="49" charset="-122"/>
              </a:rPr>
              <a:t>新建</a:t>
            </a:r>
            <a:r>
              <a:rPr lang="en-US" altLang="zh-CN" sz="1800" dirty="0">
                <a:latin typeface="仿宋" panose="02010609060101010101" pitchFamily="49" charset="-122"/>
                <a:ea typeface="仿宋" panose="02010609060101010101" pitchFamily="49" charset="-122"/>
              </a:rPr>
              <a:t>16</a:t>
            </a:r>
            <a:r>
              <a:rPr lang="zh-CN" altLang="en-US" sz="1800" dirty="0">
                <a:latin typeface="仿宋" panose="02010609060101010101" pitchFamily="49" charset="-122"/>
                <a:ea typeface="仿宋" panose="02010609060101010101" pitchFamily="49" charset="-122"/>
              </a:rPr>
              <a:t>个寄存器，用于操作</a:t>
            </a:r>
          </a:p>
          <a:p>
            <a:pPr algn="l"/>
            <a:r>
              <a:rPr lang="zh-CN" altLang="en-US" sz="1800" dirty="0">
                <a:latin typeface="仿宋" panose="02010609060101010101" pitchFamily="49" charset="-122"/>
                <a:ea typeface="仿宋" panose="02010609060101010101" pitchFamily="49" charset="-122"/>
              </a:rPr>
              <a:t>    </a:t>
            </a:r>
            <a:r>
              <a:rPr lang="zh-CN" altLang="en-US" sz="1800" dirty="0" smtClean="0">
                <a:latin typeface="仿宋" panose="02010609060101010101" pitchFamily="49" charset="-122"/>
                <a:ea typeface="仿宋" panose="02010609060101010101" pitchFamily="49" charset="-122"/>
              </a:rPr>
              <a:t>                       </a:t>
            </a:r>
            <a:r>
              <a:rPr lang="en-US" altLang="zh-CN" sz="1800" dirty="0" smtClean="0">
                <a:latin typeface="仿宋" panose="02010609060101010101" pitchFamily="49" charset="-122"/>
                <a:ea typeface="仿宋" panose="02010609060101010101" pitchFamily="49" charset="-122"/>
              </a:rPr>
              <a:t>// </a:t>
            </a:r>
            <a:r>
              <a:rPr lang="zh-CN" altLang="en-US" sz="1800" dirty="0">
                <a:latin typeface="仿宋" panose="02010609060101010101" pitchFamily="49" charset="-122"/>
                <a:ea typeface="仿宋" panose="02010609060101010101" pitchFamily="49" charset="-122"/>
              </a:rPr>
              <a:t>初始时，将</a:t>
            </a:r>
            <a:r>
              <a:rPr lang="en-US" altLang="zh-CN" sz="1800" dirty="0">
                <a:latin typeface="仿宋" panose="02010609060101010101" pitchFamily="49" charset="-122"/>
                <a:ea typeface="仿宋" panose="02010609060101010101" pitchFamily="49" charset="-122"/>
              </a:rPr>
              <a:t>32</a:t>
            </a:r>
            <a:r>
              <a:rPr lang="zh-CN" altLang="en-US" sz="1800" dirty="0">
                <a:latin typeface="仿宋" panose="02010609060101010101" pitchFamily="49" charset="-122"/>
                <a:ea typeface="仿宋" panose="02010609060101010101" pitchFamily="49" charset="-122"/>
              </a:rPr>
              <a:t>个寄存器全部赋值为</a:t>
            </a:r>
            <a:r>
              <a:rPr lang="en-US" altLang="zh-CN" sz="1800" dirty="0">
                <a:latin typeface="仿宋" panose="02010609060101010101" pitchFamily="49" charset="-122"/>
                <a:ea typeface="仿宋" panose="02010609060101010101" pitchFamily="49" charset="-122"/>
              </a:rPr>
              <a:t>0</a:t>
            </a:r>
          </a:p>
          <a:p>
            <a:pPr algn="l"/>
            <a:r>
              <a:rPr lang="en-US" altLang="zh-CN" sz="1800" dirty="0">
                <a:latin typeface="仿宋" panose="02010609060101010101" pitchFamily="49" charset="-122"/>
                <a:ea typeface="仿宋" panose="02010609060101010101" pitchFamily="49" charset="-122"/>
              </a:rPr>
              <a:t>  </a:t>
            </a:r>
            <a:r>
              <a:rPr lang="en-US" altLang="zh-CN" sz="1800" dirty="0" smtClean="0">
                <a:latin typeface="仿宋" panose="02010609060101010101" pitchFamily="49" charset="-122"/>
                <a:ea typeface="仿宋" panose="02010609060101010101" pitchFamily="49" charset="-122"/>
              </a:rPr>
              <a:t>   </a:t>
            </a:r>
            <a:r>
              <a:rPr lang="en-US" altLang="zh-CN" sz="1800" dirty="0">
                <a:latin typeface="仿宋" panose="02010609060101010101" pitchFamily="49" charset="-122"/>
                <a:ea typeface="仿宋" panose="02010609060101010101" pitchFamily="49" charset="-122"/>
              </a:rPr>
              <a:t>integer </a:t>
            </a:r>
            <a:r>
              <a:rPr lang="en-US" altLang="zh-CN" sz="1800" dirty="0" err="1">
                <a:latin typeface="仿宋" panose="02010609060101010101" pitchFamily="49" charset="-122"/>
                <a:ea typeface="仿宋" panose="02010609060101010101" pitchFamily="49" charset="-122"/>
              </a:rPr>
              <a:t>i</a:t>
            </a:r>
            <a:r>
              <a:rPr lang="en-US" altLang="zh-CN" sz="1800" dirty="0">
                <a:latin typeface="仿宋" panose="02010609060101010101" pitchFamily="49" charset="-122"/>
                <a:ea typeface="仿宋" panose="02010609060101010101" pitchFamily="49" charset="-122"/>
              </a:rPr>
              <a:t>;</a:t>
            </a:r>
          </a:p>
          <a:p>
            <a:pPr algn="l"/>
            <a:r>
              <a:rPr lang="en-US" altLang="zh-CN" sz="1800" dirty="0">
                <a:latin typeface="仿宋" panose="02010609060101010101" pitchFamily="49" charset="-122"/>
                <a:ea typeface="仿宋" panose="02010609060101010101" pitchFamily="49" charset="-122"/>
              </a:rPr>
              <a:t>   </a:t>
            </a:r>
            <a:r>
              <a:rPr lang="en-US" altLang="zh-CN" sz="1800" dirty="0" smtClean="0">
                <a:latin typeface="仿宋" panose="02010609060101010101" pitchFamily="49" charset="-122"/>
                <a:ea typeface="仿宋" panose="02010609060101010101" pitchFamily="49" charset="-122"/>
              </a:rPr>
              <a:t>  </a:t>
            </a:r>
            <a:r>
              <a:rPr lang="en-US" altLang="zh-CN" sz="1800" dirty="0">
                <a:latin typeface="仿宋" panose="02010609060101010101" pitchFamily="49" charset="-122"/>
                <a:ea typeface="仿宋" panose="02010609060101010101" pitchFamily="49" charset="-122"/>
              </a:rPr>
              <a:t>initial </a:t>
            </a:r>
          </a:p>
          <a:p>
            <a:pPr algn="l"/>
            <a:r>
              <a:rPr lang="en-US" altLang="zh-CN" sz="1800" dirty="0">
                <a:latin typeface="仿宋" panose="02010609060101010101" pitchFamily="49" charset="-122"/>
                <a:ea typeface="仿宋" panose="02010609060101010101" pitchFamily="49" charset="-122"/>
              </a:rPr>
              <a:t>     begin</a:t>
            </a:r>
          </a:p>
          <a:p>
            <a:pPr algn="l"/>
            <a:r>
              <a:rPr lang="en-US" altLang="zh-CN" sz="1800" dirty="0">
                <a:latin typeface="仿宋" panose="02010609060101010101" pitchFamily="49" charset="-122"/>
                <a:ea typeface="仿宋" panose="02010609060101010101" pitchFamily="49" charset="-122"/>
              </a:rPr>
              <a:t>        for(</a:t>
            </a:r>
            <a:r>
              <a:rPr lang="en-US" altLang="zh-CN" sz="1800" dirty="0" err="1">
                <a:latin typeface="仿宋" panose="02010609060101010101" pitchFamily="49" charset="-122"/>
                <a:ea typeface="仿宋" panose="02010609060101010101" pitchFamily="49" charset="-122"/>
              </a:rPr>
              <a:t>i</a:t>
            </a:r>
            <a:r>
              <a:rPr lang="en-US" altLang="zh-CN" sz="1800" dirty="0">
                <a:latin typeface="仿宋" panose="02010609060101010101" pitchFamily="49" charset="-122"/>
                <a:ea typeface="仿宋" panose="02010609060101010101" pitchFamily="49" charset="-122"/>
              </a:rPr>
              <a:t> = 0; </a:t>
            </a:r>
            <a:r>
              <a:rPr lang="en-US" altLang="zh-CN" sz="1800" dirty="0" err="1">
                <a:latin typeface="仿宋" panose="02010609060101010101" pitchFamily="49" charset="-122"/>
                <a:ea typeface="仿宋" panose="02010609060101010101" pitchFamily="49" charset="-122"/>
              </a:rPr>
              <a:t>i</a:t>
            </a:r>
            <a:r>
              <a:rPr lang="en-US" altLang="zh-CN" sz="1800" dirty="0">
                <a:latin typeface="仿宋" panose="02010609060101010101" pitchFamily="49" charset="-122"/>
                <a:ea typeface="仿宋" panose="02010609060101010101" pitchFamily="49" charset="-122"/>
              </a:rPr>
              <a:t> &lt; 16; </a:t>
            </a:r>
            <a:r>
              <a:rPr lang="en-US" altLang="zh-CN" sz="1800" dirty="0" err="1">
                <a:latin typeface="仿宋" panose="02010609060101010101" pitchFamily="49" charset="-122"/>
                <a:ea typeface="仿宋" panose="02010609060101010101" pitchFamily="49" charset="-122"/>
              </a:rPr>
              <a:t>i</a:t>
            </a:r>
            <a:r>
              <a:rPr lang="en-US" altLang="zh-CN" sz="1800" dirty="0">
                <a:latin typeface="仿宋" panose="02010609060101010101" pitchFamily="49" charset="-122"/>
                <a:ea typeface="仿宋" panose="02010609060101010101" pitchFamily="49" charset="-122"/>
              </a:rPr>
              <a:t> = </a:t>
            </a:r>
            <a:r>
              <a:rPr lang="en-US" altLang="zh-CN" sz="1800" dirty="0" err="1">
                <a:latin typeface="仿宋" panose="02010609060101010101" pitchFamily="49" charset="-122"/>
                <a:ea typeface="仿宋" panose="02010609060101010101" pitchFamily="49" charset="-122"/>
              </a:rPr>
              <a:t>i</a:t>
            </a:r>
            <a:r>
              <a:rPr lang="en-US" altLang="zh-CN" sz="1800" dirty="0">
                <a:latin typeface="仿宋" panose="02010609060101010101" pitchFamily="49" charset="-122"/>
                <a:ea typeface="仿宋" panose="02010609060101010101" pitchFamily="49" charset="-122"/>
              </a:rPr>
              <a:t> + 1)  register[</a:t>
            </a:r>
            <a:r>
              <a:rPr lang="en-US" altLang="zh-CN" sz="1800" dirty="0" err="1">
                <a:latin typeface="仿宋" panose="02010609060101010101" pitchFamily="49" charset="-122"/>
                <a:ea typeface="仿宋" panose="02010609060101010101" pitchFamily="49" charset="-122"/>
              </a:rPr>
              <a:t>i</a:t>
            </a:r>
            <a:r>
              <a:rPr lang="en-US" altLang="zh-CN" sz="1800" dirty="0">
                <a:latin typeface="仿宋" panose="02010609060101010101" pitchFamily="49" charset="-122"/>
                <a:ea typeface="仿宋" panose="02010609060101010101" pitchFamily="49" charset="-122"/>
              </a:rPr>
              <a:t>] &lt;= 0;</a:t>
            </a:r>
          </a:p>
          <a:p>
            <a:pPr algn="l"/>
            <a:r>
              <a:rPr lang="en-US" altLang="zh-CN" sz="1800" dirty="0">
                <a:latin typeface="仿宋" panose="02010609060101010101" pitchFamily="49" charset="-122"/>
                <a:ea typeface="仿宋" panose="02010609060101010101" pitchFamily="49" charset="-122"/>
              </a:rPr>
              <a:t>     end</a:t>
            </a:r>
          </a:p>
          <a:p>
            <a:pPr algn="l"/>
            <a:r>
              <a:rPr lang="en-US" altLang="zh-CN" sz="1800" dirty="0" smtClean="0">
                <a:latin typeface="仿宋" panose="02010609060101010101" pitchFamily="49" charset="-122"/>
                <a:ea typeface="仿宋" panose="02010609060101010101" pitchFamily="49" charset="-122"/>
              </a:rPr>
              <a:t>     // </a:t>
            </a:r>
            <a:r>
              <a:rPr lang="zh-CN" altLang="en-US" sz="1800" dirty="0">
                <a:latin typeface="仿宋" panose="02010609060101010101" pitchFamily="49" charset="-122"/>
                <a:ea typeface="仿宋" panose="02010609060101010101" pitchFamily="49" charset="-122"/>
              </a:rPr>
              <a:t>读寄存器</a:t>
            </a:r>
          </a:p>
          <a:p>
            <a:pPr algn="l"/>
            <a:r>
              <a:rPr lang="zh-CN" altLang="en-US" sz="1800" dirty="0">
                <a:latin typeface="仿宋" panose="02010609060101010101" pitchFamily="49" charset="-122"/>
                <a:ea typeface="仿宋" panose="02010609060101010101" pitchFamily="49" charset="-122"/>
              </a:rPr>
              <a:t>    </a:t>
            </a:r>
            <a:r>
              <a:rPr lang="en-US" altLang="zh-CN" sz="1800" dirty="0">
                <a:latin typeface="仿宋" panose="02010609060101010101" pitchFamily="49" charset="-122"/>
                <a:ea typeface="仿宋" panose="02010609060101010101" pitchFamily="49" charset="-122"/>
              </a:rPr>
              <a:t>assign </a:t>
            </a:r>
            <a:r>
              <a:rPr lang="en-US" altLang="zh-CN" sz="1800" dirty="0" err="1">
                <a:latin typeface="仿宋" panose="02010609060101010101" pitchFamily="49" charset="-122"/>
                <a:ea typeface="仿宋" panose="02010609060101010101" pitchFamily="49" charset="-122"/>
              </a:rPr>
              <a:t>ReadData1</a:t>
            </a:r>
            <a:r>
              <a:rPr lang="en-US" altLang="zh-CN" sz="1800" dirty="0">
                <a:latin typeface="仿宋" panose="02010609060101010101" pitchFamily="49" charset="-122"/>
                <a:ea typeface="仿宋" panose="02010609060101010101" pitchFamily="49" charset="-122"/>
              </a:rPr>
              <a:t> = register[</a:t>
            </a:r>
            <a:r>
              <a:rPr lang="en-US" altLang="zh-CN" sz="1800" dirty="0" err="1">
                <a:latin typeface="仿宋" panose="02010609060101010101" pitchFamily="49" charset="-122"/>
                <a:ea typeface="仿宋" panose="02010609060101010101" pitchFamily="49" charset="-122"/>
              </a:rPr>
              <a:t>rs</a:t>
            </a:r>
            <a:r>
              <a:rPr lang="en-US" altLang="zh-CN" sz="1800" dirty="0">
                <a:latin typeface="仿宋" panose="02010609060101010101" pitchFamily="49" charset="-122"/>
                <a:ea typeface="仿宋" panose="02010609060101010101" pitchFamily="49" charset="-122"/>
              </a:rPr>
              <a:t>];</a:t>
            </a:r>
          </a:p>
          <a:p>
            <a:pPr algn="l"/>
            <a:r>
              <a:rPr lang="en-US" altLang="zh-CN" sz="1800" dirty="0">
                <a:latin typeface="仿宋" panose="02010609060101010101" pitchFamily="49" charset="-122"/>
                <a:ea typeface="仿宋" panose="02010609060101010101" pitchFamily="49" charset="-122"/>
              </a:rPr>
              <a:t>    assign </a:t>
            </a:r>
            <a:r>
              <a:rPr lang="en-US" altLang="zh-CN" sz="1800" dirty="0" err="1">
                <a:latin typeface="仿宋" panose="02010609060101010101" pitchFamily="49" charset="-122"/>
                <a:ea typeface="仿宋" panose="02010609060101010101" pitchFamily="49" charset="-122"/>
              </a:rPr>
              <a:t>ReadData2</a:t>
            </a:r>
            <a:r>
              <a:rPr lang="en-US" altLang="zh-CN" sz="1800" dirty="0">
                <a:latin typeface="仿宋" panose="02010609060101010101" pitchFamily="49" charset="-122"/>
                <a:ea typeface="仿宋" panose="02010609060101010101" pitchFamily="49" charset="-122"/>
              </a:rPr>
              <a:t> = register[</a:t>
            </a:r>
            <a:r>
              <a:rPr lang="en-US" altLang="zh-CN" sz="1800" dirty="0" err="1">
                <a:latin typeface="仿宋" panose="02010609060101010101" pitchFamily="49" charset="-122"/>
                <a:ea typeface="仿宋" panose="02010609060101010101" pitchFamily="49" charset="-122"/>
              </a:rPr>
              <a:t>rt</a:t>
            </a:r>
            <a:r>
              <a:rPr lang="en-US" altLang="zh-CN" sz="1800" dirty="0">
                <a:latin typeface="仿宋" panose="02010609060101010101" pitchFamily="49" charset="-122"/>
                <a:ea typeface="仿宋" panose="02010609060101010101" pitchFamily="49" charset="-122"/>
              </a:rPr>
              <a:t>];</a:t>
            </a:r>
          </a:p>
          <a:p>
            <a:pPr algn="l"/>
            <a:endParaRPr lang="en-US" altLang="zh-CN" sz="1800" dirty="0">
              <a:latin typeface="仿宋" panose="02010609060101010101" pitchFamily="49" charset="-122"/>
              <a:ea typeface="仿宋" panose="02010609060101010101" pitchFamily="49" charset="-122"/>
            </a:endParaRPr>
          </a:p>
          <a:p>
            <a:pPr algn="l"/>
            <a:r>
              <a:rPr lang="en-US" altLang="zh-CN" sz="1800" dirty="0">
                <a:latin typeface="仿宋" panose="02010609060101010101" pitchFamily="49" charset="-122"/>
                <a:ea typeface="仿宋" panose="02010609060101010101" pitchFamily="49" charset="-122"/>
              </a:rPr>
              <a:t>    // </a:t>
            </a:r>
            <a:r>
              <a:rPr lang="zh-CN" altLang="en-US" sz="1800" dirty="0">
                <a:latin typeface="仿宋" panose="02010609060101010101" pitchFamily="49" charset="-122"/>
                <a:ea typeface="仿宋" panose="02010609060101010101" pitchFamily="49" charset="-122"/>
              </a:rPr>
              <a:t>写寄存器</a:t>
            </a:r>
          </a:p>
          <a:p>
            <a:pPr algn="l"/>
            <a:r>
              <a:rPr lang="zh-CN" altLang="en-US" sz="1800" dirty="0">
                <a:latin typeface="仿宋" panose="02010609060101010101" pitchFamily="49" charset="-122"/>
                <a:ea typeface="仿宋" panose="02010609060101010101" pitchFamily="49" charset="-122"/>
              </a:rPr>
              <a:t> </a:t>
            </a:r>
            <a:r>
              <a:rPr lang="zh-CN" altLang="en-US" sz="1800" dirty="0" smtClean="0">
                <a:latin typeface="仿宋" panose="02010609060101010101" pitchFamily="49" charset="-122"/>
                <a:ea typeface="仿宋" panose="02010609060101010101" pitchFamily="49" charset="-122"/>
              </a:rPr>
              <a:t>   </a:t>
            </a:r>
            <a:r>
              <a:rPr lang="en-US" altLang="zh-CN" sz="1800" dirty="0" smtClean="0">
                <a:latin typeface="仿宋" panose="02010609060101010101" pitchFamily="49" charset="-122"/>
                <a:ea typeface="仿宋" panose="02010609060101010101" pitchFamily="49" charset="-122"/>
              </a:rPr>
              <a:t>always</a:t>
            </a:r>
            <a:r>
              <a:rPr lang="en-US" altLang="zh-CN" sz="1800" dirty="0">
                <a:latin typeface="仿宋" panose="02010609060101010101" pitchFamily="49" charset="-122"/>
                <a:ea typeface="仿宋" panose="02010609060101010101" pitchFamily="49" charset="-122"/>
              </a:rPr>
              <a:t>@(</a:t>
            </a:r>
            <a:r>
              <a:rPr lang="en-US" altLang="zh-CN" sz="1800" dirty="0" err="1">
                <a:latin typeface="仿宋" panose="02010609060101010101" pitchFamily="49" charset="-122"/>
                <a:ea typeface="仿宋" panose="02010609060101010101" pitchFamily="49" charset="-122"/>
              </a:rPr>
              <a:t>negedge</a:t>
            </a:r>
            <a:r>
              <a:rPr lang="en-US" altLang="zh-CN" sz="1800" dirty="0">
                <a:latin typeface="仿宋" panose="02010609060101010101" pitchFamily="49" charset="-122"/>
                <a:ea typeface="仿宋" panose="02010609060101010101" pitchFamily="49" charset="-122"/>
              </a:rPr>
              <a:t> </a:t>
            </a:r>
            <a:r>
              <a:rPr lang="en-US" altLang="zh-CN" sz="1800" dirty="0" err="1">
                <a:latin typeface="仿宋" panose="02010609060101010101" pitchFamily="49" charset="-122"/>
                <a:ea typeface="仿宋" panose="02010609060101010101" pitchFamily="49" charset="-122"/>
              </a:rPr>
              <a:t>CLK</a:t>
            </a:r>
            <a:r>
              <a:rPr lang="en-US" altLang="zh-CN" sz="1800" dirty="0" smtClean="0">
                <a:latin typeface="仿宋" panose="02010609060101010101" pitchFamily="49" charset="-122"/>
                <a:ea typeface="仿宋" panose="02010609060101010101" pitchFamily="49" charset="-122"/>
              </a:rPr>
              <a:t>)    //</a:t>
            </a:r>
            <a:r>
              <a:rPr lang="zh-CN" altLang="en-US" sz="1800" dirty="0" smtClean="0">
                <a:latin typeface="仿宋" panose="02010609060101010101" pitchFamily="49" charset="-122"/>
                <a:ea typeface="仿宋" panose="02010609060101010101" pitchFamily="49" charset="-122"/>
              </a:rPr>
              <a:t>在下降沿是改写寄存器</a:t>
            </a:r>
            <a:endParaRPr lang="en-US" altLang="zh-CN" sz="1800" dirty="0">
              <a:latin typeface="仿宋" panose="02010609060101010101" pitchFamily="49" charset="-122"/>
              <a:ea typeface="仿宋" panose="02010609060101010101" pitchFamily="49" charset="-122"/>
            </a:endParaRPr>
          </a:p>
          <a:p>
            <a:pPr algn="l"/>
            <a:r>
              <a:rPr lang="en-US" altLang="zh-CN" sz="1800" dirty="0">
                <a:latin typeface="仿宋" panose="02010609060101010101" pitchFamily="49" charset="-122"/>
                <a:ea typeface="仿宋" panose="02010609060101010101" pitchFamily="49" charset="-122"/>
              </a:rPr>
              <a:t>     begin</a:t>
            </a:r>
          </a:p>
          <a:p>
            <a:pPr algn="l"/>
            <a:r>
              <a:rPr lang="en-US" altLang="zh-CN" sz="1800" dirty="0">
                <a:latin typeface="仿宋" panose="02010609060101010101" pitchFamily="49" charset="-122"/>
                <a:ea typeface="仿宋" panose="02010609060101010101" pitchFamily="49" charset="-122"/>
              </a:rPr>
              <a:t>        // </a:t>
            </a:r>
            <a:r>
              <a:rPr lang="zh-CN" altLang="en-US" sz="1800" dirty="0">
                <a:latin typeface="仿宋" panose="02010609060101010101" pitchFamily="49" charset="-122"/>
                <a:ea typeface="仿宋" panose="02010609060101010101" pitchFamily="49" charset="-122"/>
              </a:rPr>
              <a:t>如果寄存器不为</a:t>
            </a:r>
            <a:r>
              <a:rPr lang="en-US" altLang="zh-CN" sz="1800" dirty="0">
                <a:latin typeface="仿宋" panose="02010609060101010101" pitchFamily="49" charset="-122"/>
                <a:ea typeface="仿宋" panose="02010609060101010101" pitchFamily="49" charset="-122"/>
              </a:rPr>
              <a:t>0</a:t>
            </a:r>
            <a:r>
              <a:rPr lang="zh-CN" altLang="en-US" sz="1800" dirty="0">
                <a:latin typeface="仿宋" panose="02010609060101010101" pitchFamily="49" charset="-122"/>
                <a:ea typeface="仿宋" panose="02010609060101010101" pitchFamily="49" charset="-122"/>
              </a:rPr>
              <a:t>，并且</a:t>
            </a:r>
            <a:r>
              <a:rPr lang="en-US" altLang="zh-CN" sz="1800" dirty="0" err="1">
                <a:latin typeface="仿宋" panose="02010609060101010101" pitchFamily="49" charset="-122"/>
                <a:ea typeface="仿宋" panose="02010609060101010101" pitchFamily="49" charset="-122"/>
              </a:rPr>
              <a:t>RegWre</a:t>
            </a:r>
            <a:r>
              <a:rPr lang="zh-CN" altLang="en-US" sz="1800" dirty="0">
                <a:latin typeface="仿宋" panose="02010609060101010101" pitchFamily="49" charset="-122"/>
                <a:ea typeface="仿宋" panose="02010609060101010101" pitchFamily="49" charset="-122"/>
              </a:rPr>
              <a:t>为真，写入数据</a:t>
            </a:r>
          </a:p>
          <a:p>
            <a:pPr algn="l"/>
            <a:r>
              <a:rPr lang="zh-CN" altLang="en-US" sz="1800" dirty="0">
                <a:latin typeface="仿宋" panose="02010609060101010101" pitchFamily="49" charset="-122"/>
                <a:ea typeface="仿宋" panose="02010609060101010101" pitchFamily="49" charset="-122"/>
              </a:rPr>
              <a:t>        </a:t>
            </a:r>
            <a:r>
              <a:rPr lang="en-US" altLang="zh-CN" sz="1800" dirty="0">
                <a:latin typeface="仿宋" panose="02010609060101010101" pitchFamily="49" charset="-122"/>
                <a:ea typeface="仿宋" panose="02010609060101010101" pitchFamily="49" charset="-122"/>
              </a:rPr>
              <a:t>if (</a:t>
            </a:r>
            <a:r>
              <a:rPr lang="en-US" altLang="zh-CN" sz="1800" dirty="0" err="1">
                <a:latin typeface="仿宋" panose="02010609060101010101" pitchFamily="49" charset="-122"/>
                <a:ea typeface="仿宋" panose="02010609060101010101" pitchFamily="49" charset="-122"/>
              </a:rPr>
              <a:t>RegWre</a:t>
            </a:r>
            <a:r>
              <a:rPr lang="en-US" altLang="zh-CN" sz="1800" dirty="0">
                <a:latin typeface="仿宋" panose="02010609060101010101" pitchFamily="49" charset="-122"/>
                <a:ea typeface="仿宋" panose="02010609060101010101" pitchFamily="49" charset="-122"/>
              </a:rPr>
              <a:t> &amp;&amp; </a:t>
            </a:r>
            <a:r>
              <a:rPr lang="en-US" altLang="zh-CN" sz="1800" dirty="0" err="1">
                <a:latin typeface="仿宋" panose="02010609060101010101" pitchFamily="49" charset="-122"/>
                <a:ea typeface="仿宋" panose="02010609060101010101" pitchFamily="49" charset="-122"/>
              </a:rPr>
              <a:t>WriteReg</a:t>
            </a:r>
            <a:r>
              <a:rPr lang="en-US" altLang="zh-CN" sz="1800" dirty="0">
                <a:latin typeface="仿宋" panose="02010609060101010101" pitchFamily="49" charset="-122"/>
                <a:ea typeface="仿宋" panose="02010609060101010101" pitchFamily="49" charset="-122"/>
              </a:rPr>
              <a:t> != 0)  register[</a:t>
            </a:r>
            <a:r>
              <a:rPr lang="en-US" altLang="zh-CN" sz="1800" dirty="0" err="1">
                <a:latin typeface="仿宋" panose="02010609060101010101" pitchFamily="49" charset="-122"/>
                <a:ea typeface="仿宋" panose="02010609060101010101" pitchFamily="49" charset="-122"/>
              </a:rPr>
              <a:t>WriteReg</a:t>
            </a:r>
            <a:r>
              <a:rPr lang="en-US" altLang="zh-CN" sz="1800" dirty="0">
                <a:latin typeface="仿宋" panose="02010609060101010101" pitchFamily="49" charset="-122"/>
                <a:ea typeface="仿宋" panose="02010609060101010101" pitchFamily="49" charset="-122"/>
              </a:rPr>
              <a:t>] = </a:t>
            </a:r>
            <a:r>
              <a:rPr lang="en-US" altLang="zh-CN" sz="1800" dirty="0" err="1">
                <a:latin typeface="仿宋" panose="02010609060101010101" pitchFamily="49" charset="-122"/>
                <a:ea typeface="仿宋" panose="02010609060101010101" pitchFamily="49" charset="-122"/>
              </a:rPr>
              <a:t>WriteData</a:t>
            </a:r>
            <a:r>
              <a:rPr lang="en-US" altLang="zh-CN" sz="1800" dirty="0">
                <a:latin typeface="仿宋" panose="02010609060101010101" pitchFamily="49" charset="-122"/>
                <a:ea typeface="仿宋" panose="02010609060101010101" pitchFamily="49" charset="-122"/>
              </a:rPr>
              <a:t>;</a:t>
            </a:r>
          </a:p>
          <a:p>
            <a:pPr algn="l"/>
            <a:r>
              <a:rPr lang="en-US" altLang="zh-CN" sz="1800" dirty="0">
                <a:latin typeface="仿宋" panose="02010609060101010101" pitchFamily="49" charset="-122"/>
                <a:ea typeface="仿宋" panose="02010609060101010101" pitchFamily="49" charset="-122"/>
              </a:rPr>
              <a:t>     end </a:t>
            </a:r>
          </a:p>
          <a:p>
            <a:pPr algn="l"/>
            <a:endParaRPr lang="en-US" altLang="zh-CN" sz="1800" dirty="0">
              <a:latin typeface="仿宋" panose="02010609060101010101" pitchFamily="49" charset="-122"/>
              <a:ea typeface="仿宋" panose="02010609060101010101" pitchFamily="49" charset="-122"/>
            </a:endParaRPr>
          </a:p>
          <a:p>
            <a:pPr algn="l"/>
            <a:r>
              <a:rPr lang="en-US" altLang="zh-CN" sz="1800" dirty="0" err="1">
                <a:latin typeface="仿宋" panose="02010609060101010101" pitchFamily="49" charset="-122"/>
                <a:ea typeface="仿宋" panose="02010609060101010101" pitchFamily="49" charset="-122"/>
              </a:rPr>
              <a:t>endmodule</a:t>
            </a:r>
            <a:endParaRPr lang="zh-CN" altLang="en-US" sz="1800" dirty="0">
              <a:latin typeface="仿宋" panose="02010609060101010101" pitchFamily="49" charset="-122"/>
              <a:ea typeface="仿宋" panose="02010609060101010101" pitchFamily="49" charset="-122"/>
            </a:endParaRPr>
          </a:p>
        </p:txBody>
      </p:sp>
      <p:sp>
        <p:nvSpPr>
          <p:cNvPr id="4" name="矩形 3"/>
          <p:cNvSpPr/>
          <p:nvPr/>
        </p:nvSpPr>
        <p:spPr>
          <a:xfrm>
            <a:off x="533163" y="431105"/>
            <a:ext cx="3528915"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rPr>
              <a:t>Verilog </a:t>
            </a:r>
            <a:r>
              <a:rPr lang="zh-CN" altLang="en-US" sz="2400" b="1" dirty="0">
                <a:latin typeface="微软雅黑" panose="020B0503020204020204" pitchFamily="34" charset="-122"/>
                <a:ea typeface="微软雅黑" panose="020B0503020204020204" pitchFamily="34" charset="-122"/>
              </a:rPr>
              <a:t>寄存器堆的实现</a:t>
            </a:r>
          </a:p>
        </p:txBody>
      </p:sp>
    </p:spTree>
    <p:extLst>
      <p:ext uri="{BB962C8B-B14F-4D97-AF65-F5344CB8AC3E}">
        <p14:creationId xmlns:p14="http://schemas.microsoft.com/office/powerpoint/2010/main" val="31197303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3"/>
          <p:cNvSpPr>
            <a:spLocks noGrp="1" noChangeArrowheads="1"/>
          </p:cNvSpPr>
          <p:nvPr>
            <p:ph type="body" sz="half" idx="1"/>
          </p:nvPr>
        </p:nvSpPr>
        <p:spPr>
          <a:xfrm>
            <a:off x="381000" y="1066800"/>
            <a:ext cx="5029200" cy="3124200"/>
          </a:xfrm>
        </p:spPr>
        <p:txBody>
          <a:bodyPr/>
          <a:lstStyle/>
          <a:p>
            <a:pPr eaLnBrk="1" hangingPunct="1">
              <a:lnSpc>
                <a:spcPct val="90000"/>
              </a:lnSpc>
              <a:buFont typeface="Wingdings" pitchFamily="2" charset="2"/>
              <a:buNone/>
            </a:pPr>
            <a:r>
              <a:rPr lang="zh-CN" altLang="en-US" sz="2400" b="1" smtClean="0">
                <a:latin typeface="宋体" pitchFamily="2" charset="-122"/>
              </a:rPr>
              <a:t>装人操作：</a:t>
            </a:r>
            <a:r>
              <a:rPr lang="en-US" altLang="zh-CN" sz="2400" b="1" smtClean="0">
                <a:latin typeface="宋体" pitchFamily="2" charset="-122"/>
              </a:rPr>
              <a:t>LOAD R2,mem</a:t>
            </a:r>
          </a:p>
          <a:p>
            <a:pPr eaLnBrk="1" hangingPunct="1">
              <a:lnSpc>
                <a:spcPct val="90000"/>
              </a:lnSpc>
              <a:buFont typeface="Wingdings" pitchFamily="2" charset="2"/>
              <a:buNone/>
            </a:pPr>
            <a:r>
              <a:rPr lang="en-US" altLang="zh-CN" sz="2400" b="1" smtClean="0">
                <a:latin typeface="宋体" pitchFamily="2" charset="-122"/>
              </a:rPr>
              <a:t>	(1) PC→MAR</a:t>
            </a:r>
          </a:p>
          <a:p>
            <a:pPr eaLnBrk="1" hangingPunct="1">
              <a:lnSpc>
                <a:spcPct val="90000"/>
              </a:lnSpc>
              <a:buFont typeface="Wingdings" pitchFamily="2" charset="2"/>
              <a:buNone/>
            </a:pPr>
            <a:r>
              <a:rPr lang="en-US" altLang="zh-CN" sz="2400" b="1" smtClean="0">
                <a:latin typeface="宋体" pitchFamily="2" charset="-122"/>
              </a:rPr>
              <a:t>	(2) PC+1→PC</a:t>
            </a:r>
          </a:p>
          <a:p>
            <a:pPr eaLnBrk="1" hangingPunct="1">
              <a:lnSpc>
                <a:spcPct val="90000"/>
              </a:lnSpc>
              <a:buFont typeface="Wingdings" pitchFamily="2" charset="2"/>
              <a:buNone/>
            </a:pPr>
            <a:r>
              <a:rPr lang="en-US" altLang="zh-CN" sz="2400" b="1" smtClean="0">
                <a:solidFill>
                  <a:schemeClr val="folHlink"/>
                </a:solidFill>
                <a:latin typeface="宋体" pitchFamily="2" charset="-122"/>
              </a:rPr>
              <a:t>	</a:t>
            </a:r>
            <a:r>
              <a:rPr lang="en-US" altLang="zh-CN" sz="2400" b="1" smtClean="0">
                <a:latin typeface="宋体" pitchFamily="2" charset="-122"/>
              </a:rPr>
              <a:t>(3) DBUS→MDR</a:t>
            </a:r>
          </a:p>
          <a:p>
            <a:pPr eaLnBrk="1" hangingPunct="1">
              <a:lnSpc>
                <a:spcPct val="90000"/>
              </a:lnSpc>
              <a:buFont typeface="Wingdings" pitchFamily="2" charset="2"/>
              <a:buNone/>
            </a:pPr>
            <a:r>
              <a:rPr lang="en-US" altLang="zh-CN" sz="2400" b="1" smtClean="0">
                <a:latin typeface="宋体" pitchFamily="2" charset="-122"/>
              </a:rPr>
              <a:t>	(4) MDR→IR</a:t>
            </a:r>
          </a:p>
          <a:p>
            <a:pPr eaLnBrk="1" hangingPunct="1">
              <a:lnSpc>
                <a:spcPct val="90000"/>
              </a:lnSpc>
              <a:buFont typeface="Wingdings" pitchFamily="2" charset="2"/>
              <a:buNone/>
            </a:pPr>
            <a:r>
              <a:rPr lang="en-US" altLang="zh-CN" sz="2400" b="1" smtClean="0">
                <a:latin typeface="宋体" pitchFamily="2" charset="-122"/>
              </a:rPr>
              <a:t>	(5) IR(</a:t>
            </a:r>
            <a:r>
              <a:rPr lang="zh-CN" altLang="en-US" sz="2400" b="1" smtClean="0">
                <a:latin typeface="宋体" pitchFamily="2" charset="-122"/>
              </a:rPr>
              <a:t>地址段</a:t>
            </a:r>
            <a:r>
              <a:rPr lang="en-US" altLang="zh-CN" sz="2400" b="1" smtClean="0">
                <a:latin typeface="宋体" pitchFamily="2" charset="-122"/>
              </a:rPr>
              <a:t>)→MAR</a:t>
            </a:r>
            <a:r>
              <a:rPr lang="zh-CN" altLang="en-US" sz="2400" b="1" smtClean="0">
                <a:latin typeface="宋体" pitchFamily="2" charset="-122"/>
              </a:rPr>
              <a:t>，读存储器</a:t>
            </a:r>
          </a:p>
          <a:p>
            <a:pPr eaLnBrk="1" hangingPunct="1">
              <a:lnSpc>
                <a:spcPct val="90000"/>
              </a:lnSpc>
              <a:buFont typeface="Wingdings" pitchFamily="2" charset="2"/>
              <a:buNone/>
            </a:pPr>
            <a:r>
              <a:rPr lang="zh-CN" altLang="en-US" sz="2400" b="1" smtClean="0">
                <a:solidFill>
                  <a:schemeClr val="folHlink"/>
                </a:solidFill>
                <a:latin typeface="宋体" pitchFamily="2" charset="-122"/>
              </a:rPr>
              <a:t>	</a:t>
            </a:r>
            <a:r>
              <a:rPr lang="en-US" altLang="zh-CN" sz="2400" b="1" smtClean="0">
                <a:solidFill>
                  <a:schemeClr val="folHlink"/>
                </a:solidFill>
                <a:latin typeface="宋体" pitchFamily="2" charset="-122"/>
              </a:rPr>
              <a:t>(6) DBUS→MDR</a:t>
            </a:r>
          </a:p>
          <a:p>
            <a:pPr eaLnBrk="1" hangingPunct="1">
              <a:lnSpc>
                <a:spcPct val="90000"/>
              </a:lnSpc>
              <a:buFont typeface="Wingdings" pitchFamily="2" charset="2"/>
              <a:buNone/>
            </a:pPr>
            <a:r>
              <a:rPr lang="en-US" altLang="zh-CN" sz="2400" b="1" smtClean="0">
                <a:solidFill>
                  <a:schemeClr val="folHlink"/>
                </a:solidFill>
                <a:latin typeface="宋体" pitchFamily="2" charset="-122"/>
              </a:rPr>
              <a:t>	(7) MDR→R2</a:t>
            </a:r>
          </a:p>
        </p:txBody>
      </p:sp>
      <p:graphicFrame>
        <p:nvGraphicFramePr>
          <p:cNvPr id="113667" name="Object 6"/>
          <p:cNvGraphicFramePr>
            <a:graphicFrameLocks noChangeAspect="1"/>
          </p:cNvGraphicFramePr>
          <p:nvPr/>
        </p:nvGraphicFramePr>
        <p:xfrm>
          <a:off x="4419600" y="457200"/>
          <a:ext cx="4338638" cy="5854700"/>
        </p:xfrm>
        <a:graphic>
          <a:graphicData uri="http://schemas.openxmlformats.org/presentationml/2006/ole">
            <mc:AlternateContent xmlns:mc="http://schemas.openxmlformats.org/markup-compatibility/2006">
              <mc:Choice xmlns:v="urn:schemas-microsoft-com:vml" Requires="v">
                <p:oleObj spid="_x0000_s31956" name="Visio" r:id="rId3" imgW="5629240" imgH="6829320" progId="Visio.Drawing.6">
                  <p:embed/>
                </p:oleObj>
              </mc:Choice>
              <mc:Fallback>
                <p:oleObj name="Visio" r:id="rId3" imgW="5629240" imgH="6829320"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457200"/>
                        <a:ext cx="4338638" cy="585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3668" name="Rectangle 7"/>
          <p:cNvSpPr>
            <a:spLocks noChangeArrowheads="1"/>
          </p:cNvSpPr>
          <p:nvPr/>
        </p:nvSpPr>
        <p:spPr bwMode="auto">
          <a:xfrm>
            <a:off x="533400" y="4864100"/>
            <a:ext cx="2638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en-US" altLang="zh-CN" sz="2400" b="1" smtClean="0">
                <a:solidFill>
                  <a:srgbClr val="FF0000"/>
                </a:solidFill>
                <a:latin typeface="宋体" pitchFamily="2" charset="-122"/>
              </a:rPr>
              <a:t>LOAD</a:t>
            </a:r>
            <a:r>
              <a:rPr kumimoji="1" lang="zh-CN" altLang="en-US" sz="2400" b="1" smtClean="0">
                <a:solidFill>
                  <a:srgbClr val="FF0000"/>
                </a:solidFill>
                <a:latin typeface="宋体" pitchFamily="2" charset="-122"/>
              </a:rPr>
              <a:t>指令执行结束</a:t>
            </a:r>
          </a:p>
        </p:txBody>
      </p:sp>
      <p:sp>
        <p:nvSpPr>
          <p:cNvPr id="113669" name="AutoShape 9">
            <a:hlinkClick r:id="rId5" action="ppaction://hlinkfile" highlightClick="1"/>
          </p:cNvPr>
          <p:cNvSpPr>
            <a:spLocks noChangeArrowheads="1"/>
          </p:cNvSpPr>
          <p:nvPr/>
        </p:nvSpPr>
        <p:spPr bwMode="auto">
          <a:xfrm>
            <a:off x="395288" y="5949950"/>
            <a:ext cx="374650" cy="360363"/>
          </a:xfrm>
          <a:prstGeom prst="actionButtonForwardNext">
            <a:avLst/>
          </a:prstGeom>
          <a:solidFill>
            <a:schemeClr val="accent1"/>
          </a:solidFill>
          <a:ln w="9525">
            <a:solidFill>
              <a:schemeClr val="tx1"/>
            </a:solidFill>
            <a:miter lim="800000"/>
            <a:headEnd/>
            <a:tailEnd/>
          </a:ln>
        </p:spPr>
        <p:txBody>
          <a:bodyPr lIns="90000" tIns="46800" rIns="90000" bIns="46800" anchor="ctr">
            <a:spAutoFit/>
          </a:bodyPr>
          <a:lstStyle/>
          <a:p>
            <a:pPr algn="l" eaLnBrk="1" hangingPunct="1"/>
            <a:endParaRPr kumimoji="1" lang="zh-CN" altLang="en-US" sz="2400" smtClean="0">
              <a:solidFill>
                <a:srgbClr val="000000"/>
              </a:solidFill>
              <a:latin typeface="Tahoma" pitchFamily="34" charset="0"/>
            </a:endParaRPr>
          </a:p>
        </p:txBody>
      </p:sp>
    </p:spTree>
    <p:extLst>
      <p:ext uri="{BB962C8B-B14F-4D97-AF65-F5344CB8AC3E}">
        <p14:creationId xmlns:p14="http://schemas.microsoft.com/office/powerpoint/2010/main" val="1730232545"/>
      </p:ext>
    </p:extLst>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228600" y="304800"/>
            <a:ext cx="8382000" cy="533400"/>
          </a:xfrm>
        </p:spPr>
        <p:txBody>
          <a:bodyPr/>
          <a:lstStyle/>
          <a:p>
            <a:pPr eaLnBrk="1" hangingPunct="1"/>
            <a:r>
              <a:rPr lang="zh-CN" altLang="en-US" sz="2400" b="1" smtClean="0">
                <a:solidFill>
                  <a:schemeClr val="folHlink"/>
                </a:solidFill>
              </a:rPr>
              <a:t>二、访存指令的执行过程</a:t>
            </a:r>
          </a:p>
        </p:txBody>
      </p:sp>
      <p:sp>
        <p:nvSpPr>
          <p:cNvPr id="114691" name="Rectangle 3"/>
          <p:cNvSpPr>
            <a:spLocks noGrp="1" noChangeArrowheads="1"/>
          </p:cNvSpPr>
          <p:nvPr>
            <p:ph type="body" sz="half" idx="1"/>
          </p:nvPr>
        </p:nvSpPr>
        <p:spPr>
          <a:xfrm>
            <a:off x="304800" y="990600"/>
            <a:ext cx="4183063" cy="4114800"/>
          </a:xfrm>
        </p:spPr>
        <p:txBody>
          <a:bodyPr/>
          <a:lstStyle/>
          <a:p>
            <a:pPr eaLnBrk="1" hangingPunct="1">
              <a:buFont typeface="Wingdings" pitchFamily="2" charset="2"/>
              <a:buNone/>
            </a:pPr>
            <a:endParaRPr lang="en-US" altLang="zh-CN" sz="2400" b="1" smtClean="0">
              <a:latin typeface="宋体" pitchFamily="2" charset="-122"/>
            </a:endParaRPr>
          </a:p>
          <a:p>
            <a:pPr eaLnBrk="1" hangingPunct="1">
              <a:buFont typeface="Wingdings" pitchFamily="2" charset="2"/>
              <a:buNone/>
            </a:pPr>
            <a:r>
              <a:rPr lang="en-US" altLang="zh-CN" sz="2400" b="1" smtClean="0">
                <a:latin typeface="宋体" pitchFamily="2" charset="-122"/>
              </a:rPr>
              <a:t>  </a:t>
            </a:r>
            <a:r>
              <a:rPr lang="zh-CN" altLang="en-US" sz="2400" b="1" smtClean="0">
                <a:solidFill>
                  <a:schemeClr val="hlink"/>
                </a:solidFill>
                <a:latin typeface="宋体" pitchFamily="2" charset="-122"/>
              </a:rPr>
              <a:t>写存储器操作：</a:t>
            </a:r>
          </a:p>
          <a:p>
            <a:pPr eaLnBrk="1" hangingPunct="1">
              <a:buFont typeface="Wingdings" pitchFamily="2" charset="2"/>
              <a:buNone/>
            </a:pPr>
            <a:r>
              <a:rPr lang="zh-CN" altLang="en-US" sz="2400" b="1" smtClean="0">
                <a:latin typeface="宋体" pitchFamily="2" charset="-122"/>
              </a:rPr>
              <a:t>   </a:t>
            </a:r>
            <a:r>
              <a:rPr lang="en-US" altLang="zh-CN" sz="2400" b="1" smtClean="0">
                <a:solidFill>
                  <a:schemeClr val="folHlink"/>
                </a:solidFill>
                <a:latin typeface="宋体" pitchFamily="2" charset="-122"/>
              </a:rPr>
              <a:t>STORE R1,mem</a:t>
            </a:r>
          </a:p>
          <a:p>
            <a:pPr eaLnBrk="1" hangingPunct="1">
              <a:buFont typeface="Wingdings" pitchFamily="2" charset="2"/>
              <a:buNone/>
            </a:pPr>
            <a:r>
              <a:rPr lang="en-US" altLang="zh-CN" sz="2400" b="1" smtClean="0">
                <a:solidFill>
                  <a:schemeClr val="folHlink"/>
                </a:solidFill>
                <a:latin typeface="宋体" pitchFamily="2" charset="-122"/>
              </a:rPr>
              <a:t>	</a:t>
            </a:r>
            <a:r>
              <a:rPr lang="en-US" altLang="zh-CN" sz="2400" b="1" smtClean="0">
                <a:latin typeface="宋体" pitchFamily="2" charset="-122"/>
              </a:rPr>
              <a:t>(1) PC→MAR</a:t>
            </a:r>
          </a:p>
          <a:p>
            <a:pPr eaLnBrk="1" hangingPunct="1">
              <a:buFont typeface="Wingdings" pitchFamily="2" charset="2"/>
              <a:buNone/>
            </a:pPr>
            <a:r>
              <a:rPr lang="en-US" altLang="zh-CN" sz="2400" b="1" smtClean="0">
                <a:latin typeface="宋体" pitchFamily="2" charset="-122"/>
              </a:rPr>
              <a:t>	(2) PC+1→PC</a:t>
            </a:r>
          </a:p>
          <a:p>
            <a:pPr eaLnBrk="1" hangingPunct="1">
              <a:buFont typeface="Wingdings" pitchFamily="2" charset="2"/>
              <a:buNone/>
            </a:pPr>
            <a:r>
              <a:rPr lang="en-US" altLang="zh-CN" sz="2400" b="1" smtClean="0">
                <a:latin typeface="宋体" pitchFamily="2" charset="-122"/>
              </a:rPr>
              <a:t>  (3) DBUS→MDR</a:t>
            </a:r>
          </a:p>
          <a:p>
            <a:pPr eaLnBrk="1" hangingPunct="1">
              <a:buFont typeface="Wingdings" pitchFamily="2" charset="2"/>
              <a:buNone/>
            </a:pPr>
            <a:r>
              <a:rPr lang="en-US" altLang="zh-CN" sz="2400" b="1" smtClean="0">
                <a:latin typeface="宋体" pitchFamily="2" charset="-122"/>
              </a:rPr>
              <a:t>	(4) MDR→IR</a:t>
            </a:r>
          </a:p>
          <a:p>
            <a:pPr eaLnBrk="1" hangingPunct="1">
              <a:buFont typeface="Wingdings" pitchFamily="2" charset="2"/>
              <a:buNone/>
            </a:pPr>
            <a:r>
              <a:rPr lang="en-US" altLang="zh-CN" sz="2400" b="1" smtClean="0">
                <a:solidFill>
                  <a:schemeClr val="folHlink"/>
                </a:solidFill>
                <a:latin typeface="宋体" pitchFamily="2" charset="-122"/>
              </a:rPr>
              <a:t>  </a:t>
            </a:r>
            <a:r>
              <a:rPr lang="en-US" altLang="zh-CN" sz="2400" b="1" smtClean="0">
                <a:solidFill>
                  <a:schemeClr val="hlink"/>
                </a:solidFill>
                <a:latin typeface="宋体" pitchFamily="2" charset="-122"/>
              </a:rPr>
              <a:t>(5) IR(</a:t>
            </a:r>
            <a:r>
              <a:rPr lang="zh-CN" altLang="en-US" sz="2400" b="1" smtClean="0">
                <a:solidFill>
                  <a:schemeClr val="hlink"/>
                </a:solidFill>
                <a:latin typeface="宋体" pitchFamily="2" charset="-122"/>
              </a:rPr>
              <a:t>地址段</a:t>
            </a:r>
            <a:r>
              <a:rPr lang="en-US" altLang="zh-CN" sz="2400" b="1" smtClean="0">
                <a:solidFill>
                  <a:schemeClr val="hlink"/>
                </a:solidFill>
                <a:latin typeface="宋体" pitchFamily="2" charset="-122"/>
              </a:rPr>
              <a:t>)→MAR</a:t>
            </a:r>
          </a:p>
        </p:txBody>
      </p:sp>
      <p:graphicFrame>
        <p:nvGraphicFramePr>
          <p:cNvPr id="114692" name="Object 6"/>
          <p:cNvGraphicFramePr>
            <a:graphicFrameLocks noChangeAspect="1"/>
          </p:cNvGraphicFramePr>
          <p:nvPr/>
        </p:nvGraphicFramePr>
        <p:xfrm>
          <a:off x="4495800" y="609600"/>
          <a:ext cx="4186238" cy="5626100"/>
        </p:xfrm>
        <a:graphic>
          <a:graphicData uri="http://schemas.openxmlformats.org/presentationml/2006/ole">
            <mc:AlternateContent xmlns:mc="http://schemas.openxmlformats.org/markup-compatibility/2006">
              <mc:Choice xmlns:v="urn:schemas-microsoft-com:vml" Requires="v">
                <p:oleObj spid="_x0000_s32980" name="Visio" r:id="rId3" imgW="5629240" imgH="6829320" progId="Visio.Drawing.6">
                  <p:embed/>
                </p:oleObj>
              </mc:Choice>
              <mc:Fallback>
                <p:oleObj name="Visio" r:id="rId3" imgW="5629240" imgH="6829320"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609600"/>
                        <a:ext cx="4186238" cy="562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260056428"/>
      </p:ext>
    </p:extLst>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3"/>
          <p:cNvSpPr>
            <a:spLocks noGrp="1" noChangeArrowheads="1"/>
          </p:cNvSpPr>
          <p:nvPr>
            <p:ph type="body" sz="half" idx="1"/>
          </p:nvPr>
        </p:nvSpPr>
        <p:spPr>
          <a:xfrm>
            <a:off x="228600" y="838200"/>
            <a:ext cx="4267200" cy="4114800"/>
          </a:xfrm>
        </p:spPr>
        <p:txBody>
          <a:bodyPr/>
          <a:lstStyle/>
          <a:p>
            <a:pPr eaLnBrk="1" hangingPunct="1">
              <a:buFont typeface="Wingdings" pitchFamily="2" charset="2"/>
              <a:buNone/>
            </a:pPr>
            <a:endParaRPr lang="en-US" altLang="zh-CN" sz="2400" b="1" smtClean="0">
              <a:latin typeface="宋体" pitchFamily="2" charset="-122"/>
            </a:endParaRPr>
          </a:p>
          <a:p>
            <a:pPr eaLnBrk="1" hangingPunct="1">
              <a:buFont typeface="Wingdings" pitchFamily="2" charset="2"/>
              <a:buNone/>
            </a:pPr>
            <a:r>
              <a:rPr lang="en-US" altLang="zh-CN" sz="2400" b="1" smtClean="0">
                <a:latin typeface="宋体" pitchFamily="2" charset="-122"/>
              </a:rPr>
              <a:t>    </a:t>
            </a:r>
            <a:r>
              <a:rPr lang="zh-CN" altLang="en-US" sz="2400" b="1" smtClean="0">
                <a:latin typeface="宋体" pitchFamily="2" charset="-122"/>
              </a:rPr>
              <a:t>写存储器操作：</a:t>
            </a:r>
          </a:p>
          <a:p>
            <a:pPr eaLnBrk="1" hangingPunct="1">
              <a:buFont typeface="Wingdings" pitchFamily="2" charset="2"/>
              <a:buNone/>
            </a:pPr>
            <a:r>
              <a:rPr lang="zh-CN" altLang="en-US" sz="2400" b="1" smtClean="0">
                <a:latin typeface="宋体" pitchFamily="2" charset="-122"/>
              </a:rPr>
              <a:t>   </a:t>
            </a:r>
            <a:r>
              <a:rPr lang="en-US" altLang="zh-CN" sz="2400" b="1" smtClean="0">
                <a:solidFill>
                  <a:schemeClr val="folHlink"/>
                </a:solidFill>
                <a:latin typeface="宋体" pitchFamily="2" charset="-122"/>
              </a:rPr>
              <a:t>STORE R1,mem</a:t>
            </a:r>
          </a:p>
          <a:p>
            <a:pPr eaLnBrk="1" hangingPunct="1">
              <a:buFont typeface="Wingdings" pitchFamily="2" charset="2"/>
              <a:buNone/>
            </a:pPr>
            <a:r>
              <a:rPr lang="en-US" altLang="zh-CN" sz="2400" b="1" smtClean="0">
                <a:latin typeface="宋体" pitchFamily="2" charset="-122"/>
              </a:rPr>
              <a:t>	(1) PC→MAR</a:t>
            </a:r>
          </a:p>
          <a:p>
            <a:pPr eaLnBrk="1" hangingPunct="1">
              <a:buFont typeface="Wingdings" pitchFamily="2" charset="2"/>
              <a:buNone/>
            </a:pPr>
            <a:r>
              <a:rPr lang="en-US" altLang="zh-CN" sz="2400" b="1" smtClean="0">
                <a:latin typeface="宋体" pitchFamily="2" charset="-122"/>
              </a:rPr>
              <a:t>	(2) PC+1→PC</a:t>
            </a:r>
          </a:p>
          <a:p>
            <a:pPr eaLnBrk="1" hangingPunct="1">
              <a:buFont typeface="Wingdings" pitchFamily="2" charset="2"/>
              <a:buNone/>
            </a:pPr>
            <a:r>
              <a:rPr lang="en-US" altLang="zh-CN" sz="2400" b="1" smtClean="0">
                <a:solidFill>
                  <a:schemeClr val="folHlink"/>
                </a:solidFill>
                <a:latin typeface="宋体" pitchFamily="2" charset="-122"/>
              </a:rPr>
              <a:t>	</a:t>
            </a:r>
            <a:r>
              <a:rPr lang="en-US" altLang="zh-CN" sz="2400" b="1" smtClean="0">
                <a:latin typeface="宋体" pitchFamily="2" charset="-122"/>
              </a:rPr>
              <a:t>(3) DBUS→MDR</a:t>
            </a:r>
          </a:p>
          <a:p>
            <a:pPr eaLnBrk="1" hangingPunct="1">
              <a:buFont typeface="Wingdings" pitchFamily="2" charset="2"/>
              <a:buNone/>
            </a:pPr>
            <a:r>
              <a:rPr lang="en-US" altLang="zh-CN" sz="2400" b="1" smtClean="0">
                <a:latin typeface="宋体" pitchFamily="2" charset="-122"/>
              </a:rPr>
              <a:t>	(4) MDR→IR</a:t>
            </a:r>
          </a:p>
          <a:p>
            <a:pPr eaLnBrk="1" hangingPunct="1">
              <a:buFont typeface="Wingdings" pitchFamily="2" charset="2"/>
              <a:buNone/>
            </a:pPr>
            <a:r>
              <a:rPr lang="en-US" altLang="zh-CN" sz="2400" b="1" smtClean="0">
                <a:solidFill>
                  <a:schemeClr val="folHlink"/>
                </a:solidFill>
                <a:latin typeface="宋体" pitchFamily="2" charset="-122"/>
              </a:rPr>
              <a:t>  </a:t>
            </a:r>
            <a:r>
              <a:rPr lang="en-US" altLang="zh-CN" sz="2400" b="1" smtClean="0">
                <a:latin typeface="宋体" pitchFamily="2" charset="-122"/>
              </a:rPr>
              <a:t>(5) IR(</a:t>
            </a:r>
            <a:r>
              <a:rPr lang="zh-CN" altLang="en-US" sz="2400" b="1" smtClean="0">
                <a:latin typeface="宋体" pitchFamily="2" charset="-122"/>
              </a:rPr>
              <a:t>地址段</a:t>
            </a:r>
            <a:r>
              <a:rPr lang="en-US" altLang="zh-CN" sz="2400" b="1" smtClean="0">
                <a:latin typeface="宋体" pitchFamily="2" charset="-122"/>
              </a:rPr>
              <a:t>)→MAR</a:t>
            </a:r>
          </a:p>
          <a:p>
            <a:pPr eaLnBrk="1" hangingPunct="1">
              <a:buFont typeface="Wingdings" pitchFamily="2" charset="2"/>
              <a:buNone/>
            </a:pPr>
            <a:r>
              <a:rPr lang="en-US" altLang="zh-CN" sz="2400" b="1" smtClean="0">
                <a:solidFill>
                  <a:schemeClr val="hlink"/>
                </a:solidFill>
                <a:latin typeface="宋体" pitchFamily="2" charset="-122"/>
              </a:rPr>
              <a:t>  (6) R1→MDR</a:t>
            </a:r>
            <a:r>
              <a:rPr lang="zh-CN" altLang="en-US" sz="2400" b="1" smtClean="0">
                <a:solidFill>
                  <a:schemeClr val="hlink"/>
                </a:solidFill>
                <a:latin typeface="宋体" pitchFamily="2" charset="-122"/>
              </a:rPr>
              <a:t>，写存储器</a:t>
            </a:r>
          </a:p>
        </p:txBody>
      </p:sp>
      <p:sp>
        <p:nvSpPr>
          <p:cNvPr id="115715" name="Rectangle 7"/>
          <p:cNvSpPr>
            <a:spLocks noChangeArrowheads="1"/>
          </p:cNvSpPr>
          <p:nvPr/>
        </p:nvSpPr>
        <p:spPr bwMode="auto">
          <a:xfrm>
            <a:off x="457200" y="5334000"/>
            <a:ext cx="3046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en-US" altLang="zh-CN" sz="2400" b="1" smtClean="0">
                <a:solidFill>
                  <a:srgbClr val="FF0000"/>
                </a:solidFill>
                <a:latin typeface="Tahoma" pitchFamily="34" charset="0"/>
                <a:ea typeface="黑体" pitchFamily="49" charset="-122"/>
              </a:rPr>
              <a:t>STORE</a:t>
            </a:r>
            <a:r>
              <a:rPr kumimoji="1" lang="zh-CN" altLang="en-US" sz="2400" b="1" smtClean="0">
                <a:solidFill>
                  <a:srgbClr val="FF0000"/>
                </a:solidFill>
                <a:latin typeface="Tahoma" pitchFamily="34" charset="0"/>
                <a:ea typeface="黑体" pitchFamily="49" charset="-122"/>
              </a:rPr>
              <a:t>指令执行结束</a:t>
            </a:r>
          </a:p>
        </p:txBody>
      </p:sp>
      <p:graphicFrame>
        <p:nvGraphicFramePr>
          <p:cNvPr id="115716" name="Object 8"/>
          <p:cNvGraphicFramePr>
            <a:graphicFrameLocks noChangeAspect="1"/>
          </p:cNvGraphicFramePr>
          <p:nvPr/>
        </p:nvGraphicFramePr>
        <p:xfrm>
          <a:off x="3970338" y="381000"/>
          <a:ext cx="4945062" cy="6248400"/>
        </p:xfrm>
        <a:graphic>
          <a:graphicData uri="http://schemas.openxmlformats.org/presentationml/2006/ole">
            <mc:AlternateContent xmlns:mc="http://schemas.openxmlformats.org/markup-compatibility/2006">
              <mc:Choice xmlns:v="urn:schemas-microsoft-com:vml" Requires="v">
                <p:oleObj spid="_x0000_s34004" name="Visio" r:id="rId3" imgW="5623616" imgH="6828195" progId="Visio.Drawing.6">
                  <p:embed/>
                </p:oleObj>
              </mc:Choice>
              <mc:Fallback>
                <p:oleObj name="Visio" r:id="rId3" imgW="5623616" imgH="6828195"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0338" y="381000"/>
                        <a:ext cx="4945062" cy="624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5717" name="AutoShape 10">
            <a:hlinkClick r:id="rId5" action="ppaction://hlinkfile" highlightClick="1"/>
          </p:cNvPr>
          <p:cNvSpPr>
            <a:spLocks noChangeArrowheads="1"/>
          </p:cNvSpPr>
          <p:nvPr/>
        </p:nvSpPr>
        <p:spPr bwMode="auto">
          <a:xfrm>
            <a:off x="3962400" y="4292600"/>
            <a:ext cx="393700" cy="331788"/>
          </a:xfrm>
          <a:prstGeom prst="actionButtonForwardNext">
            <a:avLst/>
          </a:prstGeom>
          <a:solidFill>
            <a:schemeClr val="accent1"/>
          </a:solidFill>
          <a:ln w="9525">
            <a:solidFill>
              <a:schemeClr val="tx1"/>
            </a:solidFill>
            <a:miter lim="800000"/>
            <a:headEnd/>
            <a:tailEnd/>
          </a:ln>
        </p:spPr>
        <p:txBody>
          <a:bodyPr lIns="90000" tIns="46800" rIns="90000" bIns="46800" anchor="ctr">
            <a:spAutoFit/>
          </a:bodyPr>
          <a:lstStyle/>
          <a:p>
            <a:pPr algn="l" eaLnBrk="1" hangingPunct="1"/>
            <a:endParaRPr kumimoji="1" lang="zh-CN" altLang="en-US" sz="2400" smtClean="0">
              <a:solidFill>
                <a:srgbClr val="000000"/>
              </a:solidFill>
              <a:latin typeface="Tahoma" pitchFamily="34" charset="0"/>
            </a:endParaRPr>
          </a:p>
        </p:txBody>
      </p:sp>
    </p:spTree>
    <p:extLst>
      <p:ext uri="{BB962C8B-B14F-4D97-AF65-F5344CB8AC3E}">
        <p14:creationId xmlns:p14="http://schemas.microsoft.com/office/powerpoint/2010/main" val="2851887580"/>
      </p:ext>
    </p:extLst>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228600" y="0"/>
            <a:ext cx="8382000" cy="685800"/>
          </a:xfrm>
        </p:spPr>
        <p:txBody>
          <a:bodyPr/>
          <a:lstStyle/>
          <a:p>
            <a:pPr eaLnBrk="1" hangingPunct="1"/>
            <a:r>
              <a:rPr lang="zh-CN" altLang="en-US" sz="2400" b="1" smtClean="0">
                <a:solidFill>
                  <a:schemeClr val="folHlink"/>
                </a:solidFill>
              </a:rPr>
              <a:t>三、转移控制指令的执行过程</a:t>
            </a:r>
          </a:p>
        </p:txBody>
      </p:sp>
      <p:sp>
        <p:nvSpPr>
          <p:cNvPr id="116739" name="Rectangle 3"/>
          <p:cNvSpPr>
            <a:spLocks noGrp="1" noChangeArrowheads="1"/>
          </p:cNvSpPr>
          <p:nvPr>
            <p:ph type="body" sz="half" idx="1"/>
          </p:nvPr>
        </p:nvSpPr>
        <p:spPr>
          <a:xfrm>
            <a:off x="381000" y="1219200"/>
            <a:ext cx="4191000" cy="4114800"/>
          </a:xfrm>
        </p:spPr>
        <p:txBody>
          <a:bodyPr/>
          <a:lstStyle/>
          <a:p>
            <a:pPr eaLnBrk="1" hangingPunct="1">
              <a:buFont typeface="Wingdings" pitchFamily="2" charset="2"/>
              <a:buNone/>
            </a:pPr>
            <a:r>
              <a:rPr lang="zh-CN" altLang="en-US" sz="2400" b="1" smtClean="0">
                <a:solidFill>
                  <a:schemeClr val="hlink"/>
                </a:solidFill>
                <a:latin typeface="宋体" pitchFamily="2" charset="-122"/>
              </a:rPr>
              <a:t>无条件转移：</a:t>
            </a:r>
          </a:p>
          <a:p>
            <a:pPr eaLnBrk="1" hangingPunct="1">
              <a:buFont typeface="Wingdings" pitchFamily="2" charset="2"/>
              <a:buNone/>
            </a:pPr>
            <a:r>
              <a:rPr lang="zh-CN" altLang="en-US" sz="2400" b="1" smtClean="0">
                <a:latin typeface="宋体" pitchFamily="2" charset="-122"/>
              </a:rPr>
              <a:t>  </a:t>
            </a:r>
            <a:r>
              <a:rPr lang="en-US" altLang="zh-CN" sz="2400" b="1" smtClean="0">
                <a:solidFill>
                  <a:schemeClr val="folHlink"/>
                </a:solidFill>
                <a:latin typeface="宋体" pitchFamily="2" charset="-122"/>
              </a:rPr>
              <a:t>Branch disp</a:t>
            </a:r>
          </a:p>
          <a:p>
            <a:pPr eaLnBrk="1" hangingPunct="1">
              <a:buFont typeface="Wingdings" pitchFamily="2" charset="2"/>
              <a:buNone/>
            </a:pPr>
            <a:r>
              <a:rPr lang="en-US" altLang="zh-CN" sz="2400" b="1" smtClean="0">
                <a:solidFill>
                  <a:schemeClr val="hlink"/>
                </a:solidFill>
                <a:latin typeface="宋体" pitchFamily="2" charset="-122"/>
              </a:rPr>
              <a:t>	</a:t>
            </a:r>
            <a:r>
              <a:rPr lang="en-US" altLang="zh-CN" sz="2400" b="1" smtClean="0">
                <a:latin typeface="宋体" pitchFamily="2" charset="-122"/>
              </a:rPr>
              <a:t>(1) PC→MAR</a:t>
            </a:r>
          </a:p>
          <a:p>
            <a:pPr eaLnBrk="1" hangingPunct="1">
              <a:buFont typeface="Wingdings" pitchFamily="2" charset="2"/>
              <a:buNone/>
            </a:pPr>
            <a:r>
              <a:rPr lang="en-US" altLang="zh-CN" sz="2400" b="1" smtClean="0">
                <a:latin typeface="宋体" pitchFamily="2" charset="-122"/>
              </a:rPr>
              <a:t>	(2) PC+1→PC</a:t>
            </a:r>
          </a:p>
          <a:p>
            <a:pPr eaLnBrk="1" hangingPunct="1">
              <a:buFont typeface="Wingdings" pitchFamily="2" charset="2"/>
              <a:buNone/>
            </a:pPr>
            <a:r>
              <a:rPr lang="en-US" altLang="zh-CN" sz="2400" b="1" smtClean="0">
                <a:solidFill>
                  <a:schemeClr val="folHlink"/>
                </a:solidFill>
                <a:latin typeface="宋体" pitchFamily="2" charset="-122"/>
              </a:rPr>
              <a:t>	</a:t>
            </a:r>
            <a:r>
              <a:rPr lang="en-US" altLang="zh-CN" sz="2400" b="1" smtClean="0">
                <a:latin typeface="宋体" pitchFamily="2" charset="-122"/>
              </a:rPr>
              <a:t>(3) DBUS→MDR</a:t>
            </a:r>
          </a:p>
          <a:p>
            <a:pPr eaLnBrk="1" hangingPunct="1">
              <a:buFont typeface="Wingdings" pitchFamily="2" charset="2"/>
              <a:buNone/>
            </a:pPr>
            <a:r>
              <a:rPr lang="en-US" altLang="zh-CN" sz="2400" b="1" smtClean="0">
                <a:latin typeface="宋体" pitchFamily="2" charset="-122"/>
              </a:rPr>
              <a:t>	(4) MDR→IR</a:t>
            </a:r>
          </a:p>
          <a:p>
            <a:pPr eaLnBrk="1" hangingPunct="1">
              <a:buFont typeface="Wingdings" pitchFamily="2" charset="2"/>
              <a:buNone/>
            </a:pPr>
            <a:r>
              <a:rPr lang="en-US" altLang="zh-CN" sz="2400" b="1" smtClean="0">
                <a:solidFill>
                  <a:schemeClr val="hlink"/>
                </a:solidFill>
                <a:latin typeface="宋体" pitchFamily="2" charset="-122"/>
              </a:rPr>
              <a:t>  (5) PC→Y</a:t>
            </a:r>
          </a:p>
          <a:p>
            <a:pPr eaLnBrk="1" hangingPunct="1">
              <a:buFont typeface="Wingdings" pitchFamily="2" charset="2"/>
              <a:buNone/>
            </a:pPr>
            <a:endParaRPr lang="en-US" altLang="zh-CN" sz="2400" b="1" smtClean="0">
              <a:latin typeface="宋体" pitchFamily="2" charset="-122"/>
            </a:endParaRPr>
          </a:p>
          <a:p>
            <a:pPr eaLnBrk="1" hangingPunct="1"/>
            <a:endParaRPr lang="en-US" altLang="zh-CN" sz="2400" b="1" smtClean="0">
              <a:latin typeface="宋体" pitchFamily="2" charset="-122"/>
            </a:endParaRPr>
          </a:p>
        </p:txBody>
      </p:sp>
      <p:graphicFrame>
        <p:nvGraphicFramePr>
          <p:cNvPr id="116740" name="Object 7"/>
          <p:cNvGraphicFramePr>
            <a:graphicFrameLocks noChangeAspect="1"/>
          </p:cNvGraphicFramePr>
          <p:nvPr/>
        </p:nvGraphicFramePr>
        <p:xfrm>
          <a:off x="3962400" y="471488"/>
          <a:ext cx="4792663" cy="5929312"/>
        </p:xfrm>
        <a:graphic>
          <a:graphicData uri="http://schemas.openxmlformats.org/presentationml/2006/ole">
            <mc:AlternateContent xmlns:mc="http://schemas.openxmlformats.org/markup-compatibility/2006">
              <mc:Choice xmlns:v="urn:schemas-microsoft-com:vml" Requires="v">
                <p:oleObj spid="_x0000_s35028" name="Visio" r:id="rId3" imgW="5623616" imgH="6828195" progId="Visio.Drawing.6">
                  <p:embed/>
                </p:oleObj>
              </mc:Choice>
              <mc:Fallback>
                <p:oleObj name="Visio" r:id="rId3" imgW="5623616" imgH="6828195"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471488"/>
                        <a:ext cx="4792663" cy="5929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828958284"/>
      </p:ext>
    </p:extLst>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3"/>
          <p:cNvSpPr>
            <a:spLocks noGrp="1" noChangeArrowheads="1"/>
          </p:cNvSpPr>
          <p:nvPr>
            <p:ph type="body" sz="half" idx="1"/>
          </p:nvPr>
        </p:nvSpPr>
        <p:spPr>
          <a:xfrm>
            <a:off x="304800" y="762000"/>
            <a:ext cx="4183063" cy="4114800"/>
          </a:xfrm>
        </p:spPr>
        <p:txBody>
          <a:bodyPr/>
          <a:lstStyle/>
          <a:p>
            <a:pPr eaLnBrk="1" hangingPunct="1">
              <a:buFont typeface="Wingdings" pitchFamily="2" charset="2"/>
              <a:buNone/>
            </a:pPr>
            <a:r>
              <a:rPr lang="zh-CN" altLang="en-US" sz="2400" b="1" smtClean="0">
                <a:latin typeface="宋体" pitchFamily="2" charset="-122"/>
              </a:rPr>
              <a:t>无条件转移：</a:t>
            </a:r>
          </a:p>
          <a:p>
            <a:pPr eaLnBrk="1" hangingPunct="1">
              <a:buFont typeface="Wingdings" pitchFamily="2" charset="2"/>
              <a:buNone/>
            </a:pPr>
            <a:r>
              <a:rPr lang="zh-CN" altLang="en-US" sz="2400" b="1" smtClean="0">
                <a:latin typeface="宋体" pitchFamily="2" charset="-122"/>
              </a:rPr>
              <a:t>  </a:t>
            </a:r>
            <a:r>
              <a:rPr lang="en-US" altLang="zh-CN" sz="2400" b="1" smtClean="0">
                <a:latin typeface="宋体" pitchFamily="2" charset="-122"/>
              </a:rPr>
              <a:t>Branch disp</a:t>
            </a:r>
          </a:p>
          <a:p>
            <a:pPr eaLnBrk="1" hangingPunct="1">
              <a:buFont typeface="Wingdings" pitchFamily="2" charset="2"/>
              <a:buNone/>
            </a:pPr>
            <a:r>
              <a:rPr lang="en-US" altLang="zh-CN" sz="2400" b="1" smtClean="0">
                <a:latin typeface="宋体" pitchFamily="2" charset="-122"/>
              </a:rPr>
              <a:t>	(1) PC→MAR</a:t>
            </a:r>
          </a:p>
          <a:p>
            <a:pPr eaLnBrk="1" hangingPunct="1">
              <a:buFont typeface="Wingdings" pitchFamily="2" charset="2"/>
              <a:buNone/>
            </a:pPr>
            <a:r>
              <a:rPr lang="en-US" altLang="zh-CN" sz="2400" b="1" smtClean="0">
                <a:latin typeface="宋体" pitchFamily="2" charset="-122"/>
              </a:rPr>
              <a:t>	(2) PC+1→PC</a:t>
            </a:r>
          </a:p>
          <a:p>
            <a:pPr eaLnBrk="1" hangingPunct="1">
              <a:buFont typeface="Wingdings" pitchFamily="2" charset="2"/>
              <a:buNone/>
            </a:pPr>
            <a:r>
              <a:rPr lang="en-US" altLang="zh-CN" sz="2400" b="1" smtClean="0">
                <a:latin typeface="宋体" pitchFamily="2" charset="-122"/>
              </a:rPr>
              <a:t>	(3) DBUS→MDR</a:t>
            </a:r>
          </a:p>
          <a:p>
            <a:pPr eaLnBrk="1" hangingPunct="1">
              <a:buFont typeface="Wingdings" pitchFamily="2" charset="2"/>
              <a:buNone/>
            </a:pPr>
            <a:r>
              <a:rPr lang="en-US" altLang="zh-CN" sz="2400" b="1" smtClean="0">
                <a:latin typeface="宋体" pitchFamily="2" charset="-122"/>
              </a:rPr>
              <a:t>	(4) MDR→IR</a:t>
            </a:r>
          </a:p>
          <a:p>
            <a:pPr eaLnBrk="1" hangingPunct="1">
              <a:buFont typeface="Wingdings" pitchFamily="2" charset="2"/>
              <a:buNone/>
            </a:pPr>
            <a:r>
              <a:rPr lang="en-US" altLang="zh-CN" sz="2400" b="1" smtClean="0">
                <a:latin typeface="宋体" pitchFamily="2" charset="-122"/>
              </a:rPr>
              <a:t>	(5) PC→Y</a:t>
            </a:r>
          </a:p>
          <a:p>
            <a:pPr eaLnBrk="1" hangingPunct="1">
              <a:buFont typeface="Wingdings" pitchFamily="2" charset="2"/>
              <a:buNone/>
            </a:pPr>
            <a:r>
              <a:rPr lang="en-US" altLang="zh-CN" sz="2400" b="1" smtClean="0">
                <a:solidFill>
                  <a:schemeClr val="folHlink"/>
                </a:solidFill>
                <a:latin typeface="宋体" pitchFamily="2" charset="-122"/>
              </a:rPr>
              <a:t>  </a:t>
            </a:r>
            <a:r>
              <a:rPr lang="en-US" altLang="zh-CN" sz="2400" b="1" smtClean="0">
                <a:solidFill>
                  <a:schemeClr val="hlink"/>
                </a:solidFill>
                <a:latin typeface="宋体" pitchFamily="2" charset="-122"/>
              </a:rPr>
              <a:t>(6) Y + IR(</a:t>
            </a:r>
            <a:r>
              <a:rPr lang="zh-CN" altLang="en-US" sz="2400" b="1" smtClean="0">
                <a:solidFill>
                  <a:schemeClr val="hlink"/>
                </a:solidFill>
                <a:latin typeface="宋体" pitchFamily="2" charset="-122"/>
              </a:rPr>
              <a:t>地址段</a:t>
            </a:r>
            <a:r>
              <a:rPr lang="en-US" altLang="zh-CN" sz="2400" b="1" smtClean="0">
                <a:solidFill>
                  <a:schemeClr val="hlink"/>
                </a:solidFill>
                <a:latin typeface="宋体" pitchFamily="2" charset="-122"/>
              </a:rPr>
              <a:t>)→Z</a:t>
            </a:r>
          </a:p>
        </p:txBody>
      </p:sp>
      <p:graphicFrame>
        <p:nvGraphicFramePr>
          <p:cNvPr id="117763" name="Object 8"/>
          <p:cNvGraphicFramePr>
            <a:graphicFrameLocks noChangeAspect="1"/>
          </p:cNvGraphicFramePr>
          <p:nvPr/>
        </p:nvGraphicFramePr>
        <p:xfrm>
          <a:off x="3733800" y="547688"/>
          <a:ext cx="5097463" cy="6081712"/>
        </p:xfrm>
        <a:graphic>
          <a:graphicData uri="http://schemas.openxmlformats.org/presentationml/2006/ole">
            <mc:AlternateContent xmlns:mc="http://schemas.openxmlformats.org/markup-compatibility/2006">
              <mc:Choice xmlns:v="urn:schemas-microsoft-com:vml" Requires="v">
                <p:oleObj spid="_x0000_s36052" name="Visio" r:id="rId3" imgW="5623616" imgH="6828195" progId="Visio.Drawing.6">
                  <p:embed/>
                </p:oleObj>
              </mc:Choice>
              <mc:Fallback>
                <p:oleObj name="Visio" r:id="rId3" imgW="5623616" imgH="6828195"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547688"/>
                        <a:ext cx="5097463" cy="6081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642265370"/>
      </p:ext>
    </p:extLst>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3"/>
          <p:cNvSpPr>
            <a:spLocks noGrp="1" noChangeArrowheads="1"/>
          </p:cNvSpPr>
          <p:nvPr>
            <p:ph type="body" sz="half" idx="1"/>
          </p:nvPr>
        </p:nvSpPr>
        <p:spPr>
          <a:xfrm>
            <a:off x="533400" y="762000"/>
            <a:ext cx="4183063" cy="4114800"/>
          </a:xfrm>
        </p:spPr>
        <p:txBody>
          <a:bodyPr/>
          <a:lstStyle/>
          <a:p>
            <a:pPr eaLnBrk="1" hangingPunct="1">
              <a:buFont typeface="Wingdings" pitchFamily="2" charset="2"/>
              <a:buNone/>
            </a:pPr>
            <a:r>
              <a:rPr lang="zh-CN" altLang="en-US" sz="2400" b="1" smtClean="0">
                <a:latin typeface="宋体" pitchFamily="2" charset="-122"/>
              </a:rPr>
              <a:t>无条件转移：</a:t>
            </a:r>
          </a:p>
          <a:p>
            <a:pPr eaLnBrk="1" hangingPunct="1">
              <a:buFont typeface="Wingdings" pitchFamily="2" charset="2"/>
              <a:buNone/>
            </a:pPr>
            <a:r>
              <a:rPr lang="zh-CN" altLang="en-US" sz="2400" b="1" smtClean="0">
                <a:latin typeface="宋体" pitchFamily="2" charset="-122"/>
              </a:rPr>
              <a:t>   </a:t>
            </a:r>
            <a:r>
              <a:rPr lang="en-US" altLang="zh-CN" sz="2400" b="1" smtClean="0">
                <a:latin typeface="宋体" pitchFamily="2" charset="-122"/>
              </a:rPr>
              <a:t>Branch disp</a:t>
            </a:r>
          </a:p>
          <a:p>
            <a:pPr eaLnBrk="1" hangingPunct="1">
              <a:buFont typeface="Wingdings" pitchFamily="2" charset="2"/>
              <a:buNone/>
            </a:pPr>
            <a:r>
              <a:rPr lang="en-US" altLang="zh-CN" sz="2400" b="1" smtClean="0">
                <a:latin typeface="宋体" pitchFamily="2" charset="-122"/>
              </a:rPr>
              <a:t>	(1) PC→MAR</a:t>
            </a:r>
          </a:p>
          <a:p>
            <a:pPr eaLnBrk="1" hangingPunct="1">
              <a:buFont typeface="Wingdings" pitchFamily="2" charset="2"/>
              <a:buNone/>
            </a:pPr>
            <a:r>
              <a:rPr lang="en-US" altLang="zh-CN" sz="2400" b="1" smtClean="0">
                <a:latin typeface="宋体" pitchFamily="2" charset="-122"/>
              </a:rPr>
              <a:t>	(2) PC+1→PC</a:t>
            </a:r>
          </a:p>
          <a:p>
            <a:pPr eaLnBrk="1" hangingPunct="1">
              <a:buFont typeface="Wingdings" pitchFamily="2" charset="2"/>
              <a:buNone/>
            </a:pPr>
            <a:r>
              <a:rPr lang="en-US" altLang="zh-CN" sz="2400" b="1" smtClean="0">
                <a:latin typeface="宋体" pitchFamily="2" charset="-122"/>
              </a:rPr>
              <a:t>	(3) DBUS→MDR</a:t>
            </a:r>
          </a:p>
          <a:p>
            <a:pPr eaLnBrk="1" hangingPunct="1">
              <a:buFont typeface="Wingdings" pitchFamily="2" charset="2"/>
              <a:buNone/>
            </a:pPr>
            <a:r>
              <a:rPr lang="en-US" altLang="zh-CN" sz="2400" b="1" smtClean="0">
                <a:latin typeface="宋体" pitchFamily="2" charset="-122"/>
              </a:rPr>
              <a:t>	(4) MDR→IR</a:t>
            </a:r>
          </a:p>
          <a:p>
            <a:pPr eaLnBrk="1" hangingPunct="1">
              <a:buFont typeface="Wingdings" pitchFamily="2" charset="2"/>
              <a:buNone/>
            </a:pPr>
            <a:r>
              <a:rPr lang="en-US" altLang="zh-CN" sz="2400" b="1" smtClean="0">
                <a:latin typeface="宋体" pitchFamily="2" charset="-122"/>
              </a:rPr>
              <a:t>	(5) PC→Y</a:t>
            </a:r>
          </a:p>
          <a:p>
            <a:pPr eaLnBrk="1" hangingPunct="1">
              <a:buFont typeface="Wingdings" pitchFamily="2" charset="2"/>
              <a:buNone/>
            </a:pPr>
            <a:r>
              <a:rPr lang="en-US" altLang="zh-CN" sz="2400" b="1" smtClean="0">
                <a:latin typeface="宋体" pitchFamily="2" charset="-122"/>
              </a:rPr>
              <a:t>	(6) Y + IR(</a:t>
            </a:r>
            <a:r>
              <a:rPr lang="zh-CN" altLang="en-US" sz="2400" b="1" smtClean="0">
                <a:latin typeface="宋体" pitchFamily="2" charset="-122"/>
              </a:rPr>
              <a:t>地址段</a:t>
            </a:r>
            <a:r>
              <a:rPr lang="en-US" altLang="zh-CN" sz="2400" b="1" smtClean="0">
                <a:latin typeface="宋体" pitchFamily="2" charset="-122"/>
              </a:rPr>
              <a:t>)→Z</a:t>
            </a:r>
            <a:r>
              <a:rPr lang="en-US" altLang="zh-CN" sz="2400" b="1" smtClean="0">
                <a:solidFill>
                  <a:schemeClr val="folHlink"/>
                </a:solidFill>
                <a:latin typeface="宋体" pitchFamily="2" charset="-122"/>
              </a:rPr>
              <a:t>    </a:t>
            </a:r>
            <a:r>
              <a:rPr lang="en-US" altLang="zh-CN" sz="2400" b="1" smtClean="0">
                <a:solidFill>
                  <a:schemeClr val="hlink"/>
                </a:solidFill>
                <a:latin typeface="宋体" pitchFamily="2" charset="-122"/>
              </a:rPr>
              <a:t>(7) Z→PC</a:t>
            </a:r>
          </a:p>
          <a:p>
            <a:pPr eaLnBrk="1" hangingPunct="1"/>
            <a:endParaRPr lang="en-US" altLang="zh-CN" sz="2400" b="1" smtClean="0">
              <a:solidFill>
                <a:schemeClr val="hlink"/>
              </a:solidFill>
              <a:latin typeface="宋体" pitchFamily="2" charset="-122"/>
            </a:endParaRPr>
          </a:p>
        </p:txBody>
      </p:sp>
      <p:sp>
        <p:nvSpPr>
          <p:cNvPr id="118787" name="Rectangle 7"/>
          <p:cNvSpPr>
            <a:spLocks noChangeArrowheads="1"/>
          </p:cNvSpPr>
          <p:nvPr/>
        </p:nvSpPr>
        <p:spPr bwMode="auto">
          <a:xfrm>
            <a:off x="457200" y="5321300"/>
            <a:ext cx="294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en-US" altLang="zh-CN" sz="2400" b="1" smtClean="0">
                <a:solidFill>
                  <a:srgbClr val="FF0000"/>
                </a:solidFill>
                <a:latin typeface="宋体" pitchFamily="2" charset="-122"/>
              </a:rPr>
              <a:t>BRANCH</a:t>
            </a:r>
            <a:r>
              <a:rPr kumimoji="1" lang="zh-CN" altLang="en-US" sz="2400" b="1" smtClean="0">
                <a:solidFill>
                  <a:srgbClr val="FF0000"/>
                </a:solidFill>
                <a:latin typeface="宋体" pitchFamily="2" charset="-122"/>
              </a:rPr>
              <a:t>指令执行结束</a:t>
            </a:r>
          </a:p>
        </p:txBody>
      </p:sp>
      <p:graphicFrame>
        <p:nvGraphicFramePr>
          <p:cNvPr id="118788" name="Object 8"/>
          <p:cNvGraphicFramePr>
            <a:graphicFrameLocks noChangeAspect="1"/>
          </p:cNvGraphicFramePr>
          <p:nvPr/>
        </p:nvGraphicFramePr>
        <p:xfrm>
          <a:off x="4198938" y="381000"/>
          <a:ext cx="4564062" cy="6234113"/>
        </p:xfrm>
        <a:graphic>
          <a:graphicData uri="http://schemas.openxmlformats.org/presentationml/2006/ole">
            <mc:AlternateContent xmlns:mc="http://schemas.openxmlformats.org/markup-compatibility/2006">
              <mc:Choice xmlns:v="urn:schemas-microsoft-com:vml" Requires="v">
                <p:oleObj spid="_x0000_s37076" name="Visio" r:id="rId3" imgW="5623616" imgH="6828195" progId="Visio.Drawing.6">
                  <p:embed/>
                </p:oleObj>
              </mc:Choice>
              <mc:Fallback>
                <p:oleObj name="Visio" r:id="rId3" imgW="5623616" imgH="6828195"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8938" y="381000"/>
                        <a:ext cx="4564062" cy="623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8789" name="AutoShape 10">
            <a:hlinkClick r:id="rId5" action="ppaction://hlinkfile" highlightClick="1"/>
          </p:cNvPr>
          <p:cNvSpPr>
            <a:spLocks noChangeArrowheads="1"/>
          </p:cNvSpPr>
          <p:nvPr/>
        </p:nvSpPr>
        <p:spPr bwMode="auto">
          <a:xfrm>
            <a:off x="3429000" y="5734050"/>
            <a:ext cx="422275" cy="338138"/>
          </a:xfrm>
          <a:prstGeom prst="actionButtonForwardNext">
            <a:avLst/>
          </a:prstGeom>
          <a:solidFill>
            <a:schemeClr val="accent1"/>
          </a:solidFill>
          <a:ln w="9525">
            <a:solidFill>
              <a:schemeClr val="tx1"/>
            </a:solidFill>
            <a:miter lim="800000"/>
            <a:headEnd/>
            <a:tailEnd/>
          </a:ln>
        </p:spPr>
        <p:txBody>
          <a:bodyPr lIns="90000" tIns="46800" rIns="90000" bIns="46800" anchor="ctr">
            <a:spAutoFit/>
          </a:bodyPr>
          <a:lstStyle/>
          <a:p>
            <a:pPr algn="l" eaLnBrk="1" hangingPunct="1"/>
            <a:endParaRPr kumimoji="1" lang="zh-CN" altLang="en-US" sz="2400" smtClean="0">
              <a:solidFill>
                <a:srgbClr val="000000"/>
              </a:solidFill>
              <a:latin typeface="Tahoma" pitchFamily="34" charset="0"/>
            </a:endParaRPr>
          </a:p>
        </p:txBody>
      </p:sp>
    </p:spTree>
    <p:extLst>
      <p:ext uri="{BB962C8B-B14F-4D97-AF65-F5344CB8AC3E}">
        <p14:creationId xmlns:p14="http://schemas.microsoft.com/office/powerpoint/2010/main" val="713201889"/>
      </p:ext>
    </p:extLst>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3"/>
          <p:cNvSpPr>
            <a:spLocks noGrp="1" noChangeArrowheads="1"/>
          </p:cNvSpPr>
          <p:nvPr>
            <p:ph type="body" sz="half" idx="1"/>
          </p:nvPr>
        </p:nvSpPr>
        <p:spPr>
          <a:xfrm>
            <a:off x="381000" y="914400"/>
            <a:ext cx="4648200" cy="4114800"/>
          </a:xfrm>
        </p:spPr>
        <p:txBody>
          <a:bodyPr/>
          <a:lstStyle/>
          <a:p>
            <a:pPr eaLnBrk="1" hangingPunct="1">
              <a:buFont typeface="Wingdings" pitchFamily="2" charset="2"/>
              <a:buNone/>
            </a:pPr>
            <a:r>
              <a:rPr lang="zh-CN" altLang="en-US" sz="2400" b="1" smtClean="0">
                <a:solidFill>
                  <a:schemeClr val="hlink"/>
                </a:solidFill>
                <a:latin typeface="宋体" pitchFamily="2" charset="-122"/>
              </a:rPr>
              <a:t>条件转移：</a:t>
            </a:r>
          </a:p>
          <a:p>
            <a:pPr eaLnBrk="1" hangingPunct="1">
              <a:buFont typeface="Wingdings" pitchFamily="2" charset="2"/>
              <a:buNone/>
            </a:pPr>
            <a:r>
              <a:rPr lang="zh-CN" altLang="en-US" sz="2400" b="1" smtClean="0">
                <a:latin typeface="宋体" pitchFamily="2" charset="-122"/>
              </a:rPr>
              <a:t>  </a:t>
            </a:r>
            <a:r>
              <a:rPr lang="en-US" altLang="zh-CN" sz="2400" b="1" smtClean="0">
                <a:solidFill>
                  <a:schemeClr val="folHlink"/>
                </a:solidFill>
                <a:latin typeface="宋体" pitchFamily="2" charset="-122"/>
              </a:rPr>
              <a:t>BNE disp</a:t>
            </a:r>
          </a:p>
          <a:p>
            <a:pPr eaLnBrk="1" hangingPunct="1">
              <a:buFont typeface="Wingdings" pitchFamily="2" charset="2"/>
              <a:buNone/>
            </a:pPr>
            <a:r>
              <a:rPr lang="en-US" altLang="zh-CN" sz="2400" b="1" smtClean="0">
                <a:latin typeface="宋体" pitchFamily="2" charset="-122"/>
              </a:rPr>
              <a:t>(1) PC→MAR</a:t>
            </a:r>
          </a:p>
          <a:p>
            <a:pPr eaLnBrk="1" hangingPunct="1">
              <a:buFont typeface="Wingdings" pitchFamily="2" charset="2"/>
              <a:buNone/>
            </a:pPr>
            <a:r>
              <a:rPr lang="en-US" altLang="zh-CN" sz="2400" b="1" smtClean="0">
                <a:latin typeface="宋体" pitchFamily="2" charset="-122"/>
              </a:rPr>
              <a:t>(2) PC+1→PC</a:t>
            </a:r>
          </a:p>
          <a:p>
            <a:pPr eaLnBrk="1" hangingPunct="1">
              <a:buFont typeface="Wingdings" pitchFamily="2" charset="2"/>
              <a:buNone/>
            </a:pPr>
            <a:r>
              <a:rPr lang="en-US" altLang="zh-CN" sz="2400" b="1" smtClean="0">
                <a:latin typeface="宋体" pitchFamily="2" charset="-122"/>
              </a:rPr>
              <a:t>(3) DBUS→MDR</a:t>
            </a:r>
          </a:p>
          <a:p>
            <a:pPr eaLnBrk="1" hangingPunct="1">
              <a:buFont typeface="Wingdings" pitchFamily="2" charset="2"/>
              <a:buNone/>
            </a:pPr>
            <a:r>
              <a:rPr lang="en-US" altLang="zh-CN" sz="2400" b="1" smtClean="0">
                <a:latin typeface="宋体" pitchFamily="2" charset="-122"/>
              </a:rPr>
              <a:t>(4) MDR→IR</a:t>
            </a:r>
          </a:p>
          <a:p>
            <a:pPr eaLnBrk="1" hangingPunct="1">
              <a:buFont typeface="Wingdings" pitchFamily="2" charset="2"/>
              <a:buNone/>
            </a:pPr>
            <a:r>
              <a:rPr lang="en-US" altLang="zh-CN" sz="2400" b="1" smtClean="0">
                <a:solidFill>
                  <a:schemeClr val="hlink"/>
                </a:solidFill>
                <a:latin typeface="宋体" pitchFamily="2" charset="-122"/>
              </a:rPr>
              <a:t>(5) if(!Z) PC→Y; </a:t>
            </a:r>
          </a:p>
          <a:p>
            <a:pPr eaLnBrk="1" hangingPunct="1">
              <a:buFont typeface="Wingdings" pitchFamily="2" charset="2"/>
              <a:buNone/>
            </a:pPr>
            <a:r>
              <a:rPr lang="en-US" altLang="zh-CN" sz="2400" b="1" smtClean="0">
                <a:solidFill>
                  <a:schemeClr val="hlink"/>
                </a:solidFill>
                <a:latin typeface="宋体" pitchFamily="2" charset="-122"/>
              </a:rPr>
              <a:t>     else goto END</a:t>
            </a:r>
          </a:p>
          <a:p>
            <a:pPr eaLnBrk="1" hangingPunct="1"/>
            <a:endParaRPr lang="en-US" altLang="zh-CN" sz="2400" b="1" smtClean="0">
              <a:latin typeface="宋体" pitchFamily="2" charset="-122"/>
            </a:endParaRPr>
          </a:p>
        </p:txBody>
      </p:sp>
      <p:graphicFrame>
        <p:nvGraphicFramePr>
          <p:cNvPr id="119811" name="Object 7"/>
          <p:cNvGraphicFramePr>
            <a:graphicFrameLocks noChangeAspect="1"/>
          </p:cNvGraphicFramePr>
          <p:nvPr/>
        </p:nvGraphicFramePr>
        <p:xfrm>
          <a:off x="4038600" y="609600"/>
          <a:ext cx="4868863" cy="5929313"/>
        </p:xfrm>
        <a:graphic>
          <a:graphicData uri="http://schemas.openxmlformats.org/presentationml/2006/ole">
            <mc:AlternateContent xmlns:mc="http://schemas.openxmlformats.org/markup-compatibility/2006">
              <mc:Choice xmlns:v="urn:schemas-microsoft-com:vml" Requires="v">
                <p:oleObj spid="_x0000_s38100" name="Visio" r:id="rId3" imgW="5623616" imgH="6828195" progId="Visio.Drawing.6">
                  <p:embed/>
                </p:oleObj>
              </mc:Choice>
              <mc:Fallback>
                <p:oleObj name="Visio" r:id="rId3" imgW="5623616" imgH="6828195"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609600"/>
                        <a:ext cx="4868863" cy="5929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199915634"/>
      </p:ext>
    </p:extLst>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3"/>
          <p:cNvSpPr>
            <a:spLocks noGrp="1" noChangeArrowheads="1"/>
          </p:cNvSpPr>
          <p:nvPr>
            <p:ph type="body" sz="half" idx="1"/>
          </p:nvPr>
        </p:nvSpPr>
        <p:spPr>
          <a:xfrm>
            <a:off x="381000" y="914400"/>
            <a:ext cx="4183063" cy="4114800"/>
          </a:xfrm>
        </p:spPr>
        <p:txBody>
          <a:bodyPr/>
          <a:lstStyle/>
          <a:p>
            <a:pPr eaLnBrk="1" hangingPunct="1">
              <a:buFont typeface="Wingdings" pitchFamily="2" charset="2"/>
              <a:buNone/>
            </a:pPr>
            <a:r>
              <a:rPr lang="zh-CN" altLang="en-US" sz="2400" b="1" smtClean="0">
                <a:latin typeface="宋体" pitchFamily="2" charset="-122"/>
              </a:rPr>
              <a:t>条件转移：</a:t>
            </a:r>
          </a:p>
          <a:p>
            <a:pPr eaLnBrk="1" hangingPunct="1">
              <a:buFont typeface="Wingdings" pitchFamily="2" charset="2"/>
              <a:buNone/>
            </a:pPr>
            <a:r>
              <a:rPr lang="zh-CN" altLang="en-US" sz="2400" b="1" smtClean="0">
                <a:latin typeface="宋体" pitchFamily="2" charset="-122"/>
              </a:rPr>
              <a:t>  </a:t>
            </a:r>
            <a:r>
              <a:rPr lang="en-US" altLang="zh-CN" sz="2400" b="1" smtClean="0">
                <a:latin typeface="宋体" pitchFamily="2" charset="-122"/>
              </a:rPr>
              <a:t>BNE disp</a:t>
            </a:r>
          </a:p>
          <a:p>
            <a:pPr eaLnBrk="1" hangingPunct="1">
              <a:buFont typeface="Wingdings" pitchFamily="2" charset="2"/>
              <a:buNone/>
            </a:pPr>
            <a:r>
              <a:rPr lang="en-US" altLang="zh-CN" sz="2400" b="1" smtClean="0">
                <a:latin typeface="宋体" pitchFamily="2" charset="-122"/>
              </a:rPr>
              <a:t>(1) PC→MAR</a:t>
            </a:r>
          </a:p>
          <a:p>
            <a:pPr eaLnBrk="1" hangingPunct="1">
              <a:buFont typeface="Wingdings" pitchFamily="2" charset="2"/>
              <a:buNone/>
            </a:pPr>
            <a:r>
              <a:rPr lang="en-US" altLang="zh-CN" sz="2400" b="1" smtClean="0">
                <a:latin typeface="宋体" pitchFamily="2" charset="-122"/>
              </a:rPr>
              <a:t>(2) PC+1→PC</a:t>
            </a:r>
          </a:p>
          <a:p>
            <a:pPr eaLnBrk="1" hangingPunct="1">
              <a:buFont typeface="Wingdings" pitchFamily="2" charset="2"/>
              <a:buNone/>
            </a:pPr>
            <a:r>
              <a:rPr lang="en-US" altLang="zh-CN" sz="2400" b="1" smtClean="0">
                <a:latin typeface="宋体" pitchFamily="2" charset="-122"/>
              </a:rPr>
              <a:t>(3) DBUS→MDR</a:t>
            </a:r>
          </a:p>
          <a:p>
            <a:pPr eaLnBrk="1" hangingPunct="1">
              <a:buFont typeface="Wingdings" pitchFamily="2" charset="2"/>
              <a:buNone/>
            </a:pPr>
            <a:r>
              <a:rPr lang="en-US" altLang="zh-CN" sz="2400" b="1" smtClean="0">
                <a:latin typeface="宋体" pitchFamily="2" charset="-122"/>
              </a:rPr>
              <a:t>(4) MDR→IR</a:t>
            </a:r>
          </a:p>
          <a:p>
            <a:pPr eaLnBrk="1" hangingPunct="1">
              <a:buFont typeface="Wingdings" pitchFamily="2" charset="2"/>
              <a:buNone/>
            </a:pPr>
            <a:r>
              <a:rPr lang="en-US" altLang="zh-CN" sz="2400" b="1" smtClean="0">
                <a:latin typeface="宋体" pitchFamily="2" charset="-122"/>
              </a:rPr>
              <a:t>(5) if(!Z) PC→Y; else goto END</a:t>
            </a:r>
          </a:p>
          <a:p>
            <a:pPr eaLnBrk="1" hangingPunct="1">
              <a:buFont typeface="Wingdings" pitchFamily="2" charset="2"/>
              <a:buNone/>
            </a:pPr>
            <a:r>
              <a:rPr lang="en-US" altLang="zh-CN" sz="2400" b="1" smtClean="0">
                <a:solidFill>
                  <a:schemeClr val="hlink"/>
                </a:solidFill>
                <a:latin typeface="宋体" pitchFamily="2" charset="-122"/>
              </a:rPr>
              <a:t>(6) Y + IR(</a:t>
            </a:r>
            <a:r>
              <a:rPr lang="zh-CN" altLang="en-US" sz="2400" b="1" smtClean="0">
                <a:solidFill>
                  <a:schemeClr val="hlink"/>
                </a:solidFill>
                <a:latin typeface="宋体" pitchFamily="2" charset="-122"/>
              </a:rPr>
              <a:t>地址段</a:t>
            </a:r>
            <a:r>
              <a:rPr lang="en-US" altLang="zh-CN" sz="2400" b="1" smtClean="0">
                <a:solidFill>
                  <a:schemeClr val="hlink"/>
                </a:solidFill>
                <a:latin typeface="宋体" pitchFamily="2" charset="-122"/>
              </a:rPr>
              <a:t>)→Z</a:t>
            </a:r>
          </a:p>
          <a:p>
            <a:pPr eaLnBrk="1" hangingPunct="1">
              <a:buFont typeface="Wingdings" pitchFamily="2" charset="2"/>
              <a:buNone/>
            </a:pPr>
            <a:endParaRPr lang="en-US" altLang="zh-CN" sz="2400" b="1" smtClean="0">
              <a:solidFill>
                <a:schemeClr val="hlink"/>
              </a:solidFill>
              <a:latin typeface="宋体" pitchFamily="2" charset="-122"/>
            </a:endParaRPr>
          </a:p>
        </p:txBody>
      </p:sp>
      <p:graphicFrame>
        <p:nvGraphicFramePr>
          <p:cNvPr id="120835" name="Object 7"/>
          <p:cNvGraphicFramePr>
            <a:graphicFrameLocks noGrp="1" noChangeAspect="1"/>
          </p:cNvGraphicFramePr>
          <p:nvPr>
            <p:ph sz="half" idx="2"/>
          </p:nvPr>
        </p:nvGraphicFramePr>
        <p:xfrm>
          <a:off x="4267200" y="381000"/>
          <a:ext cx="4419600" cy="6096000"/>
        </p:xfrm>
        <a:graphic>
          <a:graphicData uri="http://schemas.openxmlformats.org/presentationml/2006/ole">
            <mc:AlternateContent xmlns:mc="http://schemas.openxmlformats.org/markup-compatibility/2006">
              <mc:Choice xmlns:v="urn:schemas-microsoft-com:vml" Requires="v">
                <p:oleObj spid="_x0000_s39124" name="Visio" r:id="rId3" imgW="5629240" imgH="6829320" progId="Visio.Drawing.6">
                  <p:embed/>
                </p:oleObj>
              </mc:Choice>
              <mc:Fallback>
                <p:oleObj name="Visio" r:id="rId3" imgW="5629240" imgH="6829320"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381000"/>
                        <a:ext cx="44196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021624226"/>
      </p:ext>
    </p:extLst>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3"/>
          <p:cNvSpPr>
            <a:spLocks noGrp="1" noChangeArrowheads="1"/>
          </p:cNvSpPr>
          <p:nvPr>
            <p:ph type="body" sz="half" idx="1"/>
          </p:nvPr>
        </p:nvSpPr>
        <p:spPr>
          <a:xfrm>
            <a:off x="304800" y="914400"/>
            <a:ext cx="4183063" cy="3048000"/>
          </a:xfrm>
        </p:spPr>
        <p:txBody>
          <a:bodyPr/>
          <a:lstStyle/>
          <a:p>
            <a:pPr eaLnBrk="1" hangingPunct="1">
              <a:lnSpc>
                <a:spcPct val="90000"/>
              </a:lnSpc>
              <a:buFont typeface="Wingdings" pitchFamily="2" charset="2"/>
              <a:buNone/>
            </a:pPr>
            <a:r>
              <a:rPr lang="zh-CN" altLang="en-US" sz="2400" b="1" dirty="0" smtClean="0">
                <a:latin typeface="宋体" pitchFamily="2" charset="-122"/>
              </a:rPr>
              <a:t>条件转移：</a:t>
            </a:r>
          </a:p>
          <a:p>
            <a:pPr eaLnBrk="1" hangingPunct="1">
              <a:lnSpc>
                <a:spcPct val="90000"/>
              </a:lnSpc>
              <a:buFont typeface="Wingdings" pitchFamily="2" charset="2"/>
              <a:buNone/>
            </a:pPr>
            <a:r>
              <a:rPr lang="zh-CN" altLang="en-US" sz="2400" b="1" dirty="0" smtClean="0">
                <a:latin typeface="宋体" pitchFamily="2" charset="-122"/>
              </a:rPr>
              <a:t> </a:t>
            </a:r>
            <a:r>
              <a:rPr lang="en-US" altLang="zh-CN" sz="2400" b="1" dirty="0" smtClean="0">
                <a:latin typeface="宋体" pitchFamily="2" charset="-122"/>
              </a:rPr>
              <a:t>BNE </a:t>
            </a:r>
            <a:r>
              <a:rPr lang="en-US" altLang="zh-CN" sz="2400" b="1" dirty="0" err="1" smtClean="0">
                <a:latin typeface="宋体" pitchFamily="2" charset="-122"/>
              </a:rPr>
              <a:t>disp</a:t>
            </a:r>
            <a:endParaRPr lang="en-US" altLang="zh-CN" sz="2400" b="1" dirty="0" smtClean="0">
              <a:latin typeface="宋体" pitchFamily="2" charset="-122"/>
            </a:endParaRPr>
          </a:p>
          <a:p>
            <a:pPr eaLnBrk="1" hangingPunct="1">
              <a:lnSpc>
                <a:spcPct val="90000"/>
              </a:lnSpc>
              <a:buFont typeface="Wingdings" pitchFamily="2" charset="2"/>
              <a:buNone/>
            </a:pPr>
            <a:r>
              <a:rPr lang="en-US" altLang="zh-CN" sz="2400" b="1" dirty="0" smtClean="0">
                <a:latin typeface="宋体" pitchFamily="2" charset="-122"/>
              </a:rPr>
              <a:t>(1) PC→MAR</a:t>
            </a:r>
          </a:p>
          <a:p>
            <a:pPr eaLnBrk="1" hangingPunct="1">
              <a:lnSpc>
                <a:spcPct val="90000"/>
              </a:lnSpc>
              <a:buFont typeface="Wingdings" pitchFamily="2" charset="2"/>
              <a:buNone/>
            </a:pPr>
            <a:r>
              <a:rPr lang="en-US" altLang="zh-CN" sz="2400" b="1" dirty="0" smtClean="0">
                <a:latin typeface="宋体" pitchFamily="2" charset="-122"/>
              </a:rPr>
              <a:t>(2) PC+1→PC</a:t>
            </a:r>
          </a:p>
          <a:p>
            <a:pPr eaLnBrk="1" hangingPunct="1">
              <a:lnSpc>
                <a:spcPct val="90000"/>
              </a:lnSpc>
              <a:buFont typeface="Wingdings" pitchFamily="2" charset="2"/>
              <a:buNone/>
            </a:pPr>
            <a:r>
              <a:rPr lang="en-US" altLang="zh-CN" sz="2400" b="1" dirty="0" smtClean="0">
                <a:latin typeface="宋体" pitchFamily="2" charset="-122"/>
              </a:rPr>
              <a:t>(3) DBUS→MDR</a:t>
            </a:r>
          </a:p>
          <a:p>
            <a:pPr eaLnBrk="1" hangingPunct="1">
              <a:lnSpc>
                <a:spcPct val="90000"/>
              </a:lnSpc>
              <a:buFont typeface="Wingdings" pitchFamily="2" charset="2"/>
              <a:buNone/>
            </a:pPr>
            <a:r>
              <a:rPr lang="en-US" altLang="zh-CN" sz="2400" b="1" dirty="0" smtClean="0">
                <a:latin typeface="宋体" pitchFamily="2" charset="-122"/>
              </a:rPr>
              <a:t>(4) MDR→IR</a:t>
            </a:r>
          </a:p>
          <a:p>
            <a:pPr eaLnBrk="1" hangingPunct="1">
              <a:lnSpc>
                <a:spcPct val="90000"/>
              </a:lnSpc>
              <a:buFont typeface="Wingdings" pitchFamily="2" charset="2"/>
              <a:buNone/>
            </a:pPr>
            <a:r>
              <a:rPr lang="en-US" altLang="zh-CN" sz="2400" b="1" dirty="0" smtClean="0">
                <a:latin typeface="宋体" pitchFamily="2" charset="-122"/>
              </a:rPr>
              <a:t>(5) if(!Z) PC→Y; else </a:t>
            </a:r>
            <a:r>
              <a:rPr lang="en-US" altLang="zh-CN" sz="2400" b="1" dirty="0" err="1" smtClean="0">
                <a:latin typeface="宋体" pitchFamily="2" charset="-122"/>
              </a:rPr>
              <a:t>goto</a:t>
            </a:r>
            <a:r>
              <a:rPr lang="en-US" altLang="zh-CN" sz="2400" b="1" dirty="0" smtClean="0">
                <a:latin typeface="宋体" pitchFamily="2" charset="-122"/>
              </a:rPr>
              <a:t> END</a:t>
            </a:r>
          </a:p>
          <a:p>
            <a:pPr eaLnBrk="1" hangingPunct="1">
              <a:lnSpc>
                <a:spcPct val="90000"/>
              </a:lnSpc>
              <a:buFont typeface="Wingdings" pitchFamily="2" charset="2"/>
              <a:buNone/>
            </a:pPr>
            <a:r>
              <a:rPr lang="en-US" altLang="zh-CN" sz="2400" b="1" dirty="0" smtClean="0">
                <a:latin typeface="宋体" pitchFamily="2" charset="-122"/>
              </a:rPr>
              <a:t>(6) Y + IR(</a:t>
            </a:r>
            <a:r>
              <a:rPr lang="zh-CN" altLang="en-US" sz="2400" b="1" dirty="0" smtClean="0">
                <a:latin typeface="宋体" pitchFamily="2" charset="-122"/>
              </a:rPr>
              <a:t>地址段</a:t>
            </a:r>
            <a:r>
              <a:rPr lang="en-US" altLang="zh-CN" sz="2400" b="1" dirty="0" smtClean="0">
                <a:latin typeface="宋体" pitchFamily="2" charset="-122"/>
              </a:rPr>
              <a:t>)→Z</a:t>
            </a:r>
          </a:p>
          <a:p>
            <a:pPr eaLnBrk="1" hangingPunct="1">
              <a:lnSpc>
                <a:spcPct val="90000"/>
              </a:lnSpc>
              <a:buFont typeface="Wingdings" pitchFamily="2" charset="2"/>
              <a:buNone/>
            </a:pPr>
            <a:r>
              <a:rPr lang="en-US" altLang="zh-CN" sz="2400" b="1" dirty="0" smtClean="0">
                <a:solidFill>
                  <a:schemeClr val="hlink"/>
                </a:solidFill>
                <a:latin typeface="宋体" pitchFamily="2" charset="-122"/>
              </a:rPr>
              <a:t>(7) Z→PC</a:t>
            </a:r>
          </a:p>
          <a:p>
            <a:pPr eaLnBrk="1" hangingPunct="1">
              <a:lnSpc>
                <a:spcPct val="90000"/>
              </a:lnSpc>
            </a:pPr>
            <a:endParaRPr lang="en-US" altLang="zh-CN" sz="2400" b="1" dirty="0" smtClean="0">
              <a:solidFill>
                <a:schemeClr val="hlink"/>
              </a:solidFill>
              <a:latin typeface="宋体" pitchFamily="2" charset="-122"/>
            </a:endParaRPr>
          </a:p>
          <a:p>
            <a:pPr eaLnBrk="1" hangingPunct="1">
              <a:lnSpc>
                <a:spcPct val="90000"/>
              </a:lnSpc>
            </a:pPr>
            <a:endParaRPr lang="en-US" altLang="zh-CN" sz="2400" b="1" dirty="0" smtClean="0">
              <a:solidFill>
                <a:schemeClr val="hlink"/>
              </a:solidFill>
              <a:latin typeface="宋体" pitchFamily="2" charset="-122"/>
            </a:endParaRPr>
          </a:p>
        </p:txBody>
      </p:sp>
      <p:graphicFrame>
        <p:nvGraphicFramePr>
          <p:cNvPr id="121859" name="Object 7"/>
          <p:cNvGraphicFramePr>
            <a:graphicFrameLocks noGrp="1" noChangeAspect="1"/>
          </p:cNvGraphicFramePr>
          <p:nvPr>
            <p:ph sz="half" idx="2"/>
          </p:nvPr>
        </p:nvGraphicFramePr>
        <p:xfrm>
          <a:off x="4038600" y="609600"/>
          <a:ext cx="4876800" cy="5791200"/>
        </p:xfrm>
        <a:graphic>
          <a:graphicData uri="http://schemas.openxmlformats.org/presentationml/2006/ole">
            <mc:AlternateContent xmlns:mc="http://schemas.openxmlformats.org/markup-compatibility/2006">
              <mc:Choice xmlns:v="urn:schemas-microsoft-com:vml" Requires="v">
                <p:oleObj spid="_x0000_s40149" name="Visio" r:id="rId3" imgW="5629240" imgH="6829320" progId="Visio.Drawing.11">
                  <p:embed/>
                </p:oleObj>
              </mc:Choice>
              <mc:Fallback>
                <p:oleObj name="Visio" r:id="rId3" imgW="5629240" imgH="682932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609600"/>
                        <a:ext cx="48768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1860" name="Rectangle 8"/>
          <p:cNvSpPr>
            <a:spLocks noChangeArrowheads="1"/>
          </p:cNvSpPr>
          <p:nvPr/>
        </p:nvSpPr>
        <p:spPr bwMode="auto">
          <a:xfrm>
            <a:off x="457200" y="5092700"/>
            <a:ext cx="24844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en-US" altLang="zh-CN" sz="2400" b="1" smtClean="0">
                <a:solidFill>
                  <a:srgbClr val="FF0000"/>
                </a:solidFill>
                <a:latin typeface="宋体" pitchFamily="2" charset="-122"/>
              </a:rPr>
              <a:t>BNE</a:t>
            </a:r>
            <a:r>
              <a:rPr kumimoji="1" lang="zh-CN" altLang="en-US" sz="2400" b="1" smtClean="0">
                <a:solidFill>
                  <a:srgbClr val="FF0000"/>
                </a:solidFill>
                <a:latin typeface="宋体" pitchFamily="2" charset="-122"/>
              </a:rPr>
              <a:t>指令执行结束</a:t>
            </a:r>
          </a:p>
        </p:txBody>
      </p:sp>
      <p:sp>
        <p:nvSpPr>
          <p:cNvPr id="121861" name="AutoShape 10">
            <a:hlinkClick r:id="rId5" action="ppaction://hlinkfile" highlightClick="1"/>
          </p:cNvPr>
          <p:cNvSpPr>
            <a:spLocks noChangeArrowheads="1"/>
          </p:cNvSpPr>
          <p:nvPr/>
        </p:nvSpPr>
        <p:spPr bwMode="auto">
          <a:xfrm>
            <a:off x="3124200" y="6021388"/>
            <a:ext cx="439738" cy="431800"/>
          </a:xfrm>
          <a:prstGeom prst="actionButtonForwardNext">
            <a:avLst/>
          </a:prstGeom>
          <a:solidFill>
            <a:schemeClr val="accent1"/>
          </a:solidFill>
          <a:ln w="9525">
            <a:solidFill>
              <a:schemeClr val="tx1"/>
            </a:solidFill>
            <a:miter lim="800000"/>
            <a:headEnd/>
            <a:tailEnd/>
          </a:ln>
        </p:spPr>
        <p:txBody>
          <a:bodyPr lIns="90000" tIns="46800" rIns="90000" bIns="46800" anchor="ctr">
            <a:spAutoFit/>
          </a:bodyPr>
          <a:lstStyle/>
          <a:p>
            <a:pPr algn="l" eaLnBrk="1" hangingPunct="1"/>
            <a:endParaRPr kumimoji="1" lang="zh-CN" altLang="en-US" sz="2400" smtClean="0">
              <a:solidFill>
                <a:srgbClr val="000000"/>
              </a:solidFill>
              <a:latin typeface="Tahoma" pitchFamily="34" charset="0"/>
            </a:endParaRPr>
          </a:p>
        </p:txBody>
      </p:sp>
    </p:spTree>
    <p:extLst>
      <p:ext uri="{BB962C8B-B14F-4D97-AF65-F5344CB8AC3E}">
        <p14:creationId xmlns:p14="http://schemas.microsoft.com/office/powerpoint/2010/main" val="4080965602"/>
      </p:ext>
    </p:extLst>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ChangeArrowheads="1"/>
          </p:cNvSpPr>
          <p:nvPr/>
        </p:nvSpPr>
        <p:spPr bwMode="auto">
          <a:xfrm>
            <a:off x="228600" y="228600"/>
            <a:ext cx="8382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l" eaLnBrk="1" hangingPunct="1"/>
            <a:r>
              <a:rPr kumimoji="1" lang="zh-CN" altLang="en-US" sz="2400" b="1" smtClean="0">
                <a:solidFill>
                  <a:srgbClr val="333399"/>
                </a:solidFill>
                <a:latin typeface="Tahoma" pitchFamily="34" charset="0"/>
              </a:rPr>
              <a:t>注意、前面的执行是假设整条指令是一次取出。</a:t>
            </a:r>
          </a:p>
        </p:txBody>
      </p:sp>
      <p:sp>
        <p:nvSpPr>
          <p:cNvPr id="122883" name="Rectangle 3"/>
          <p:cNvSpPr>
            <a:spLocks noChangeArrowheads="1"/>
          </p:cNvSpPr>
          <p:nvPr/>
        </p:nvSpPr>
        <p:spPr bwMode="auto">
          <a:xfrm>
            <a:off x="304800" y="1066800"/>
            <a:ext cx="8382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l" eaLnBrk="1" hangingPunct="1"/>
            <a:r>
              <a:rPr kumimoji="1" lang="zh-CN" altLang="en-US" sz="2400" b="1" dirty="0" smtClean="0">
                <a:solidFill>
                  <a:srgbClr val="333399"/>
                </a:solidFill>
                <a:latin typeface="宋体" pitchFamily="2" charset="-122"/>
              </a:rPr>
              <a:t>如果</a:t>
            </a:r>
            <a:r>
              <a:rPr kumimoji="1" lang="zh-CN" altLang="en-US" sz="3200" b="1" dirty="0" smtClean="0">
                <a:solidFill>
                  <a:srgbClr val="FF0000"/>
                </a:solidFill>
                <a:latin typeface="宋体" pitchFamily="2" charset="-122"/>
              </a:rPr>
              <a:t>不能</a:t>
            </a:r>
            <a:r>
              <a:rPr kumimoji="1" lang="zh-CN" altLang="en-US" sz="2400" b="1" dirty="0" smtClean="0">
                <a:solidFill>
                  <a:srgbClr val="333399"/>
                </a:solidFill>
                <a:latin typeface="宋体" pitchFamily="2" charset="-122"/>
              </a:rPr>
              <a:t>一次取出，情况又会是怎样？</a:t>
            </a:r>
          </a:p>
        </p:txBody>
      </p:sp>
      <p:sp>
        <p:nvSpPr>
          <p:cNvPr id="122884" name="Rectangle 4"/>
          <p:cNvSpPr>
            <a:spLocks noChangeArrowheads="1"/>
          </p:cNvSpPr>
          <p:nvPr/>
        </p:nvSpPr>
        <p:spPr bwMode="auto">
          <a:xfrm>
            <a:off x="304800" y="1828800"/>
            <a:ext cx="8382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l" eaLnBrk="1" hangingPunct="1"/>
            <a:r>
              <a:rPr kumimoji="1" lang="zh-CN" altLang="en-US" sz="2400" b="1" smtClean="0">
                <a:solidFill>
                  <a:srgbClr val="333399"/>
                </a:solidFill>
                <a:latin typeface="宋体" pitchFamily="2" charset="-122"/>
              </a:rPr>
              <a:t>例如：</a:t>
            </a:r>
            <a:r>
              <a:rPr kumimoji="1" lang="en-US" altLang="zh-CN" sz="2400" b="1" smtClean="0">
                <a:solidFill>
                  <a:srgbClr val="FF0000"/>
                </a:solidFill>
                <a:latin typeface="宋体" pitchFamily="2" charset="-122"/>
              </a:rPr>
              <a:t>mov r1,add_mem ; R1</a:t>
            </a:r>
            <a:r>
              <a:rPr kumimoji="1" lang="en-US" altLang="zh-CN" sz="2400" b="1" smtClean="0">
                <a:solidFill>
                  <a:srgbClr val="FF0000"/>
                </a:solidFill>
                <a:latin typeface="宋体" pitchFamily="2" charset="-122"/>
                <a:sym typeface="Wingdings" pitchFamily="2" charset="2"/>
              </a:rPr>
              <a:t>(</a:t>
            </a:r>
            <a:r>
              <a:rPr kumimoji="1" lang="en-US" altLang="zh-CN" sz="2400" b="1" smtClean="0">
                <a:solidFill>
                  <a:srgbClr val="FF0000"/>
                </a:solidFill>
                <a:latin typeface="宋体" pitchFamily="2" charset="-122"/>
              </a:rPr>
              <a:t>add_mem </a:t>
            </a:r>
            <a:r>
              <a:rPr kumimoji="1" lang="en-US" altLang="zh-CN" sz="2400" b="1" smtClean="0">
                <a:solidFill>
                  <a:srgbClr val="FF0000"/>
                </a:solidFill>
                <a:latin typeface="宋体" pitchFamily="2" charset="-122"/>
                <a:sym typeface="Wingdings" pitchFamily="2" charset="2"/>
              </a:rPr>
              <a:t>)</a:t>
            </a:r>
          </a:p>
        </p:txBody>
      </p:sp>
      <p:sp>
        <p:nvSpPr>
          <p:cNvPr id="122885" name="Rectangle 5"/>
          <p:cNvSpPr>
            <a:spLocks noChangeArrowheads="1"/>
          </p:cNvSpPr>
          <p:nvPr/>
        </p:nvSpPr>
        <p:spPr bwMode="auto">
          <a:xfrm>
            <a:off x="228600" y="2514600"/>
            <a:ext cx="1600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l" eaLnBrk="1" hangingPunct="1"/>
            <a:r>
              <a:rPr kumimoji="1" lang="zh-CN" altLang="en-US" sz="2400" b="1" dirty="0" smtClean="0">
                <a:solidFill>
                  <a:srgbClr val="FF0000"/>
                </a:solidFill>
                <a:latin typeface="宋体" pitchFamily="2" charset="-122"/>
              </a:rPr>
              <a:t>指令格式</a:t>
            </a:r>
            <a:r>
              <a:rPr kumimoji="1" lang="zh-CN" altLang="en-US" sz="2400" b="1" dirty="0" smtClean="0">
                <a:solidFill>
                  <a:srgbClr val="333399"/>
                </a:solidFill>
                <a:latin typeface="宋体" pitchFamily="2" charset="-122"/>
              </a:rPr>
              <a:t>：</a:t>
            </a:r>
          </a:p>
        </p:txBody>
      </p:sp>
      <p:grpSp>
        <p:nvGrpSpPr>
          <p:cNvPr id="122886" name="Group 31"/>
          <p:cNvGrpSpPr>
            <a:grpSpLocks/>
          </p:cNvGrpSpPr>
          <p:nvPr/>
        </p:nvGrpSpPr>
        <p:grpSpPr bwMode="auto">
          <a:xfrm>
            <a:off x="1672718" y="2550520"/>
            <a:ext cx="3886200" cy="915987"/>
            <a:chOff x="1584" y="1775"/>
            <a:chExt cx="2448" cy="577"/>
          </a:xfrm>
        </p:grpSpPr>
        <p:sp>
          <p:nvSpPr>
            <p:cNvPr id="122888" name="Rectangle 29"/>
            <p:cNvSpPr>
              <a:spLocks noChangeArrowheads="1"/>
            </p:cNvSpPr>
            <p:nvPr/>
          </p:nvSpPr>
          <p:spPr bwMode="auto">
            <a:xfrm>
              <a:off x="1584" y="1776"/>
              <a:ext cx="2448" cy="576"/>
            </a:xfrm>
            <a:prstGeom prst="rect">
              <a:avLst/>
            </a:prstGeom>
            <a:solidFill>
              <a:srgbClr val="CCFFFF"/>
            </a:solidFill>
            <a:ln w="9525">
              <a:solidFill>
                <a:schemeClr val="tx1"/>
              </a:solidFill>
              <a:miter lim="800000"/>
              <a:headEnd/>
              <a:tailEnd/>
            </a:ln>
          </p:spPr>
          <p:txBody>
            <a:bodyPr wrap="none" anchor="ctr"/>
            <a:lstStyle/>
            <a:p>
              <a:pPr algn="l" eaLnBrk="1" hangingPunct="1"/>
              <a:endParaRPr kumimoji="1" lang="zh-CN" altLang="en-US" sz="2400" smtClean="0">
                <a:solidFill>
                  <a:srgbClr val="000000"/>
                </a:solidFill>
                <a:latin typeface="Tahoma" pitchFamily="34" charset="0"/>
              </a:endParaRPr>
            </a:p>
          </p:txBody>
        </p:sp>
        <p:grpSp>
          <p:nvGrpSpPr>
            <p:cNvPr id="122890" name="Group 24"/>
            <p:cNvGrpSpPr>
              <a:grpSpLocks/>
            </p:cNvGrpSpPr>
            <p:nvPr/>
          </p:nvGrpSpPr>
          <p:grpSpPr bwMode="auto">
            <a:xfrm>
              <a:off x="1591" y="1775"/>
              <a:ext cx="2435" cy="575"/>
              <a:chOff x="0" y="0"/>
              <a:chExt cx="1118" cy="768"/>
            </a:xfrm>
          </p:grpSpPr>
          <p:grpSp>
            <p:nvGrpSpPr>
              <p:cNvPr id="122892" name="Group 13"/>
              <p:cNvGrpSpPr>
                <a:grpSpLocks/>
              </p:cNvGrpSpPr>
              <p:nvPr/>
            </p:nvGrpSpPr>
            <p:grpSpPr bwMode="auto">
              <a:xfrm>
                <a:off x="0" y="0"/>
                <a:ext cx="434" cy="384"/>
                <a:chOff x="0" y="0"/>
                <a:chExt cx="434" cy="384"/>
              </a:xfrm>
            </p:grpSpPr>
            <p:sp>
              <p:nvSpPr>
                <p:cNvPr id="122908" name="Rectangle 6"/>
                <p:cNvSpPr>
                  <a:spLocks noChangeArrowheads="1"/>
                </p:cNvSpPr>
                <p:nvPr/>
              </p:nvSpPr>
              <p:spPr bwMode="auto">
                <a:xfrm>
                  <a:off x="43" y="0"/>
                  <a:ext cx="34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5</a:t>
                  </a:r>
                  <a:r>
                    <a:rPr kumimoji="1" lang="zh-CN" altLang="en-US" sz="2000" b="1" smtClean="0">
                      <a:solidFill>
                        <a:srgbClr val="000000"/>
                      </a:solidFill>
                      <a:latin typeface="Times New Roman" pitchFamily="18" charset="0"/>
                    </a:rPr>
                    <a:t>位</a:t>
                  </a:r>
                  <a:endParaRPr kumimoji="1" lang="zh-CN" altLang="en-US" sz="2000" b="1" smtClean="0">
                    <a:solidFill>
                      <a:srgbClr val="000000"/>
                    </a:solidFill>
                    <a:latin typeface="Tahoma" pitchFamily="34" charset="0"/>
                  </a:endParaRPr>
                </a:p>
                <a:p>
                  <a:endParaRPr kumimoji="1" lang="en-US" altLang="zh-CN" sz="2000" b="1" smtClean="0">
                    <a:solidFill>
                      <a:srgbClr val="000000"/>
                    </a:solidFill>
                    <a:latin typeface="Times New Roman" pitchFamily="18" charset="0"/>
                  </a:endParaRPr>
                </a:p>
              </p:txBody>
            </p:sp>
            <p:sp>
              <p:nvSpPr>
                <p:cNvPr id="122909" name="Rectangle 12"/>
                <p:cNvSpPr>
                  <a:spLocks noChangeArrowheads="1"/>
                </p:cNvSpPr>
                <p:nvPr/>
              </p:nvSpPr>
              <p:spPr bwMode="auto">
                <a:xfrm>
                  <a:off x="0" y="0"/>
                  <a:ext cx="43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22893" name="Group 15"/>
              <p:cNvGrpSpPr>
                <a:grpSpLocks/>
              </p:cNvGrpSpPr>
              <p:nvPr/>
            </p:nvGrpSpPr>
            <p:grpSpPr bwMode="auto">
              <a:xfrm>
                <a:off x="434" y="0"/>
                <a:ext cx="322" cy="384"/>
                <a:chOff x="434" y="0"/>
                <a:chExt cx="322" cy="384"/>
              </a:xfrm>
            </p:grpSpPr>
            <p:sp>
              <p:nvSpPr>
                <p:cNvPr id="122906" name="Rectangle 7"/>
                <p:cNvSpPr>
                  <a:spLocks noChangeArrowheads="1"/>
                </p:cNvSpPr>
                <p:nvPr/>
              </p:nvSpPr>
              <p:spPr bwMode="auto">
                <a:xfrm>
                  <a:off x="477" y="0"/>
                  <a:ext cx="23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3</a:t>
                  </a:r>
                  <a:r>
                    <a:rPr kumimoji="1" lang="zh-CN" altLang="en-US" sz="2000" b="1" smtClean="0">
                      <a:solidFill>
                        <a:srgbClr val="000000"/>
                      </a:solidFill>
                      <a:latin typeface="Times New Roman" pitchFamily="18" charset="0"/>
                    </a:rPr>
                    <a:t>位</a:t>
                  </a:r>
                  <a:endParaRPr kumimoji="1" lang="zh-CN" altLang="en-US" sz="2000" b="1" smtClean="0">
                    <a:solidFill>
                      <a:srgbClr val="000000"/>
                    </a:solidFill>
                    <a:latin typeface="Tahoma" pitchFamily="34" charset="0"/>
                  </a:endParaRPr>
                </a:p>
                <a:p>
                  <a:endParaRPr kumimoji="1" lang="en-US" altLang="zh-CN" sz="2000" b="1" smtClean="0">
                    <a:solidFill>
                      <a:srgbClr val="000000"/>
                    </a:solidFill>
                    <a:latin typeface="Times New Roman" pitchFamily="18" charset="0"/>
                  </a:endParaRPr>
                </a:p>
              </p:txBody>
            </p:sp>
            <p:sp>
              <p:nvSpPr>
                <p:cNvPr id="122907" name="Rectangle 14"/>
                <p:cNvSpPr>
                  <a:spLocks noChangeArrowheads="1"/>
                </p:cNvSpPr>
                <p:nvPr/>
              </p:nvSpPr>
              <p:spPr bwMode="auto">
                <a:xfrm>
                  <a:off x="434" y="0"/>
                  <a:ext cx="32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22894" name="Group 17"/>
              <p:cNvGrpSpPr>
                <a:grpSpLocks/>
              </p:cNvGrpSpPr>
              <p:nvPr/>
            </p:nvGrpSpPr>
            <p:grpSpPr bwMode="auto">
              <a:xfrm>
                <a:off x="756" y="0"/>
                <a:ext cx="362" cy="384"/>
                <a:chOff x="756" y="0"/>
                <a:chExt cx="362" cy="384"/>
              </a:xfrm>
            </p:grpSpPr>
            <p:sp>
              <p:nvSpPr>
                <p:cNvPr id="122904" name="Rectangle 8"/>
                <p:cNvSpPr>
                  <a:spLocks noChangeArrowheads="1"/>
                </p:cNvSpPr>
                <p:nvPr/>
              </p:nvSpPr>
              <p:spPr bwMode="auto">
                <a:xfrm>
                  <a:off x="799" y="0"/>
                  <a:ext cx="2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8</a:t>
                  </a:r>
                  <a:r>
                    <a:rPr kumimoji="1" lang="zh-CN" altLang="en-US" sz="2000" b="1" smtClean="0">
                      <a:solidFill>
                        <a:srgbClr val="000000"/>
                      </a:solidFill>
                      <a:latin typeface="Times New Roman" pitchFamily="18" charset="0"/>
                    </a:rPr>
                    <a:t>位</a:t>
                  </a:r>
                  <a:endParaRPr kumimoji="1" lang="zh-CN" altLang="en-US" sz="2000" b="1" smtClean="0">
                    <a:solidFill>
                      <a:srgbClr val="000000"/>
                    </a:solidFill>
                    <a:latin typeface="Tahoma" pitchFamily="34" charset="0"/>
                  </a:endParaRPr>
                </a:p>
                <a:p>
                  <a:endParaRPr kumimoji="1" lang="en-US" altLang="zh-CN" sz="2000" b="1" smtClean="0">
                    <a:solidFill>
                      <a:srgbClr val="000000"/>
                    </a:solidFill>
                    <a:latin typeface="Times New Roman" pitchFamily="18" charset="0"/>
                  </a:endParaRPr>
                </a:p>
              </p:txBody>
            </p:sp>
            <p:sp>
              <p:nvSpPr>
                <p:cNvPr id="122905" name="Rectangle 16"/>
                <p:cNvSpPr>
                  <a:spLocks noChangeArrowheads="1"/>
                </p:cNvSpPr>
                <p:nvPr/>
              </p:nvSpPr>
              <p:spPr bwMode="auto">
                <a:xfrm>
                  <a:off x="756" y="0"/>
                  <a:ext cx="36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22895" name="Group 19"/>
              <p:cNvGrpSpPr>
                <a:grpSpLocks/>
              </p:cNvGrpSpPr>
              <p:nvPr/>
            </p:nvGrpSpPr>
            <p:grpSpPr bwMode="auto">
              <a:xfrm>
                <a:off x="0" y="384"/>
                <a:ext cx="434" cy="384"/>
                <a:chOff x="0" y="384"/>
                <a:chExt cx="434" cy="384"/>
              </a:xfrm>
            </p:grpSpPr>
            <p:sp>
              <p:nvSpPr>
                <p:cNvPr id="122902" name="Rectangle 9"/>
                <p:cNvSpPr>
                  <a:spLocks noChangeArrowheads="1"/>
                </p:cNvSpPr>
                <p:nvPr/>
              </p:nvSpPr>
              <p:spPr bwMode="auto">
                <a:xfrm>
                  <a:off x="43" y="384"/>
                  <a:ext cx="34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dirty="0" err="1" smtClean="0">
                      <a:solidFill>
                        <a:srgbClr val="000000"/>
                      </a:solidFill>
                      <a:latin typeface="Times New Roman" pitchFamily="18" charset="0"/>
                    </a:rPr>
                    <a:t>opcode</a:t>
                  </a:r>
                  <a:endParaRPr kumimoji="1" lang="en-US" altLang="zh-CN" sz="2000" b="1" dirty="0" smtClean="0">
                    <a:solidFill>
                      <a:srgbClr val="000000"/>
                    </a:solidFill>
                    <a:latin typeface="Times New Roman" pitchFamily="18" charset="0"/>
                  </a:endParaRPr>
                </a:p>
                <a:p>
                  <a:endParaRPr kumimoji="1" lang="en-US" altLang="zh-CN" sz="2000" b="1" dirty="0" smtClean="0">
                    <a:solidFill>
                      <a:srgbClr val="000000"/>
                    </a:solidFill>
                    <a:latin typeface="Times New Roman" pitchFamily="18" charset="0"/>
                  </a:endParaRPr>
                </a:p>
              </p:txBody>
            </p:sp>
            <p:sp>
              <p:nvSpPr>
                <p:cNvPr id="122903" name="Rectangle 18"/>
                <p:cNvSpPr>
                  <a:spLocks noChangeArrowheads="1"/>
                </p:cNvSpPr>
                <p:nvPr/>
              </p:nvSpPr>
              <p:spPr bwMode="auto">
                <a:xfrm>
                  <a:off x="0" y="384"/>
                  <a:ext cx="43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22896" name="Group 21"/>
              <p:cNvGrpSpPr>
                <a:grpSpLocks/>
              </p:cNvGrpSpPr>
              <p:nvPr/>
            </p:nvGrpSpPr>
            <p:grpSpPr bwMode="auto">
              <a:xfrm>
                <a:off x="434" y="384"/>
                <a:ext cx="322" cy="384"/>
                <a:chOff x="434" y="384"/>
                <a:chExt cx="322" cy="384"/>
              </a:xfrm>
            </p:grpSpPr>
            <p:sp>
              <p:nvSpPr>
                <p:cNvPr id="122900" name="Rectangle 10"/>
                <p:cNvSpPr>
                  <a:spLocks noChangeArrowheads="1"/>
                </p:cNvSpPr>
                <p:nvPr/>
              </p:nvSpPr>
              <p:spPr bwMode="auto">
                <a:xfrm>
                  <a:off x="477" y="384"/>
                  <a:ext cx="23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Rd</a:t>
                  </a:r>
                </a:p>
                <a:p>
                  <a:endParaRPr kumimoji="1" lang="en-US" altLang="zh-CN" sz="2000" b="1" smtClean="0">
                    <a:solidFill>
                      <a:srgbClr val="000000"/>
                    </a:solidFill>
                    <a:latin typeface="Times New Roman" pitchFamily="18" charset="0"/>
                  </a:endParaRPr>
                </a:p>
              </p:txBody>
            </p:sp>
            <p:sp>
              <p:nvSpPr>
                <p:cNvPr id="122901" name="Rectangle 20"/>
                <p:cNvSpPr>
                  <a:spLocks noChangeArrowheads="1"/>
                </p:cNvSpPr>
                <p:nvPr/>
              </p:nvSpPr>
              <p:spPr bwMode="auto">
                <a:xfrm>
                  <a:off x="434" y="384"/>
                  <a:ext cx="32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22897" name="Group 23"/>
              <p:cNvGrpSpPr>
                <a:grpSpLocks/>
              </p:cNvGrpSpPr>
              <p:nvPr/>
            </p:nvGrpSpPr>
            <p:grpSpPr bwMode="auto">
              <a:xfrm>
                <a:off x="756" y="384"/>
                <a:ext cx="362" cy="384"/>
                <a:chOff x="756" y="384"/>
                <a:chExt cx="362" cy="384"/>
              </a:xfrm>
            </p:grpSpPr>
            <p:sp>
              <p:nvSpPr>
                <p:cNvPr id="122898" name="Rectangle 11"/>
                <p:cNvSpPr>
                  <a:spLocks noChangeArrowheads="1"/>
                </p:cNvSpPr>
                <p:nvPr/>
              </p:nvSpPr>
              <p:spPr bwMode="auto">
                <a:xfrm>
                  <a:off x="799" y="384"/>
                  <a:ext cx="2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dirty="0" err="1" smtClean="0">
                      <a:solidFill>
                        <a:srgbClr val="000000"/>
                      </a:solidFill>
                      <a:latin typeface="Times New Roman" pitchFamily="18" charset="0"/>
                    </a:rPr>
                    <a:t>mem</a:t>
                  </a:r>
                  <a:endParaRPr kumimoji="1" lang="en-US" altLang="zh-CN" sz="2000" b="1" dirty="0" smtClean="0">
                    <a:solidFill>
                      <a:srgbClr val="000000"/>
                    </a:solidFill>
                    <a:latin typeface="Times New Roman" pitchFamily="18" charset="0"/>
                  </a:endParaRPr>
                </a:p>
                <a:p>
                  <a:endParaRPr kumimoji="1" lang="en-US" altLang="zh-CN" sz="2000" b="1" dirty="0" smtClean="0">
                    <a:solidFill>
                      <a:srgbClr val="000000"/>
                    </a:solidFill>
                    <a:latin typeface="Times New Roman" pitchFamily="18" charset="0"/>
                  </a:endParaRPr>
                </a:p>
              </p:txBody>
            </p:sp>
            <p:sp>
              <p:nvSpPr>
                <p:cNvPr id="122899" name="Rectangle 22"/>
                <p:cNvSpPr>
                  <a:spLocks noChangeArrowheads="1"/>
                </p:cNvSpPr>
                <p:nvPr/>
              </p:nvSpPr>
              <p:spPr bwMode="auto">
                <a:xfrm>
                  <a:off x="756" y="384"/>
                  <a:ext cx="36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grpSp>
      <p:sp>
        <p:nvSpPr>
          <p:cNvPr id="122887" name="Rectangle 30"/>
          <p:cNvSpPr>
            <a:spLocks noChangeArrowheads="1"/>
          </p:cNvSpPr>
          <p:nvPr/>
        </p:nvSpPr>
        <p:spPr bwMode="auto">
          <a:xfrm>
            <a:off x="304800" y="4114800"/>
            <a:ext cx="4267200" cy="826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l" eaLnBrk="1" hangingPunct="1"/>
            <a:r>
              <a:rPr kumimoji="1" lang="zh-CN" altLang="en-US" sz="2400" b="1" dirty="0">
                <a:solidFill>
                  <a:srgbClr val="333399"/>
                </a:solidFill>
                <a:latin typeface="宋体" pitchFamily="2" charset="-122"/>
              </a:rPr>
              <a:t>假定</a:t>
            </a:r>
            <a:r>
              <a:rPr kumimoji="1" lang="zh-CN" altLang="en-US" sz="2400" b="1" dirty="0" smtClean="0">
                <a:solidFill>
                  <a:srgbClr val="333399"/>
                </a:solidFill>
                <a:latin typeface="宋体" pitchFamily="2" charset="-122"/>
              </a:rPr>
              <a:t>处理机字长</a:t>
            </a:r>
            <a:r>
              <a:rPr kumimoji="1" lang="en-US" altLang="zh-CN" sz="2400" b="1" dirty="0" smtClean="0">
                <a:solidFill>
                  <a:srgbClr val="333399"/>
                </a:solidFill>
                <a:latin typeface="宋体" pitchFamily="2" charset="-122"/>
              </a:rPr>
              <a:t>8</a:t>
            </a:r>
            <a:r>
              <a:rPr kumimoji="1" lang="zh-CN" altLang="en-US" sz="2400" b="1" dirty="0" smtClean="0">
                <a:solidFill>
                  <a:srgbClr val="333399"/>
                </a:solidFill>
                <a:latin typeface="宋体" pitchFamily="2" charset="-122"/>
              </a:rPr>
              <a:t>位，存储器的读写长度为</a:t>
            </a:r>
            <a:r>
              <a:rPr kumimoji="1" lang="en-US" altLang="zh-CN" sz="2400" b="1" dirty="0" smtClean="0">
                <a:solidFill>
                  <a:srgbClr val="333399"/>
                </a:solidFill>
                <a:latin typeface="宋体" pitchFamily="2" charset="-122"/>
              </a:rPr>
              <a:t>8</a:t>
            </a:r>
            <a:r>
              <a:rPr kumimoji="1" lang="zh-CN" altLang="en-US" sz="2400" b="1" dirty="0" smtClean="0">
                <a:solidFill>
                  <a:srgbClr val="333399"/>
                </a:solidFill>
                <a:latin typeface="宋体" pitchFamily="2" charset="-122"/>
              </a:rPr>
              <a:t>为，那么</a:t>
            </a:r>
            <a:r>
              <a:rPr kumimoji="1" lang="en-US" altLang="zh-CN" sz="2400" b="1" dirty="0" smtClean="0">
                <a:solidFill>
                  <a:srgbClr val="333399"/>
                </a:solidFill>
                <a:latin typeface="宋体" pitchFamily="2" charset="-122"/>
              </a:rPr>
              <a:t>16</a:t>
            </a:r>
            <a:r>
              <a:rPr kumimoji="1" lang="zh-CN" altLang="en-US" sz="2400" b="1" dirty="0" smtClean="0">
                <a:solidFill>
                  <a:srgbClr val="333399"/>
                </a:solidFill>
                <a:latin typeface="宋体" pitchFamily="2" charset="-122"/>
              </a:rPr>
              <a:t>位指令长度将分两次完成</a:t>
            </a:r>
          </a:p>
        </p:txBody>
      </p:sp>
      <p:pic>
        <p:nvPicPr>
          <p:cNvPr id="2" name="图片 1"/>
          <p:cNvPicPr>
            <a:picLocks noChangeAspect="1"/>
          </p:cNvPicPr>
          <p:nvPr/>
        </p:nvPicPr>
        <p:blipFill>
          <a:blip r:embed="rId2"/>
          <a:stretch>
            <a:fillRect/>
          </a:stretch>
        </p:blipFill>
        <p:spPr>
          <a:xfrm>
            <a:off x="5763164" y="2438400"/>
            <a:ext cx="3072316" cy="3650704"/>
          </a:xfrm>
          <a:prstGeom prst="rect">
            <a:avLst/>
          </a:prstGeom>
        </p:spPr>
      </p:pic>
    </p:spTree>
    <p:extLst>
      <p:ext uri="{BB962C8B-B14F-4D97-AF65-F5344CB8AC3E}">
        <p14:creationId xmlns:p14="http://schemas.microsoft.com/office/powerpoint/2010/main" val="1379765153"/>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pPr eaLnBrk="1" hangingPunct="1"/>
            <a:r>
              <a:rPr lang="en-US" smtClean="0"/>
              <a:t>Clocking Methodology</a:t>
            </a:r>
            <a:endParaRPr lang="en-AU" altLang="zh-CN" smtClean="0">
              <a:ea typeface="宋体" pitchFamily="2" charset="-122"/>
            </a:endParaRPr>
          </a:p>
        </p:txBody>
      </p:sp>
      <p:sp>
        <p:nvSpPr>
          <p:cNvPr id="13316" name="Rectangle 3"/>
          <p:cNvSpPr>
            <a:spLocks noGrp="1" noChangeArrowheads="1"/>
          </p:cNvSpPr>
          <p:nvPr>
            <p:ph idx="1"/>
          </p:nvPr>
        </p:nvSpPr>
        <p:spPr>
          <a:xfrm>
            <a:off x="684213" y="1125538"/>
            <a:ext cx="8270875" cy="2841625"/>
          </a:xfrm>
        </p:spPr>
        <p:txBody>
          <a:bodyPr/>
          <a:lstStyle/>
          <a:p>
            <a:pPr eaLnBrk="1" hangingPunct="1">
              <a:lnSpc>
                <a:spcPct val="90000"/>
              </a:lnSpc>
            </a:pPr>
            <a:r>
              <a:rPr lang="en-US" smtClean="0"/>
              <a:t>Combinational logic transforms data during clock cycles</a:t>
            </a:r>
          </a:p>
          <a:p>
            <a:pPr lvl="1" eaLnBrk="1" hangingPunct="1">
              <a:lnSpc>
                <a:spcPct val="90000"/>
              </a:lnSpc>
            </a:pPr>
            <a:r>
              <a:rPr lang="en-US" smtClean="0"/>
              <a:t>Between clock edges</a:t>
            </a:r>
          </a:p>
          <a:p>
            <a:pPr lvl="1" eaLnBrk="1" hangingPunct="1">
              <a:lnSpc>
                <a:spcPct val="90000"/>
              </a:lnSpc>
            </a:pPr>
            <a:r>
              <a:rPr lang="en-US" smtClean="0"/>
              <a:t>Input from state elements, output to state element</a:t>
            </a:r>
          </a:p>
          <a:p>
            <a:pPr lvl="1" eaLnBrk="1" hangingPunct="1">
              <a:lnSpc>
                <a:spcPct val="90000"/>
              </a:lnSpc>
            </a:pPr>
            <a:r>
              <a:rPr lang="en-US" u="sng" smtClean="0">
                <a:solidFill>
                  <a:srgbClr val="FF0000"/>
                </a:solidFill>
              </a:rPr>
              <a:t>Longest delay determines clock period</a:t>
            </a:r>
          </a:p>
          <a:p>
            <a:pPr lvl="2" eaLnBrk="1" hangingPunct="1">
              <a:lnSpc>
                <a:spcPct val="90000"/>
              </a:lnSpc>
            </a:pPr>
            <a:r>
              <a:rPr lang="en-US" smtClean="0">
                <a:solidFill>
                  <a:srgbClr val="FF0000"/>
                </a:solidFill>
              </a:rPr>
              <a:t>Must keep “critical path” as short as possible</a:t>
            </a:r>
            <a:endParaRPr lang="en-AU" altLang="zh-CN" smtClean="0">
              <a:solidFill>
                <a:srgbClr val="FF0000"/>
              </a:solidFill>
              <a:ea typeface="宋体" pitchFamily="2" charset="-122"/>
            </a:endParaRPr>
          </a:p>
        </p:txBody>
      </p:sp>
      <p:sp>
        <p:nvSpPr>
          <p:cNvPr id="1331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AU" altLang="zh-CN" sz="1400"/>
              <a:t>Chapter 4 — The Processor — </a:t>
            </a:r>
            <a:fld id="{F33F4B83-2066-471B-9B04-B6E6E5883380}" type="slidenum">
              <a:rPr lang="en-AU" altLang="zh-CN" sz="1400"/>
              <a:pPr/>
              <a:t>11</a:t>
            </a:fld>
            <a:endParaRPr lang="en-AU" altLang="zh-CN" sz="1400"/>
          </a:p>
        </p:txBody>
      </p:sp>
      <p:pic>
        <p:nvPicPr>
          <p:cNvPr id="13317" name="Picture 6" descr="f04-04-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8625" y="4581525"/>
            <a:ext cx="2865438"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8" name="Picture 7" descr="f04-03-P37449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650" y="4437063"/>
            <a:ext cx="3851275"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9" name="TextBox 1"/>
          <p:cNvSpPr txBox="1">
            <a:spLocks noChangeArrowheads="1"/>
          </p:cNvSpPr>
          <p:nvPr/>
        </p:nvSpPr>
        <p:spPr bwMode="auto">
          <a:xfrm>
            <a:off x="179388" y="6265863"/>
            <a:ext cx="47228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a:t>Setup and hold time constraints – see Appendix C</a:t>
            </a:r>
          </a:p>
        </p:txBody>
      </p:sp>
    </p:spTree>
    <p:extLst>
      <p:ext uri="{BB962C8B-B14F-4D97-AF65-F5344CB8AC3E}">
        <p14:creationId xmlns:p14="http://schemas.microsoft.com/office/powerpoint/2010/main" val="37425135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16">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3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4"/>
          <p:cNvSpPr>
            <a:spLocks noChangeArrowheads="1"/>
          </p:cNvSpPr>
          <p:nvPr/>
        </p:nvSpPr>
        <p:spPr bwMode="auto">
          <a:xfrm>
            <a:off x="6172200" y="1714500"/>
            <a:ext cx="1981677" cy="3948623"/>
          </a:xfrm>
          <a:prstGeom prst="rect">
            <a:avLst/>
          </a:prstGeom>
          <a:solidFill>
            <a:srgbClr val="9BFDF8"/>
          </a:solidFill>
          <a:ln w="12700">
            <a:solidFill>
              <a:schemeClr val="tx1"/>
            </a:solidFill>
            <a:miter lim="800000"/>
            <a:headEnd/>
            <a:tailEnd/>
          </a:ln>
        </p:spPr>
        <p:txBody>
          <a:bodyPr wrap="none" anchor="ctr"/>
          <a:lstStyle/>
          <a:p>
            <a:pPr algn="l" eaLnBrk="1" hangingPunct="1"/>
            <a:endParaRPr kumimoji="1" lang="zh-CN" altLang="en-US" sz="2400" smtClean="0">
              <a:solidFill>
                <a:srgbClr val="000000"/>
              </a:solidFill>
              <a:latin typeface="Tahoma" pitchFamily="34" charset="0"/>
            </a:endParaRPr>
          </a:p>
        </p:txBody>
      </p:sp>
      <p:sp>
        <p:nvSpPr>
          <p:cNvPr id="123907" name="Rectangle 2"/>
          <p:cNvSpPr>
            <a:spLocks noChangeArrowheads="1"/>
          </p:cNvSpPr>
          <p:nvPr/>
        </p:nvSpPr>
        <p:spPr bwMode="auto">
          <a:xfrm>
            <a:off x="304800" y="990600"/>
            <a:ext cx="5867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eaLnBrk="1" hangingPunct="1">
              <a:spcBef>
                <a:spcPct val="20000"/>
              </a:spcBef>
              <a:buClr>
                <a:srgbClr val="3333CC"/>
              </a:buClr>
              <a:buSzPct val="60000"/>
              <a:buFont typeface="Wingdings" pitchFamily="2" charset="2"/>
              <a:buNone/>
            </a:pPr>
            <a:r>
              <a:rPr kumimoji="1" lang="en-US" altLang="zh-CN" sz="2400" b="1" dirty="0" smtClean="0">
                <a:solidFill>
                  <a:srgbClr val="000000"/>
                </a:solidFill>
                <a:latin typeface="宋体" pitchFamily="2" charset="-122"/>
              </a:rPr>
              <a:t>(1) PC→MAR  </a:t>
            </a:r>
          </a:p>
          <a:p>
            <a:pPr marL="342900" indent="-342900" algn="l" eaLnBrk="1" hangingPunct="1">
              <a:spcBef>
                <a:spcPct val="20000"/>
              </a:spcBef>
              <a:buClr>
                <a:srgbClr val="3333CC"/>
              </a:buClr>
              <a:buSzPct val="60000"/>
              <a:buFont typeface="Wingdings" pitchFamily="2" charset="2"/>
              <a:buNone/>
            </a:pPr>
            <a:r>
              <a:rPr kumimoji="1" lang="en-US" altLang="zh-CN" sz="2400" b="1" dirty="0" smtClean="0">
                <a:solidFill>
                  <a:srgbClr val="000000"/>
                </a:solidFill>
                <a:latin typeface="宋体" pitchFamily="2" charset="-122"/>
              </a:rPr>
              <a:t>(2) PC+1→PC</a:t>
            </a:r>
          </a:p>
          <a:p>
            <a:pPr marL="342900" indent="-342900" algn="l" eaLnBrk="1" hangingPunct="1">
              <a:spcBef>
                <a:spcPct val="20000"/>
              </a:spcBef>
              <a:buClr>
                <a:srgbClr val="3333CC"/>
              </a:buClr>
              <a:buSzPct val="60000"/>
              <a:buFont typeface="Wingdings" pitchFamily="2" charset="2"/>
              <a:buNone/>
            </a:pPr>
            <a:r>
              <a:rPr kumimoji="1" lang="en-US" altLang="zh-CN" sz="2400" b="1" dirty="0" smtClean="0">
                <a:solidFill>
                  <a:srgbClr val="000000"/>
                </a:solidFill>
                <a:latin typeface="宋体" pitchFamily="2" charset="-122"/>
              </a:rPr>
              <a:t>(3) DBUS→MDR</a:t>
            </a:r>
          </a:p>
          <a:p>
            <a:pPr marL="342900" indent="-342900" algn="l" eaLnBrk="1" hangingPunct="1">
              <a:spcBef>
                <a:spcPct val="20000"/>
              </a:spcBef>
              <a:buClr>
                <a:srgbClr val="3333CC"/>
              </a:buClr>
              <a:buSzPct val="60000"/>
              <a:buFont typeface="Wingdings" pitchFamily="2" charset="2"/>
              <a:buNone/>
            </a:pPr>
            <a:r>
              <a:rPr kumimoji="1" lang="en-US" altLang="zh-CN" sz="2400" b="1" dirty="0" smtClean="0">
                <a:solidFill>
                  <a:srgbClr val="000000"/>
                </a:solidFill>
                <a:latin typeface="宋体" pitchFamily="2" charset="-122"/>
              </a:rPr>
              <a:t>(4) MDR→IR</a:t>
            </a:r>
          </a:p>
          <a:p>
            <a:pPr marL="342900" indent="-342900" algn="l" eaLnBrk="1" hangingPunct="1">
              <a:spcBef>
                <a:spcPct val="20000"/>
              </a:spcBef>
              <a:buClr>
                <a:srgbClr val="3333CC"/>
              </a:buClr>
              <a:buSzPct val="60000"/>
              <a:buFont typeface="Wingdings" pitchFamily="2" charset="2"/>
              <a:buNone/>
            </a:pPr>
            <a:r>
              <a:rPr kumimoji="1" lang="en-US" altLang="zh-CN" sz="2400" b="1" dirty="0" smtClean="0">
                <a:solidFill>
                  <a:srgbClr val="000000"/>
                </a:solidFill>
                <a:latin typeface="宋体" pitchFamily="2" charset="-122"/>
              </a:rPr>
              <a:t>(5) PC→MAR  ;</a:t>
            </a:r>
            <a:r>
              <a:rPr kumimoji="1" lang="en-US" altLang="zh-CN" sz="2400" b="1" dirty="0" smtClean="0">
                <a:solidFill>
                  <a:srgbClr val="3333CC"/>
                </a:solidFill>
                <a:latin typeface="宋体" pitchFamily="2" charset="-122"/>
              </a:rPr>
              <a:t>(PC)=n+1</a:t>
            </a:r>
          </a:p>
          <a:p>
            <a:pPr marL="342900" indent="-342900" algn="l" eaLnBrk="1" hangingPunct="1">
              <a:spcBef>
                <a:spcPct val="20000"/>
              </a:spcBef>
              <a:buClr>
                <a:srgbClr val="3333CC"/>
              </a:buClr>
              <a:buSzPct val="60000"/>
              <a:buFont typeface="Wingdings" pitchFamily="2" charset="2"/>
              <a:buNone/>
            </a:pPr>
            <a:r>
              <a:rPr kumimoji="1" lang="en-US" altLang="zh-CN" sz="2400" b="1" dirty="0" smtClean="0">
                <a:solidFill>
                  <a:srgbClr val="000000"/>
                </a:solidFill>
                <a:latin typeface="宋体" pitchFamily="2" charset="-122"/>
              </a:rPr>
              <a:t>(6) PC+1→PC ;</a:t>
            </a:r>
            <a:r>
              <a:rPr kumimoji="1" lang="en-US" altLang="zh-CN" sz="2400" b="1" dirty="0" smtClean="0">
                <a:solidFill>
                  <a:srgbClr val="3333CC"/>
                </a:solidFill>
                <a:latin typeface="宋体" pitchFamily="2" charset="-122"/>
              </a:rPr>
              <a:t>(PC)=n+2,</a:t>
            </a:r>
          </a:p>
          <a:p>
            <a:pPr marL="342900" indent="-342900" algn="l" eaLnBrk="1" hangingPunct="1">
              <a:spcBef>
                <a:spcPct val="20000"/>
              </a:spcBef>
              <a:buClr>
                <a:srgbClr val="3333CC"/>
              </a:buClr>
              <a:buSzPct val="60000"/>
              <a:buFont typeface="Wingdings" pitchFamily="2" charset="2"/>
              <a:buNone/>
            </a:pPr>
            <a:r>
              <a:rPr kumimoji="1" lang="en-US" altLang="zh-CN" sz="2400" b="1" dirty="0" smtClean="0">
                <a:solidFill>
                  <a:srgbClr val="3333CC"/>
                </a:solidFill>
                <a:latin typeface="宋体" pitchFamily="2" charset="-122"/>
              </a:rPr>
              <a:t>               </a:t>
            </a:r>
            <a:r>
              <a:rPr kumimoji="1" lang="zh-CN" altLang="en-US" sz="2400" b="1" dirty="0" smtClean="0">
                <a:solidFill>
                  <a:srgbClr val="3333CC"/>
                </a:solidFill>
                <a:latin typeface="宋体" pitchFamily="2" charset="-122"/>
              </a:rPr>
              <a:t>指向下一条指令</a:t>
            </a:r>
          </a:p>
          <a:p>
            <a:pPr marL="342900" indent="-342900" algn="l" eaLnBrk="1" hangingPunct="1">
              <a:spcBef>
                <a:spcPct val="20000"/>
              </a:spcBef>
              <a:buClr>
                <a:srgbClr val="3333CC"/>
              </a:buClr>
              <a:buSzPct val="60000"/>
              <a:buFont typeface="Wingdings" pitchFamily="2" charset="2"/>
              <a:buNone/>
            </a:pPr>
            <a:r>
              <a:rPr kumimoji="1" lang="en-US" altLang="zh-CN" sz="2400" b="1" dirty="0" smtClean="0">
                <a:solidFill>
                  <a:srgbClr val="000000"/>
                </a:solidFill>
                <a:latin typeface="宋体" pitchFamily="2" charset="-122"/>
              </a:rPr>
              <a:t>(7)</a:t>
            </a:r>
            <a:r>
              <a:rPr kumimoji="1" lang="en-US" altLang="zh-CN" sz="2400" b="1" dirty="0" smtClean="0">
                <a:solidFill>
                  <a:srgbClr val="FF0000"/>
                </a:solidFill>
                <a:latin typeface="宋体" pitchFamily="2" charset="-122"/>
              </a:rPr>
              <a:t> </a:t>
            </a:r>
            <a:r>
              <a:rPr kumimoji="1" lang="en-US" altLang="zh-CN" sz="2400" b="1" dirty="0" smtClean="0">
                <a:solidFill>
                  <a:srgbClr val="000000"/>
                </a:solidFill>
                <a:latin typeface="宋体" pitchFamily="2" charset="-122"/>
              </a:rPr>
              <a:t>DBUS→MDR; </a:t>
            </a:r>
            <a:r>
              <a:rPr kumimoji="1" lang="en-US" altLang="zh-CN" sz="2400" b="1" dirty="0" smtClean="0">
                <a:solidFill>
                  <a:srgbClr val="3333CC"/>
                </a:solidFill>
                <a:latin typeface="宋体" pitchFamily="2" charset="-122"/>
              </a:rPr>
              <a:t>(n+1)=</a:t>
            </a:r>
            <a:r>
              <a:rPr kumimoji="1" lang="en-US" altLang="zh-CN" sz="2400" b="1" dirty="0" err="1" smtClean="0">
                <a:solidFill>
                  <a:srgbClr val="3333CC"/>
                </a:solidFill>
                <a:latin typeface="宋体" pitchFamily="2" charset="-122"/>
              </a:rPr>
              <a:t>add_mem</a:t>
            </a:r>
            <a:endParaRPr kumimoji="1" lang="en-US" altLang="zh-CN" sz="2400" b="1" dirty="0" smtClean="0">
              <a:solidFill>
                <a:srgbClr val="3333CC"/>
              </a:solidFill>
              <a:latin typeface="宋体" pitchFamily="2" charset="-122"/>
            </a:endParaRPr>
          </a:p>
          <a:p>
            <a:pPr marL="342900" indent="-342900" algn="l" eaLnBrk="1" hangingPunct="1">
              <a:spcBef>
                <a:spcPct val="20000"/>
              </a:spcBef>
              <a:buClr>
                <a:srgbClr val="3333CC"/>
              </a:buClr>
              <a:buSzPct val="60000"/>
              <a:buFont typeface="Wingdings" pitchFamily="2" charset="2"/>
              <a:buNone/>
            </a:pPr>
            <a:r>
              <a:rPr kumimoji="1" lang="en-US" altLang="zh-CN" sz="2400" b="1" dirty="0" smtClean="0">
                <a:solidFill>
                  <a:srgbClr val="000000"/>
                </a:solidFill>
                <a:latin typeface="宋体" pitchFamily="2" charset="-122"/>
              </a:rPr>
              <a:t>(8)</a:t>
            </a:r>
            <a:r>
              <a:rPr kumimoji="1" lang="en-US" altLang="zh-CN" sz="2400" b="1" dirty="0" smtClean="0">
                <a:solidFill>
                  <a:srgbClr val="FF0000"/>
                </a:solidFill>
                <a:latin typeface="宋体" pitchFamily="2" charset="-122"/>
              </a:rPr>
              <a:t> </a:t>
            </a:r>
            <a:r>
              <a:rPr kumimoji="1" lang="en-US" altLang="zh-CN" sz="2400" b="1" dirty="0" smtClean="0">
                <a:solidFill>
                  <a:srgbClr val="000000"/>
                </a:solidFill>
                <a:latin typeface="宋体" pitchFamily="2" charset="-122"/>
              </a:rPr>
              <a:t>MDR →MAR;</a:t>
            </a:r>
            <a:r>
              <a:rPr kumimoji="1" lang="zh-CN" altLang="en-US" sz="2400" b="1" dirty="0" smtClean="0">
                <a:solidFill>
                  <a:srgbClr val="3333CC"/>
                </a:solidFill>
                <a:latin typeface="宋体" pitchFamily="2" charset="-122"/>
              </a:rPr>
              <a:t>以</a:t>
            </a:r>
            <a:r>
              <a:rPr kumimoji="1" lang="en-US" altLang="zh-CN" sz="2400" b="1" dirty="0" err="1" smtClean="0">
                <a:solidFill>
                  <a:srgbClr val="3333CC"/>
                </a:solidFill>
                <a:latin typeface="宋体" pitchFamily="2" charset="-122"/>
              </a:rPr>
              <a:t>add_mem</a:t>
            </a:r>
            <a:r>
              <a:rPr kumimoji="1" lang="zh-CN" altLang="en-US" sz="2400" b="1" dirty="0" smtClean="0">
                <a:solidFill>
                  <a:srgbClr val="3333CC"/>
                </a:solidFill>
                <a:latin typeface="宋体" pitchFamily="2" charset="-122"/>
              </a:rPr>
              <a:t>为地址，</a:t>
            </a:r>
          </a:p>
          <a:p>
            <a:pPr marL="342900" indent="-342900" algn="l" eaLnBrk="1" hangingPunct="1">
              <a:spcBef>
                <a:spcPct val="20000"/>
              </a:spcBef>
              <a:buClr>
                <a:srgbClr val="3333CC"/>
              </a:buClr>
              <a:buSzPct val="60000"/>
              <a:buFont typeface="Wingdings" pitchFamily="2" charset="2"/>
              <a:buNone/>
            </a:pPr>
            <a:r>
              <a:rPr kumimoji="1" lang="zh-CN" altLang="en-US" sz="2400" b="1" dirty="0" smtClean="0">
                <a:solidFill>
                  <a:srgbClr val="3333CC"/>
                </a:solidFill>
                <a:latin typeface="宋体" pitchFamily="2" charset="-122"/>
              </a:rPr>
              <a:t>               访问存储器</a:t>
            </a:r>
          </a:p>
          <a:p>
            <a:pPr marL="342900" indent="-342900" algn="l" eaLnBrk="1" hangingPunct="1">
              <a:spcBef>
                <a:spcPct val="20000"/>
              </a:spcBef>
              <a:buClr>
                <a:srgbClr val="3333CC"/>
              </a:buClr>
              <a:buSzPct val="60000"/>
              <a:buFont typeface="Wingdings" pitchFamily="2" charset="2"/>
              <a:buNone/>
            </a:pPr>
            <a:r>
              <a:rPr kumimoji="1" lang="en-US" altLang="zh-CN" sz="2400" b="1" dirty="0" smtClean="0">
                <a:solidFill>
                  <a:srgbClr val="000000"/>
                </a:solidFill>
                <a:latin typeface="宋体" pitchFamily="2" charset="-122"/>
              </a:rPr>
              <a:t>(9)</a:t>
            </a:r>
            <a:r>
              <a:rPr kumimoji="1" lang="en-US" altLang="zh-CN" sz="2400" b="1" dirty="0" smtClean="0">
                <a:solidFill>
                  <a:srgbClr val="FF0000"/>
                </a:solidFill>
                <a:latin typeface="宋体" pitchFamily="2" charset="-122"/>
              </a:rPr>
              <a:t> </a:t>
            </a:r>
            <a:r>
              <a:rPr kumimoji="1" lang="en-US" altLang="zh-CN" sz="2400" b="1" dirty="0" smtClean="0">
                <a:solidFill>
                  <a:srgbClr val="000000"/>
                </a:solidFill>
                <a:latin typeface="宋体" pitchFamily="2" charset="-122"/>
              </a:rPr>
              <a:t>DBUS→MDR;</a:t>
            </a:r>
            <a:r>
              <a:rPr kumimoji="1" lang="zh-CN" altLang="en-US" sz="2400" b="1" dirty="0" smtClean="0">
                <a:solidFill>
                  <a:srgbClr val="3333CC"/>
                </a:solidFill>
                <a:latin typeface="宋体" pitchFamily="2" charset="-122"/>
              </a:rPr>
              <a:t>取出</a:t>
            </a:r>
            <a:r>
              <a:rPr kumimoji="1" lang="en-US" altLang="zh-CN" sz="2400" b="1" dirty="0" err="1" smtClean="0">
                <a:solidFill>
                  <a:srgbClr val="3333CC"/>
                </a:solidFill>
                <a:latin typeface="宋体" pitchFamily="2" charset="-122"/>
              </a:rPr>
              <a:t>add_mem</a:t>
            </a:r>
            <a:r>
              <a:rPr kumimoji="1" lang="zh-CN" altLang="en-US" sz="2400" b="1" dirty="0" smtClean="0">
                <a:solidFill>
                  <a:srgbClr val="3333CC"/>
                </a:solidFill>
                <a:latin typeface="宋体" pitchFamily="2" charset="-122"/>
              </a:rPr>
              <a:t>单元的内容</a:t>
            </a:r>
          </a:p>
          <a:p>
            <a:pPr marL="342900" indent="-342900" algn="l" eaLnBrk="1" hangingPunct="1">
              <a:spcBef>
                <a:spcPct val="20000"/>
              </a:spcBef>
              <a:buClr>
                <a:srgbClr val="3333CC"/>
              </a:buClr>
              <a:buSzPct val="60000"/>
              <a:buFont typeface="Wingdings" pitchFamily="2" charset="2"/>
              <a:buNone/>
            </a:pPr>
            <a:r>
              <a:rPr kumimoji="1" lang="en-US" altLang="zh-CN" sz="2400" b="1" dirty="0" smtClean="0">
                <a:solidFill>
                  <a:srgbClr val="000000"/>
                </a:solidFill>
                <a:latin typeface="宋体" pitchFamily="2" charset="-122"/>
              </a:rPr>
              <a:t>(10)</a:t>
            </a:r>
            <a:r>
              <a:rPr kumimoji="1" lang="en-US" altLang="zh-CN" sz="2400" b="1" dirty="0" smtClean="0">
                <a:solidFill>
                  <a:srgbClr val="FF0000"/>
                </a:solidFill>
                <a:latin typeface="宋体" pitchFamily="2" charset="-122"/>
              </a:rPr>
              <a:t> </a:t>
            </a:r>
            <a:r>
              <a:rPr kumimoji="1" lang="en-US" altLang="zh-CN" sz="2400" b="1" dirty="0" smtClean="0">
                <a:solidFill>
                  <a:srgbClr val="000000"/>
                </a:solidFill>
                <a:latin typeface="宋体" pitchFamily="2" charset="-122"/>
              </a:rPr>
              <a:t>MDR →R1</a:t>
            </a:r>
            <a:r>
              <a:rPr kumimoji="1" lang="zh-CN" altLang="en-US" sz="2400" b="1" dirty="0" smtClean="0">
                <a:solidFill>
                  <a:srgbClr val="000000"/>
                </a:solidFill>
                <a:latin typeface="宋体" pitchFamily="2" charset="-122"/>
              </a:rPr>
              <a:t>；</a:t>
            </a:r>
            <a:r>
              <a:rPr kumimoji="1" lang="zh-CN" altLang="en-US" sz="2400" b="1" dirty="0" smtClean="0">
                <a:solidFill>
                  <a:srgbClr val="3333CC"/>
                </a:solidFill>
                <a:latin typeface="宋体" pitchFamily="2" charset="-122"/>
              </a:rPr>
              <a:t>（</a:t>
            </a:r>
            <a:r>
              <a:rPr kumimoji="1" lang="en-US" altLang="zh-CN" sz="2400" b="1" dirty="0" err="1" smtClean="0">
                <a:solidFill>
                  <a:srgbClr val="3333CC"/>
                </a:solidFill>
                <a:latin typeface="宋体" pitchFamily="2" charset="-122"/>
              </a:rPr>
              <a:t>add_mem</a:t>
            </a:r>
            <a:r>
              <a:rPr kumimoji="1" lang="zh-CN" altLang="en-US" sz="2400" b="1" dirty="0" smtClean="0">
                <a:solidFill>
                  <a:srgbClr val="3333CC"/>
                </a:solidFill>
                <a:latin typeface="宋体" pitchFamily="2" charset="-122"/>
              </a:rPr>
              <a:t>）</a:t>
            </a:r>
            <a:r>
              <a:rPr kumimoji="1" lang="zh-CN" altLang="en-US" sz="2400" b="1" dirty="0" smtClean="0">
                <a:solidFill>
                  <a:srgbClr val="3333CC"/>
                </a:solidFill>
                <a:latin typeface="宋体" pitchFamily="2" charset="-122"/>
                <a:sym typeface="Wingdings" pitchFamily="2" charset="2"/>
              </a:rPr>
              <a:t></a:t>
            </a:r>
            <a:r>
              <a:rPr kumimoji="1" lang="en-US" altLang="zh-CN" sz="2400" b="1" dirty="0" smtClean="0">
                <a:solidFill>
                  <a:srgbClr val="3333CC"/>
                </a:solidFill>
                <a:latin typeface="宋体" pitchFamily="2" charset="-122"/>
                <a:sym typeface="Wingdings" pitchFamily="2" charset="2"/>
              </a:rPr>
              <a:t>r1</a:t>
            </a:r>
            <a:endParaRPr kumimoji="1" lang="en-US" altLang="zh-CN" sz="2400" b="1" dirty="0" smtClean="0">
              <a:solidFill>
                <a:srgbClr val="3333CC"/>
              </a:solidFill>
              <a:latin typeface="宋体" pitchFamily="2" charset="-122"/>
            </a:endParaRPr>
          </a:p>
        </p:txBody>
      </p:sp>
      <p:sp>
        <p:nvSpPr>
          <p:cNvPr id="123908" name="Rectangle 7"/>
          <p:cNvSpPr>
            <a:spLocks noChangeArrowheads="1"/>
          </p:cNvSpPr>
          <p:nvPr/>
        </p:nvSpPr>
        <p:spPr bwMode="auto">
          <a:xfrm>
            <a:off x="457200" y="381000"/>
            <a:ext cx="2647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en-US" altLang="zh-CN" sz="2400" b="1" smtClean="0">
                <a:solidFill>
                  <a:srgbClr val="FF0000"/>
                </a:solidFill>
                <a:latin typeface="宋体" pitchFamily="2" charset="-122"/>
              </a:rPr>
              <a:t>mov  r1, add_mem</a:t>
            </a:r>
          </a:p>
        </p:txBody>
      </p:sp>
      <p:sp>
        <p:nvSpPr>
          <p:cNvPr id="123909" name="Rectangle 38"/>
          <p:cNvSpPr>
            <a:spLocks noChangeArrowheads="1"/>
          </p:cNvSpPr>
          <p:nvPr/>
        </p:nvSpPr>
        <p:spPr bwMode="auto">
          <a:xfrm>
            <a:off x="6385247" y="1104900"/>
            <a:ext cx="11955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eaLnBrk="1" hangingPunct="1"/>
            <a:r>
              <a:rPr kumimoji="1" lang="zh-CN" altLang="en-US" sz="2400" b="1" smtClean="0">
                <a:solidFill>
                  <a:srgbClr val="333399"/>
                </a:solidFill>
                <a:latin typeface="Tahoma" pitchFamily="34" charset="0"/>
              </a:rPr>
              <a:t>存储器</a:t>
            </a:r>
          </a:p>
        </p:txBody>
      </p:sp>
      <p:sp>
        <p:nvSpPr>
          <p:cNvPr id="123910" name="Rectangle 39"/>
          <p:cNvSpPr>
            <a:spLocks noChangeArrowheads="1"/>
          </p:cNvSpPr>
          <p:nvPr/>
        </p:nvSpPr>
        <p:spPr bwMode="auto">
          <a:xfrm>
            <a:off x="8163459" y="1257300"/>
            <a:ext cx="8635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eaLnBrk="1" hangingPunct="1"/>
            <a:r>
              <a:rPr kumimoji="1" lang="zh-CN" altLang="en-US" sz="2400" b="1" smtClean="0">
                <a:solidFill>
                  <a:srgbClr val="333399"/>
                </a:solidFill>
                <a:latin typeface="Tahoma" pitchFamily="34" charset="0"/>
              </a:rPr>
              <a:t>地址</a:t>
            </a:r>
          </a:p>
        </p:txBody>
      </p:sp>
      <p:sp>
        <p:nvSpPr>
          <p:cNvPr id="123911" name="Rectangle 40"/>
          <p:cNvSpPr>
            <a:spLocks noChangeArrowheads="1"/>
          </p:cNvSpPr>
          <p:nvPr/>
        </p:nvSpPr>
        <p:spPr bwMode="auto">
          <a:xfrm>
            <a:off x="8151272" y="2713038"/>
            <a:ext cx="3836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eaLnBrk="1" hangingPunct="1"/>
            <a:r>
              <a:rPr kumimoji="1" lang="en-US" altLang="zh-CN" sz="2400" b="1" smtClean="0">
                <a:solidFill>
                  <a:srgbClr val="000000"/>
                </a:solidFill>
                <a:latin typeface="Times New Roman" pitchFamily="18" charset="0"/>
              </a:rPr>
              <a:t>n</a:t>
            </a:r>
          </a:p>
        </p:txBody>
      </p:sp>
      <p:sp>
        <p:nvSpPr>
          <p:cNvPr id="123912" name="Rectangle 41"/>
          <p:cNvSpPr>
            <a:spLocks noChangeArrowheads="1"/>
          </p:cNvSpPr>
          <p:nvPr/>
        </p:nvSpPr>
        <p:spPr bwMode="auto">
          <a:xfrm>
            <a:off x="8103429" y="3314700"/>
            <a:ext cx="7362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eaLnBrk="1" hangingPunct="1"/>
            <a:r>
              <a:rPr kumimoji="1" lang="en-US" altLang="zh-CN" sz="2400" b="1" smtClean="0">
                <a:solidFill>
                  <a:srgbClr val="000000"/>
                </a:solidFill>
                <a:latin typeface="Times New Roman" pitchFamily="18" charset="0"/>
              </a:rPr>
              <a:t>n+1</a:t>
            </a:r>
          </a:p>
        </p:txBody>
      </p:sp>
      <p:sp>
        <p:nvSpPr>
          <p:cNvPr id="123913" name="Rectangle 42"/>
          <p:cNvSpPr>
            <a:spLocks noChangeArrowheads="1"/>
          </p:cNvSpPr>
          <p:nvPr/>
        </p:nvSpPr>
        <p:spPr bwMode="auto">
          <a:xfrm>
            <a:off x="8097079" y="3771900"/>
            <a:ext cx="7362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eaLnBrk="1" hangingPunct="1"/>
            <a:r>
              <a:rPr kumimoji="1" lang="en-US" altLang="zh-CN" sz="2400" b="1" smtClean="0">
                <a:solidFill>
                  <a:srgbClr val="000000"/>
                </a:solidFill>
                <a:latin typeface="Times New Roman" pitchFamily="18" charset="0"/>
              </a:rPr>
              <a:t>n+2</a:t>
            </a:r>
          </a:p>
        </p:txBody>
      </p:sp>
      <p:sp>
        <p:nvSpPr>
          <p:cNvPr id="123914" name="Rectangle 43"/>
          <p:cNvSpPr>
            <a:spLocks noChangeArrowheads="1"/>
          </p:cNvSpPr>
          <p:nvPr/>
        </p:nvSpPr>
        <p:spPr bwMode="auto">
          <a:xfrm>
            <a:off x="8066689" y="4762500"/>
            <a:ext cx="113017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eaLnBrk="1" hangingPunct="1"/>
            <a:r>
              <a:rPr kumimoji="1" lang="en-US" altLang="zh-CN" b="1" smtClean="0">
                <a:solidFill>
                  <a:srgbClr val="000000"/>
                </a:solidFill>
                <a:latin typeface="Times New Roman" pitchFamily="18" charset="0"/>
              </a:rPr>
              <a:t>add_mem</a:t>
            </a:r>
          </a:p>
        </p:txBody>
      </p:sp>
      <p:grpSp>
        <p:nvGrpSpPr>
          <p:cNvPr id="123915" name="Group 73"/>
          <p:cNvGrpSpPr>
            <a:grpSpLocks/>
          </p:cNvGrpSpPr>
          <p:nvPr/>
        </p:nvGrpSpPr>
        <p:grpSpPr bwMode="auto">
          <a:xfrm>
            <a:off x="6172200" y="1714500"/>
            <a:ext cx="1981677" cy="3948623"/>
            <a:chOff x="-3" y="-3"/>
            <a:chExt cx="709" cy="3078"/>
          </a:xfrm>
        </p:grpSpPr>
        <p:grpSp>
          <p:nvGrpSpPr>
            <p:cNvPr id="123917" name="Group 71"/>
            <p:cNvGrpSpPr>
              <a:grpSpLocks/>
            </p:cNvGrpSpPr>
            <p:nvPr/>
          </p:nvGrpSpPr>
          <p:grpSpPr bwMode="auto">
            <a:xfrm>
              <a:off x="0" y="0"/>
              <a:ext cx="703" cy="3072"/>
              <a:chOff x="0" y="0"/>
              <a:chExt cx="703" cy="3072"/>
            </a:xfrm>
          </p:grpSpPr>
          <p:grpSp>
            <p:nvGrpSpPr>
              <p:cNvPr id="123919" name="Group 54"/>
              <p:cNvGrpSpPr>
                <a:grpSpLocks/>
              </p:cNvGrpSpPr>
              <p:nvPr/>
            </p:nvGrpSpPr>
            <p:grpSpPr bwMode="auto">
              <a:xfrm>
                <a:off x="0" y="0"/>
                <a:ext cx="703" cy="384"/>
                <a:chOff x="0" y="0"/>
                <a:chExt cx="703" cy="384"/>
              </a:xfrm>
            </p:grpSpPr>
            <p:sp>
              <p:nvSpPr>
                <p:cNvPr id="123944" name="Rectangle 44"/>
                <p:cNvSpPr>
                  <a:spLocks noChangeArrowheads="1"/>
                </p:cNvSpPr>
                <p:nvPr/>
              </p:nvSpPr>
              <p:spPr bwMode="auto">
                <a:xfrm>
                  <a:off x="43" y="0"/>
                  <a:ext cx="61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kumimoji="1" lang="en-US" altLang="zh-CN" sz="1800" b="1" smtClean="0">
                      <a:solidFill>
                        <a:srgbClr val="000000"/>
                      </a:solidFill>
                      <a:latin typeface="Times New Roman" pitchFamily="18" charset="0"/>
                    </a:rPr>
                    <a:t> </a:t>
                  </a:r>
                </a:p>
                <a:p>
                  <a:pPr algn="just"/>
                  <a:endParaRPr kumimoji="1" lang="en-US" altLang="zh-CN" sz="1800" b="1" smtClean="0">
                    <a:solidFill>
                      <a:srgbClr val="000000"/>
                    </a:solidFill>
                    <a:latin typeface="Times New Roman" pitchFamily="18" charset="0"/>
                  </a:endParaRPr>
                </a:p>
              </p:txBody>
            </p:sp>
            <p:sp>
              <p:nvSpPr>
                <p:cNvPr id="123945" name="Rectangle 53"/>
                <p:cNvSpPr>
                  <a:spLocks noChangeArrowheads="1"/>
                </p:cNvSpPr>
                <p:nvPr/>
              </p:nvSpPr>
              <p:spPr bwMode="auto">
                <a:xfrm>
                  <a:off x="0" y="0"/>
                  <a:ext cx="703"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23920" name="Group 56"/>
              <p:cNvGrpSpPr>
                <a:grpSpLocks/>
              </p:cNvGrpSpPr>
              <p:nvPr/>
            </p:nvGrpSpPr>
            <p:grpSpPr bwMode="auto">
              <a:xfrm>
                <a:off x="0" y="384"/>
                <a:ext cx="703" cy="384"/>
                <a:chOff x="0" y="384"/>
                <a:chExt cx="703" cy="384"/>
              </a:xfrm>
            </p:grpSpPr>
            <p:sp>
              <p:nvSpPr>
                <p:cNvPr id="123942" name="Rectangle 45"/>
                <p:cNvSpPr>
                  <a:spLocks noChangeArrowheads="1"/>
                </p:cNvSpPr>
                <p:nvPr/>
              </p:nvSpPr>
              <p:spPr bwMode="auto">
                <a:xfrm>
                  <a:off x="43" y="384"/>
                  <a:ext cx="61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800" b="1" smtClean="0">
                      <a:solidFill>
                        <a:srgbClr val="000000"/>
                      </a:solidFill>
                      <a:latin typeface="Times New Roman" pitchFamily="18" charset="0"/>
                    </a:rPr>
                    <a:t> </a:t>
                  </a:r>
                </a:p>
                <a:p>
                  <a:endParaRPr kumimoji="1" lang="en-US" altLang="zh-CN" sz="1800" b="1" smtClean="0">
                    <a:solidFill>
                      <a:srgbClr val="000000"/>
                    </a:solidFill>
                    <a:latin typeface="Times New Roman" pitchFamily="18" charset="0"/>
                  </a:endParaRPr>
                </a:p>
              </p:txBody>
            </p:sp>
            <p:sp>
              <p:nvSpPr>
                <p:cNvPr id="123943" name="Rectangle 55"/>
                <p:cNvSpPr>
                  <a:spLocks noChangeArrowheads="1"/>
                </p:cNvSpPr>
                <p:nvPr/>
              </p:nvSpPr>
              <p:spPr bwMode="auto">
                <a:xfrm>
                  <a:off x="0" y="384"/>
                  <a:ext cx="703"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23921" name="Group 58"/>
              <p:cNvGrpSpPr>
                <a:grpSpLocks/>
              </p:cNvGrpSpPr>
              <p:nvPr/>
            </p:nvGrpSpPr>
            <p:grpSpPr bwMode="auto">
              <a:xfrm>
                <a:off x="0" y="768"/>
                <a:ext cx="434" cy="384"/>
                <a:chOff x="0" y="768"/>
                <a:chExt cx="434" cy="384"/>
              </a:xfrm>
            </p:grpSpPr>
            <p:sp>
              <p:nvSpPr>
                <p:cNvPr id="123940" name="Rectangle 46"/>
                <p:cNvSpPr>
                  <a:spLocks noChangeArrowheads="1"/>
                </p:cNvSpPr>
                <p:nvPr/>
              </p:nvSpPr>
              <p:spPr bwMode="auto">
                <a:xfrm>
                  <a:off x="43" y="768"/>
                  <a:ext cx="34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800" b="1" smtClean="0">
                      <a:solidFill>
                        <a:srgbClr val="000000"/>
                      </a:solidFill>
                      <a:latin typeface="Times New Roman" pitchFamily="18" charset="0"/>
                    </a:rPr>
                    <a:t>opcode</a:t>
                  </a:r>
                </a:p>
                <a:p>
                  <a:endParaRPr kumimoji="1" lang="en-US" altLang="zh-CN" sz="1800" b="1" smtClean="0">
                    <a:solidFill>
                      <a:srgbClr val="000000"/>
                    </a:solidFill>
                    <a:latin typeface="Times New Roman" pitchFamily="18" charset="0"/>
                  </a:endParaRPr>
                </a:p>
              </p:txBody>
            </p:sp>
            <p:sp>
              <p:nvSpPr>
                <p:cNvPr id="123941" name="Rectangle 57"/>
                <p:cNvSpPr>
                  <a:spLocks noChangeArrowheads="1"/>
                </p:cNvSpPr>
                <p:nvPr/>
              </p:nvSpPr>
              <p:spPr bwMode="auto">
                <a:xfrm>
                  <a:off x="0" y="768"/>
                  <a:ext cx="43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23922" name="Group 60"/>
              <p:cNvGrpSpPr>
                <a:grpSpLocks/>
              </p:cNvGrpSpPr>
              <p:nvPr/>
            </p:nvGrpSpPr>
            <p:grpSpPr bwMode="auto">
              <a:xfrm>
                <a:off x="434" y="768"/>
                <a:ext cx="269" cy="384"/>
                <a:chOff x="434" y="768"/>
                <a:chExt cx="269" cy="384"/>
              </a:xfrm>
            </p:grpSpPr>
            <p:sp>
              <p:nvSpPr>
                <p:cNvPr id="123938" name="Rectangle 47"/>
                <p:cNvSpPr>
                  <a:spLocks noChangeArrowheads="1"/>
                </p:cNvSpPr>
                <p:nvPr/>
              </p:nvSpPr>
              <p:spPr bwMode="auto">
                <a:xfrm>
                  <a:off x="477" y="768"/>
                  <a:ext cx="18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800" b="1" smtClean="0">
                      <a:solidFill>
                        <a:srgbClr val="000000"/>
                      </a:solidFill>
                      <a:latin typeface="Times New Roman" pitchFamily="18" charset="0"/>
                    </a:rPr>
                    <a:t>r1</a:t>
                  </a:r>
                </a:p>
                <a:p>
                  <a:endParaRPr kumimoji="1" lang="en-US" altLang="zh-CN" sz="1800" b="1" smtClean="0">
                    <a:solidFill>
                      <a:srgbClr val="000000"/>
                    </a:solidFill>
                    <a:latin typeface="Times New Roman" pitchFamily="18" charset="0"/>
                  </a:endParaRPr>
                </a:p>
              </p:txBody>
            </p:sp>
            <p:sp>
              <p:nvSpPr>
                <p:cNvPr id="123939" name="Rectangle 59"/>
                <p:cNvSpPr>
                  <a:spLocks noChangeArrowheads="1"/>
                </p:cNvSpPr>
                <p:nvPr/>
              </p:nvSpPr>
              <p:spPr bwMode="auto">
                <a:xfrm>
                  <a:off x="434" y="768"/>
                  <a:ext cx="269"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23923" name="Group 62"/>
              <p:cNvGrpSpPr>
                <a:grpSpLocks/>
              </p:cNvGrpSpPr>
              <p:nvPr/>
            </p:nvGrpSpPr>
            <p:grpSpPr bwMode="auto">
              <a:xfrm>
                <a:off x="0" y="1152"/>
                <a:ext cx="703" cy="384"/>
                <a:chOff x="0" y="1152"/>
                <a:chExt cx="703" cy="384"/>
              </a:xfrm>
            </p:grpSpPr>
            <p:sp>
              <p:nvSpPr>
                <p:cNvPr id="123936" name="Rectangle 48"/>
                <p:cNvSpPr>
                  <a:spLocks noChangeArrowheads="1"/>
                </p:cNvSpPr>
                <p:nvPr/>
              </p:nvSpPr>
              <p:spPr bwMode="auto">
                <a:xfrm>
                  <a:off x="43" y="1152"/>
                  <a:ext cx="61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800" b="1" smtClean="0">
                      <a:solidFill>
                        <a:srgbClr val="000000"/>
                      </a:solidFill>
                      <a:latin typeface="Times New Roman" pitchFamily="18" charset="0"/>
                    </a:rPr>
                    <a:t>add_mem</a:t>
                  </a:r>
                </a:p>
                <a:p>
                  <a:endParaRPr kumimoji="1" lang="en-US" altLang="zh-CN" sz="1800" b="1" smtClean="0">
                    <a:solidFill>
                      <a:srgbClr val="000000"/>
                    </a:solidFill>
                    <a:latin typeface="Times New Roman" pitchFamily="18" charset="0"/>
                  </a:endParaRPr>
                </a:p>
              </p:txBody>
            </p:sp>
            <p:sp>
              <p:nvSpPr>
                <p:cNvPr id="123937" name="Rectangle 61"/>
                <p:cNvSpPr>
                  <a:spLocks noChangeArrowheads="1"/>
                </p:cNvSpPr>
                <p:nvPr/>
              </p:nvSpPr>
              <p:spPr bwMode="auto">
                <a:xfrm>
                  <a:off x="0" y="1152"/>
                  <a:ext cx="703"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23924" name="Group 64"/>
              <p:cNvGrpSpPr>
                <a:grpSpLocks/>
              </p:cNvGrpSpPr>
              <p:nvPr/>
            </p:nvGrpSpPr>
            <p:grpSpPr bwMode="auto">
              <a:xfrm>
                <a:off x="0" y="1536"/>
                <a:ext cx="703" cy="384"/>
                <a:chOff x="0" y="1536"/>
                <a:chExt cx="703" cy="384"/>
              </a:xfrm>
            </p:grpSpPr>
            <p:sp>
              <p:nvSpPr>
                <p:cNvPr id="123934" name="Rectangle 49"/>
                <p:cNvSpPr>
                  <a:spLocks noChangeArrowheads="1"/>
                </p:cNvSpPr>
                <p:nvPr/>
              </p:nvSpPr>
              <p:spPr bwMode="auto">
                <a:xfrm>
                  <a:off x="43" y="1536"/>
                  <a:ext cx="61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kumimoji="1" lang="en-US" altLang="zh-CN" sz="1800" b="1" smtClean="0">
                      <a:solidFill>
                        <a:srgbClr val="000000"/>
                      </a:solidFill>
                      <a:latin typeface="Times New Roman" pitchFamily="18" charset="0"/>
                    </a:rPr>
                    <a:t> </a:t>
                  </a:r>
                </a:p>
                <a:p>
                  <a:pPr algn="just"/>
                  <a:endParaRPr kumimoji="1" lang="en-US" altLang="zh-CN" sz="1800" b="1" smtClean="0">
                    <a:solidFill>
                      <a:srgbClr val="000000"/>
                    </a:solidFill>
                    <a:latin typeface="Times New Roman" pitchFamily="18" charset="0"/>
                  </a:endParaRPr>
                </a:p>
              </p:txBody>
            </p:sp>
            <p:sp>
              <p:nvSpPr>
                <p:cNvPr id="123935" name="Rectangle 63"/>
                <p:cNvSpPr>
                  <a:spLocks noChangeArrowheads="1"/>
                </p:cNvSpPr>
                <p:nvPr/>
              </p:nvSpPr>
              <p:spPr bwMode="auto">
                <a:xfrm>
                  <a:off x="0" y="1536"/>
                  <a:ext cx="703"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23925" name="Group 66"/>
              <p:cNvGrpSpPr>
                <a:grpSpLocks/>
              </p:cNvGrpSpPr>
              <p:nvPr/>
            </p:nvGrpSpPr>
            <p:grpSpPr bwMode="auto">
              <a:xfrm>
                <a:off x="0" y="1920"/>
                <a:ext cx="703" cy="384"/>
                <a:chOff x="0" y="1920"/>
                <a:chExt cx="703" cy="384"/>
              </a:xfrm>
            </p:grpSpPr>
            <p:sp>
              <p:nvSpPr>
                <p:cNvPr id="123932" name="Rectangle 50"/>
                <p:cNvSpPr>
                  <a:spLocks noChangeArrowheads="1"/>
                </p:cNvSpPr>
                <p:nvPr/>
              </p:nvSpPr>
              <p:spPr bwMode="auto">
                <a:xfrm>
                  <a:off x="43" y="1920"/>
                  <a:ext cx="61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kumimoji="1" lang="en-US" altLang="zh-CN" sz="1800" b="1" smtClean="0">
                      <a:solidFill>
                        <a:srgbClr val="000000"/>
                      </a:solidFill>
                      <a:latin typeface="Times New Roman" pitchFamily="18" charset="0"/>
                    </a:rPr>
                    <a:t> </a:t>
                  </a:r>
                </a:p>
                <a:p>
                  <a:pPr algn="just"/>
                  <a:endParaRPr kumimoji="1" lang="en-US" altLang="zh-CN" sz="1800" b="1" smtClean="0">
                    <a:solidFill>
                      <a:srgbClr val="000000"/>
                    </a:solidFill>
                    <a:latin typeface="Times New Roman" pitchFamily="18" charset="0"/>
                  </a:endParaRPr>
                </a:p>
              </p:txBody>
            </p:sp>
            <p:sp>
              <p:nvSpPr>
                <p:cNvPr id="123933" name="Rectangle 65"/>
                <p:cNvSpPr>
                  <a:spLocks noChangeArrowheads="1"/>
                </p:cNvSpPr>
                <p:nvPr/>
              </p:nvSpPr>
              <p:spPr bwMode="auto">
                <a:xfrm>
                  <a:off x="0" y="1920"/>
                  <a:ext cx="703"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23926" name="Group 68"/>
              <p:cNvGrpSpPr>
                <a:grpSpLocks/>
              </p:cNvGrpSpPr>
              <p:nvPr/>
            </p:nvGrpSpPr>
            <p:grpSpPr bwMode="auto">
              <a:xfrm>
                <a:off x="0" y="2304"/>
                <a:ext cx="703" cy="384"/>
                <a:chOff x="0" y="2304"/>
                <a:chExt cx="703" cy="384"/>
              </a:xfrm>
            </p:grpSpPr>
            <p:sp>
              <p:nvSpPr>
                <p:cNvPr id="123930" name="Rectangle 51"/>
                <p:cNvSpPr>
                  <a:spLocks noChangeArrowheads="1"/>
                </p:cNvSpPr>
                <p:nvPr/>
              </p:nvSpPr>
              <p:spPr bwMode="auto">
                <a:xfrm>
                  <a:off x="43" y="2304"/>
                  <a:ext cx="61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800" b="1" smtClean="0">
                      <a:solidFill>
                        <a:srgbClr val="000000"/>
                      </a:solidFill>
                      <a:latin typeface="Times New Roman" pitchFamily="18" charset="0"/>
                    </a:rPr>
                    <a:t>xx</a:t>
                  </a:r>
                </a:p>
                <a:p>
                  <a:endParaRPr kumimoji="1" lang="en-US" altLang="zh-CN" sz="1800" b="1" smtClean="0">
                    <a:solidFill>
                      <a:srgbClr val="000000"/>
                    </a:solidFill>
                    <a:latin typeface="Times New Roman" pitchFamily="18" charset="0"/>
                  </a:endParaRPr>
                </a:p>
              </p:txBody>
            </p:sp>
            <p:sp>
              <p:nvSpPr>
                <p:cNvPr id="123931" name="Rectangle 67"/>
                <p:cNvSpPr>
                  <a:spLocks noChangeArrowheads="1"/>
                </p:cNvSpPr>
                <p:nvPr/>
              </p:nvSpPr>
              <p:spPr bwMode="auto">
                <a:xfrm>
                  <a:off x="0" y="2304"/>
                  <a:ext cx="703"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23927" name="Group 70"/>
              <p:cNvGrpSpPr>
                <a:grpSpLocks/>
              </p:cNvGrpSpPr>
              <p:nvPr/>
            </p:nvGrpSpPr>
            <p:grpSpPr bwMode="auto">
              <a:xfrm>
                <a:off x="0" y="2688"/>
                <a:ext cx="703" cy="384"/>
                <a:chOff x="0" y="2688"/>
                <a:chExt cx="703" cy="384"/>
              </a:xfrm>
            </p:grpSpPr>
            <p:sp>
              <p:nvSpPr>
                <p:cNvPr id="123928" name="Rectangle 52"/>
                <p:cNvSpPr>
                  <a:spLocks noChangeArrowheads="1"/>
                </p:cNvSpPr>
                <p:nvPr/>
              </p:nvSpPr>
              <p:spPr bwMode="auto">
                <a:xfrm>
                  <a:off x="43" y="2688"/>
                  <a:ext cx="61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800" b="1" smtClean="0">
                      <a:solidFill>
                        <a:srgbClr val="000000"/>
                      </a:solidFill>
                      <a:latin typeface="Times New Roman" pitchFamily="18" charset="0"/>
                    </a:rPr>
                    <a:t> </a:t>
                  </a:r>
                </a:p>
                <a:p>
                  <a:endParaRPr kumimoji="1" lang="en-US" altLang="zh-CN" sz="1800" b="1" smtClean="0">
                    <a:solidFill>
                      <a:srgbClr val="000000"/>
                    </a:solidFill>
                    <a:latin typeface="Times New Roman" pitchFamily="18" charset="0"/>
                  </a:endParaRPr>
                </a:p>
              </p:txBody>
            </p:sp>
            <p:sp>
              <p:nvSpPr>
                <p:cNvPr id="123929" name="Rectangle 69"/>
                <p:cNvSpPr>
                  <a:spLocks noChangeArrowheads="1"/>
                </p:cNvSpPr>
                <p:nvPr/>
              </p:nvSpPr>
              <p:spPr bwMode="auto">
                <a:xfrm>
                  <a:off x="0" y="2688"/>
                  <a:ext cx="703"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sp>
          <p:nvSpPr>
            <p:cNvPr id="123918" name="Rectangle 72"/>
            <p:cNvSpPr>
              <a:spLocks noChangeArrowheads="1"/>
            </p:cNvSpPr>
            <p:nvPr/>
          </p:nvSpPr>
          <p:spPr bwMode="auto">
            <a:xfrm>
              <a:off x="-3" y="-3"/>
              <a:ext cx="709" cy="3078"/>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pic>
        <p:nvPicPr>
          <p:cNvPr id="2" name="图片 1"/>
          <p:cNvPicPr>
            <a:picLocks noChangeAspect="1"/>
          </p:cNvPicPr>
          <p:nvPr/>
        </p:nvPicPr>
        <p:blipFill>
          <a:blip r:embed="rId3"/>
          <a:stretch>
            <a:fillRect/>
          </a:stretch>
        </p:blipFill>
        <p:spPr>
          <a:xfrm>
            <a:off x="3665149" y="432877"/>
            <a:ext cx="2510226" cy="2981009"/>
          </a:xfrm>
          <a:prstGeom prst="rect">
            <a:avLst/>
          </a:prstGeom>
        </p:spPr>
      </p:pic>
    </p:spTree>
    <p:extLst>
      <p:ext uri="{BB962C8B-B14F-4D97-AF65-F5344CB8AC3E}">
        <p14:creationId xmlns:p14="http://schemas.microsoft.com/office/powerpoint/2010/main" val="1426137745"/>
      </p:ext>
    </p:extLst>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a:xfrm>
            <a:off x="304800" y="228600"/>
            <a:ext cx="8382000" cy="685800"/>
          </a:xfrm>
        </p:spPr>
        <p:txBody>
          <a:bodyPr/>
          <a:lstStyle/>
          <a:p>
            <a:pPr eaLnBrk="1" hangingPunct="1"/>
            <a:r>
              <a:rPr lang="zh-CN" altLang="en-US" sz="3600" b="1" smtClean="0">
                <a:solidFill>
                  <a:schemeClr val="hlink"/>
                </a:solidFill>
                <a:latin typeface="Times New Roman" pitchFamily="18" charset="0"/>
                <a:ea typeface="隶书" pitchFamily="49" charset="-122"/>
              </a:rPr>
              <a:t>指令流程图</a:t>
            </a:r>
            <a:endParaRPr lang="zh-CN" altLang="en-US" sz="3600" b="1" smtClean="0">
              <a:solidFill>
                <a:schemeClr val="hlink"/>
              </a:solidFill>
              <a:latin typeface="Times New Roman" pitchFamily="18" charset="0"/>
            </a:endParaRPr>
          </a:p>
        </p:txBody>
      </p:sp>
      <p:grpSp>
        <p:nvGrpSpPr>
          <p:cNvPr id="142339" name="Group 198"/>
          <p:cNvGrpSpPr>
            <a:grpSpLocks/>
          </p:cNvGrpSpPr>
          <p:nvPr/>
        </p:nvGrpSpPr>
        <p:grpSpPr bwMode="auto">
          <a:xfrm>
            <a:off x="990600" y="990600"/>
            <a:ext cx="7366000" cy="4813300"/>
            <a:chOff x="624" y="817"/>
            <a:chExt cx="4640" cy="3032"/>
          </a:xfrm>
        </p:grpSpPr>
        <p:sp>
          <p:nvSpPr>
            <p:cNvPr id="142341" name="Rectangle 5"/>
            <p:cNvSpPr>
              <a:spLocks noChangeArrowheads="1"/>
            </p:cNvSpPr>
            <p:nvPr/>
          </p:nvSpPr>
          <p:spPr bwMode="auto">
            <a:xfrm>
              <a:off x="624" y="2232"/>
              <a:ext cx="3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 </a:t>
              </a:r>
              <a:endParaRPr kumimoji="1" lang="en-US" altLang="zh-CN" sz="2400" smtClean="0">
                <a:solidFill>
                  <a:srgbClr val="000000"/>
                </a:solidFill>
                <a:latin typeface="Tahoma" pitchFamily="34" charset="0"/>
              </a:endParaRPr>
            </a:p>
          </p:txBody>
        </p:sp>
        <p:sp>
          <p:nvSpPr>
            <p:cNvPr id="142342" name="Rectangle 6"/>
            <p:cNvSpPr>
              <a:spLocks noChangeArrowheads="1"/>
            </p:cNvSpPr>
            <p:nvPr/>
          </p:nvSpPr>
          <p:spPr bwMode="auto">
            <a:xfrm>
              <a:off x="701" y="2232"/>
              <a:ext cx="3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 </a:t>
              </a:r>
              <a:endParaRPr kumimoji="1" lang="en-US" altLang="zh-CN" sz="2400" smtClean="0">
                <a:solidFill>
                  <a:srgbClr val="000000"/>
                </a:solidFill>
                <a:latin typeface="Tahoma" pitchFamily="34" charset="0"/>
              </a:endParaRPr>
            </a:p>
          </p:txBody>
        </p:sp>
        <p:sp>
          <p:nvSpPr>
            <p:cNvPr id="142343" name="Rectangle 7"/>
            <p:cNvSpPr>
              <a:spLocks noChangeArrowheads="1"/>
            </p:cNvSpPr>
            <p:nvPr/>
          </p:nvSpPr>
          <p:spPr bwMode="auto">
            <a:xfrm>
              <a:off x="778" y="2232"/>
              <a:ext cx="3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 </a:t>
              </a:r>
              <a:endParaRPr kumimoji="1" lang="en-US" altLang="zh-CN" sz="2400" smtClean="0">
                <a:solidFill>
                  <a:srgbClr val="000000"/>
                </a:solidFill>
                <a:latin typeface="Tahoma" pitchFamily="34" charset="0"/>
              </a:endParaRPr>
            </a:p>
          </p:txBody>
        </p:sp>
        <p:sp>
          <p:nvSpPr>
            <p:cNvPr id="142344" name="Rectangle 8"/>
            <p:cNvSpPr>
              <a:spLocks noChangeArrowheads="1"/>
            </p:cNvSpPr>
            <p:nvPr/>
          </p:nvSpPr>
          <p:spPr bwMode="auto">
            <a:xfrm>
              <a:off x="856" y="2232"/>
              <a:ext cx="3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 </a:t>
              </a:r>
              <a:endParaRPr kumimoji="1" lang="en-US" altLang="zh-CN" sz="2400" smtClean="0">
                <a:solidFill>
                  <a:srgbClr val="000000"/>
                </a:solidFill>
                <a:latin typeface="Tahoma" pitchFamily="34" charset="0"/>
              </a:endParaRPr>
            </a:p>
          </p:txBody>
        </p:sp>
        <p:sp>
          <p:nvSpPr>
            <p:cNvPr id="142345" name="Rectangle 9"/>
            <p:cNvSpPr>
              <a:spLocks noChangeArrowheads="1"/>
            </p:cNvSpPr>
            <p:nvPr/>
          </p:nvSpPr>
          <p:spPr bwMode="auto">
            <a:xfrm>
              <a:off x="933" y="2232"/>
              <a:ext cx="3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 </a:t>
              </a:r>
              <a:endParaRPr kumimoji="1" lang="en-US" altLang="zh-CN" sz="2400" smtClean="0">
                <a:solidFill>
                  <a:srgbClr val="000000"/>
                </a:solidFill>
                <a:latin typeface="Tahoma" pitchFamily="34" charset="0"/>
              </a:endParaRPr>
            </a:p>
          </p:txBody>
        </p:sp>
        <p:sp>
          <p:nvSpPr>
            <p:cNvPr id="142346" name="Rectangle 10"/>
            <p:cNvSpPr>
              <a:spLocks noChangeArrowheads="1"/>
            </p:cNvSpPr>
            <p:nvPr/>
          </p:nvSpPr>
          <p:spPr bwMode="auto">
            <a:xfrm>
              <a:off x="1010" y="2232"/>
              <a:ext cx="3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 </a:t>
              </a:r>
              <a:endParaRPr kumimoji="1" lang="en-US" altLang="zh-CN" sz="2400" smtClean="0">
                <a:solidFill>
                  <a:srgbClr val="000000"/>
                </a:solidFill>
                <a:latin typeface="Tahoma" pitchFamily="34" charset="0"/>
              </a:endParaRPr>
            </a:p>
          </p:txBody>
        </p:sp>
        <p:sp>
          <p:nvSpPr>
            <p:cNvPr id="142347" name="Rectangle 11"/>
            <p:cNvSpPr>
              <a:spLocks noChangeArrowheads="1"/>
            </p:cNvSpPr>
            <p:nvPr/>
          </p:nvSpPr>
          <p:spPr bwMode="auto">
            <a:xfrm>
              <a:off x="1087" y="2232"/>
              <a:ext cx="3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 </a:t>
              </a:r>
              <a:endParaRPr kumimoji="1" lang="en-US" altLang="zh-CN" sz="2400" smtClean="0">
                <a:solidFill>
                  <a:srgbClr val="000000"/>
                </a:solidFill>
                <a:latin typeface="Tahoma" pitchFamily="34" charset="0"/>
              </a:endParaRPr>
            </a:p>
          </p:txBody>
        </p:sp>
        <p:sp>
          <p:nvSpPr>
            <p:cNvPr id="142348" name="Rectangle 12"/>
            <p:cNvSpPr>
              <a:spLocks noChangeArrowheads="1"/>
            </p:cNvSpPr>
            <p:nvPr/>
          </p:nvSpPr>
          <p:spPr bwMode="auto">
            <a:xfrm>
              <a:off x="1164" y="2232"/>
              <a:ext cx="3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 </a:t>
              </a:r>
              <a:endParaRPr kumimoji="1" lang="en-US" altLang="zh-CN" sz="2400" smtClean="0">
                <a:solidFill>
                  <a:srgbClr val="000000"/>
                </a:solidFill>
                <a:latin typeface="Tahoma" pitchFamily="34" charset="0"/>
              </a:endParaRPr>
            </a:p>
          </p:txBody>
        </p:sp>
        <p:sp>
          <p:nvSpPr>
            <p:cNvPr id="142349" name="Rectangle 13"/>
            <p:cNvSpPr>
              <a:spLocks noChangeArrowheads="1"/>
            </p:cNvSpPr>
            <p:nvPr/>
          </p:nvSpPr>
          <p:spPr bwMode="auto">
            <a:xfrm>
              <a:off x="1242" y="2232"/>
              <a:ext cx="3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 </a:t>
              </a:r>
              <a:endParaRPr kumimoji="1" lang="en-US" altLang="zh-CN" sz="2400" smtClean="0">
                <a:solidFill>
                  <a:srgbClr val="000000"/>
                </a:solidFill>
                <a:latin typeface="Tahoma" pitchFamily="34" charset="0"/>
              </a:endParaRPr>
            </a:p>
          </p:txBody>
        </p:sp>
        <p:sp>
          <p:nvSpPr>
            <p:cNvPr id="142350" name="Rectangle 14"/>
            <p:cNvSpPr>
              <a:spLocks noChangeArrowheads="1"/>
            </p:cNvSpPr>
            <p:nvPr/>
          </p:nvSpPr>
          <p:spPr bwMode="auto">
            <a:xfrm>
              <a:off x="1319" y="2232"/>
              <a:ext cx="3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 </a:t>
              </a:r>
              <a:endParaRPr kumimoji="1" lang="en-US" altLang="zh-CN" sz="2400" smtClean="0">
                <a:solidFill>
                  <a:srgbClr val="000000"/>
                </a:solidFill>
                <a:latin typeface="Tahoma" pitchFamily="34" charset="0"/>
              </a:endParaRPr>
            </a:p>
          </p:txBody>
        </p:sp>
        <p:sp>
          <p:nvSpPr>
            <p:cNvPr id="142351" name="Rectangle 15"/>
            <p:cNvSpPr>
              <a:spLocks noChangeArrowheads="1"/>
            </p:cNvSpPr>
            <p:nvPr/>
          </p:nvSpPr>
          <p:spPr bwMode="auto">
            <a:xfrm>
              <a:off x="1396" y="2232"/>
              <a:ext cx="3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 </a:t>
              </a:r>
              <a:endParaRPr kumimoji="1" lang="en-US" altLang="zh-CN" sz="2400" smtClean="0">
                <a:solidFill>
                  <a:srgbClr val="000000"/>
                </a:solidFill>
                <a:latin typeface="Tahoma" pitchFamily="34" charset="0"/>
              </a:endParaRPr>
            </a:p>
          </p:txBody>
        </p:sp>
        <p:sp>
          <p:nvSpPr>
            <p:cNvPr id="142352" name="Rectangle 16"/>
            <p:cNvSpPr>
              <a:spLocks noChangeArrowheads="1"/>
            </p:cNvSpPr>
            <p:nvPr/>
          </p:nvSpPr>
          <p:spPr bwMode="auto">
            <a:xfrm>
              <a:off x="1473" y="2232"/>
              <a:ext cx="9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A</a:t>
              </a:r>
              <a:endParaRPr kumimoji="1" lang="en-US" altLang="zh-CN" sz="2400" smtClean="0">
                <a:solidFill>
                  <a:srgbClr val="000000"/>
                </a:solidFill>
                <a:latin typeface="Tahoma" pitchFamily="34" charset="0"/>
              </a:endParaRPr>
            </a:p>
          </p:txBody>
        </p:sp>
        <p:sp>
          <p:nvSpPr>
            <p:cNvPr id="142353" name="Rectangle 17"/>
            <p:cNvSpPr>
              <a:spLocks noChangeArrowheads="1"/>
            </p:cNvSpPr>
            <p:nvPr/>
          </p:nvSpPr>
          <p:spPr bwMode="auto">
            <a:xfrm>
              <a:off x="1579" y="2232"/>
              <a:ext cx="9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D</a:t>
              </a:r>
              <a:endParaRPr kumimoji="1" lang="en-US" altLang="zh-CN" sz="2400" smtClean="0">
                <a:solidFill>
                  <a:srgbClr val="000000"/>
                </a:solidFill>
                <a:latin typeface="Tahoma" pitchFamily="34" charset="0"/>
              </a:endParaRPr>
            </a:p>
          </p:txBody>
        </p:sp>
        <p:sp>
          <p:nvSpPr>
            <p:cNvPr id="142354" name="Rectangle 18"/>
            <p:cNvSpPr>
              <a:spLocks noChangeArrowheads="1"/>
            </p:cNvSpPr>
            <p:nvPr/>
          </p:nvSpPr>
          <p:spPr bwMode="auto">
            <a:xfrm>
              <a:off x="1688" y="2232"/>
              <a:ext cx="9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D</a:t>
              </a:r>
              <a:endParaRPr kumimoji="1" lang="en-US" altLang="zh-CN" sz="2400" smtClean="0">
                <a:solidFill>
                  <a:srgbClr val="000000"/>
                </a:solidFill>
                <a:latin typeface="Tahoma" pitchFamily="34" charset="0"/>
              </a:endParaRPr>
            </a:p>
          </p:txBody>
        </p:sp>
        <p:sp>
          <p:nvSpPr>
            <p:cNvPr id="142355" name="Rectangle 19"/>
            <p:cNvSpPr>
              <a:spLocks noChangeArrowheads="1"/>
            </p:cNvSpPr>
            <p:nvPr/>
          </p:nvSpPr>
          <p:spPr bwMode="auto">
            <a:xfrm>
              <a:off x="1796" y="2232"/>
              <a:ext cx="3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 </a:t>
              </a:r>
              <a:endParaRPr kumimoji="1" lang="en-US" altLang="zh-CN" sz="2400" smtClean="0">
                <a:solidFill>
                  <a:srgbClr val="000000"/>
                </a:solidFill>
                <a:latin typeface="Tahoma" pitchFamily="34" charset="0"/>
              </a:endParaRPr>
            </a:p>
          </p:txBody>
        </p:sp>
        <p:sp>
          <p:nvSpPr>
            <p:cNvPr id="142356" name="Rectangle 20"/>
            <p:cNvSpPr>
              <a:spLocks noChangeArrowheads="1"/>
            </p:cNvSpPr>
            <p:nvPr/>
          </p:nvSpPr>
          <p:spPr bwMode="auto">
            <a:xfrm>
              <a:off x="1873" y="2232"/>
              <a:ext cx="3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 </a:t>
              </a:r>
              <a:endParaRPr kumimoji="1" lang="en-US" altLang="zh-CN" sz="2400" smtClean="0">
                <a:solidFill>
                  <a:srgbClr val="000000"/>
                </a:solidFill>
                <a:latin typeface="Tahoma" pitchFamily="34" charset="0"/>
              </a:endParaRPr>
            </a:p>
          </p:txBody>
        </p:sp>
        <p:sp>
          <p:nvSpPr>
            <p:cNvPr id="142357" name="Rectangle 21"/>
            <p:cNvSpPr>
              <a:spLocks noChangeArrowheads="1"/>
            </p:cNvSpPr>
            <p:nvPr/>
          </p:nvSpPr>
          <p:spPr bwMode="auto">
            <a:xfrm>
              <a:off x="1951" y="2232"/>
              <a:ext cx="3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 </a:t>
              </a:r>
              <a:endParaRPr kumimoji="1" lang="en-US" altLang="zh-CN" sz="2400" smtClean="0">
                <a:solidFill>
                  <a:srgbClr val="000000"/>
                </a:solidFill>
                <a:latin typeface="Tahoma" pitchFamily="34" charset="0"/>
              </a:endParaRPr>
            </a:p>
          </p:txBody>
        </p:sp>
        <p:sp>
          <p:nvSpPr>
            <p:cNvPr id="142358" name="Rectangle 22"/>
            <p:cNvSpPr>
              <a:spLocks noChangeArrowheads="1"/>
            </p:cNvSpPr>
            <p:nvPr/>
          </p:nvSpPr>
          <p:spPr bwMode="auto">
            <a:xfrm>
              <a:off x="2028" y="2232"/>
              <a:ext cx="3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 </a:t>
              </a:r>
              <a:endParaRPr kumimoji="1" lang="en-US" altLang="zh-CN" sz="2400" smtClean="0">
                <a:solidFill>
                  <a:srgbClr val="000000"/>
                </a:solidFill>
                <a:latin typeface="Tahoma" pitchFamily="34" charset="0"/>
              </a:endParaRPr>
            </a:p>
          </p:txBody>
        </p:sp>
        <p:sp>
          <p:nvSpPr>
            <p:cNvPr id="142359" name="Rectangle 23"/>
            <p:cNvSpPr>
              <a:spLocks noChangeArrowheads="1"/>
            </p:cNvSpPr>
            <p:nvPr/>
          </p:nvSpPr>
          <p:spPr bwMode="auto">
            <a:xfrm>
              <a:off x="2105" y="2232"/>
              <a:ext cx="3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 </a:t>
              </a:r>
              <a:endParaRPr kumimoji="1" lang="en-US" altLang="zh-CN" sz="2400" smtClean="0">
                <a:solidFill>
                  <a:srgbClr val="000000"/>
                </a:solidFill>
                <a:latin typeface="Tahoma" pitchFamily="34" charset="0"/>
              </a:endParaRPr>
            </a:p>
          </p:txBody>
        </p:sp>
        <p:sp>
          <p:nvSpPr>
            <p:cNvPr id="142360" name="Rectangle 24"/>
            <p:cNvSpPr>
              <a:spLocks noChangeArrowheads="1"/>
            </p:cNvSpPr>
            <p:nvPr/>
          </p:nvSpPr>
          <p:spPr bwMode="auto">
            <a:xfrm>
              <a:off x="2182" y="2232"/>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S</a:t>
              </a:r>
              <a:endParaRPr kumimoji="1" lang="en-US" altLang="zh-CN" sz="2400" smtClean="0">
                <a:solidFill>
                  <a:srgbClr val="000000"/>
                </a:solidFill>
                <a:latin typeface="Tahoma" pitchFamily="34" charset="0"/>
              </a:endParaRPr>
            </a:p>
          </p:txBody>
        </p:sp>
        <p:sp>
          <p:nvSpPr>
            <p:cNvPr id="142361" name="Rectangle 25"/>
            <p:cNvSpPr>
              <a:spLocks noChangeArrowheads="1"/>
            </p:cNvSpPr>
            <p:nvPr/>
          </p:nvSpPr>
          <p:spPr bwMode="auto">
            <a:xfrm>
              <a:off x="2265" y="2232"/>
              <a:ext cx="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T</a:t>
              </a:r>
              <a:endParaRPr kumimoji="1" lang="en-US" altLang="zh-CN" sz="2400" smtClean="0">
                <a:solidFill>
                  <a:srgbClr val="000000"/>
                </a:solidFill>
                <a:latin typeface="Tahoma" pitchFamily="34" charset="0"/>
              </a:endParaRPr>
            </a:p>
          </p:txBody>
        </p:sp>
        <p:sp>
          <p:nvSpPr>
            <p:cNvPr id="142362" name="Rectangle 26"/>
            <p:cNvSpPr>
              <a:spLocks noChangeArrowheads="1"/>
            </p:cNvSpPr>
            <p:nvPr/>
          </p:nvSpPr>
          <p:spPr bwMode="auto">
            <a:xfrm>
              <a:off x="2359" y="2232"/>
              <a:ext cx="9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O</a:t>
              </a:r>
              <a:endParaRPr kumimoji="1" lang="en-US" altLang="zh-CN" sz="2400" smtClean="0">
                <a:solidFill>
                  <a:srgbClr val="000000"/>
                </a:solidFill>
                <a:latin typeface="Tahoma" pitchFamily="34" charset="0"/>
              </a:endParaRPr>
            </a:p>
          </p:txBody>
        </p:sp>
        <p:sp>
          <p:nvSpPr>
            <p:cNvPr id="142363" name="Rectangle 27"/>
            <p:cNvSpPr>
              <a:spLocks noChangeArrowheads="1"/>
            </p:cNvSpPr>
            <p:nvPr/>
          </p:nvSpPr>
          <p:spPr bwMode="auto">
            <a:xfrm>
              <a:off x="2468" y="2232"/>
              <a:ext cx="8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R</a:t>
              </a:r>
              <a:endParaRPr kumimoji="1" lang="en-US" altLang="zh-CN" sz="2400" smtClean="0">
                <a:solidFill>
                  <a:srgbClr val="000000"/>
                </a:solidFill>
                <a:latin typeface="Tahoma" pitchFamily="34" charset="0"/>
              </a:endParaRPr>
            </a:p>
          </p:txBody>
        </p:sp>
        <p:sp>
          <p:nvSpPr>
            <p:cNvPr id="142364" name="Rectangle 28"/>
            <p:cNvSpPr>
              <a:spLocks noChangeArrowheads="1"/>
            </p:cNvSpPr>
            <p:nvPr/>
          </p:nvSpPr>
          <p:spPr bwMode="auto">
            <a:xfrm>
              <a:off x="2568" y="2232"/>
              <a:ext cx="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E</a:t>
              </a:r>
              <a:endParaRPr kumimoji="1" lang="en-US" altLang="zh-CN" sz="2400" smtClean="0">
                <a:solidFill>
                  <a:srgbClr val="000000"/>
                </a:solidFill>
                <a:latin typeface="Tahoma" pitchFamily="34" charset="0"/>
              </a:endParaRPr>
            </a:p>
          </p:txBody>
        </p:sp>
        <p:sp>
          <p:nvSpPr>
            <p:cNvPr id="142365" name="Rectangle 29"/>
            <p:cNvSpPr>
              <a:spLocks noChangeArrowheads="1"/>
            </p:cNvSpPr>
            <p:nvPr/>
          </p:nvSpPr>
          <p:spPr bwMode="auto">
            <a:xfrm>
              <a:off x="2660" y="2232"/>
              <a:ext cx="3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 </a:t>
              </a:r>
              <a:endParaRPr kumimoji="1" lang="en-US" altLang="zh-CN" sz="2400" smtClean="0">
                <a:solidFill>
                  <a:srgbClr val="000000"/>
                </a:solidFill>
                <a:latin typeface="Tahoma" pitchFamily="34" charset="0"/>
              </a:endParaRPr>
            </a:p>
          </p:txBody>
        </p:sp>
        <p:sp>
          <p:nvSpPr>
            <p:cNvPr id="142366" name="Rectangle 30"/>
            <p:cNvSpPr>
              <a:spLocks noChangeArrowheads="1"/>
            </p:cNvSpPr>
            <p:nvPr/>
          </p:nvSpPr>
          <p:spPr bwMode="auto">
            <a:xfrm>
              <a:off x="2737" y="2232"/>
              <a:ext cx="3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 </a:t>
              </a:r>
              <a:endParaRPr kumimoji="1" lang="en-US" altLang="zh-CN" sz="2400" smtClean="0">
                <a:solidFill>
                  <a:srgbClr val="000000"/>
                </a:solidFill>
                <a:latin typeface="Tahoma" pitchFamily="34" charset="0"/>
              </a:endParaRPr>
            </a:p>
          </p:txBody>
        </p:sp>
        <p:sp>
          <p:nvSpPr>
            <p:cNvPr id="142367" name="Rectangle 31"/>
            <p:cNvSpPr>
              <a:spLocks noChangeArrowheads="1"/>
            </p:cNvSpPr>
            <p:nvPr/>
          </p:nvSpPr>
          <p:spPr bwMode="auto">
            <a:xfrm>
              <a:off x="2814" y="2232"/>
              <a:ext cx="3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 </a:t>
              </a:r>
              <a:endParaRPr kumimoji="1" lang="en-US" altLang="zh-CN" sz="2400" smtClean="0">
                <a:solidFill>
                  <a:srgbClr val="000000"/>
                </a:solidFill>
                <a:latin typeface="Tahoma" pitchFamily="34" charset="0"/>
              </a:endParaRPr>
            </a:p>
          </p:txBody>
        </p:sp>
        <p:sp>
          <p:nvSpPr>
            <p:cNvPr id="142368" name="Rectangle 32"/>
            <p:cNvSpPr>
              <a:spLocks noChangeArrowheads="1"/>
            </p:cNvSpPr>
            <p:nvPr/>
          </p:nvSpPr>
          <p:spPr bwMode="auto">
            <a:xfrm>
              <a:off x="2891" y="2232"/>
              <a:ext cx="3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 </a:t>
              </a:r>
              <a:endParaRPr kumimoji="1" lang="en-US" altLang="zh-CN" sz="2400" smtClean="0">
                <a:solidFill>
                  <a:srgbClr val="000000"/>
                </a:solidFill>
                <a:latin typeface="Tahoma" pitchFamily="34" charset="0"/>
              </a:endParaRPr>
            </a:p>
          </p:txBody>
        </p:sp>
        <p:sp>
          <p:nvSpPr>
            <p:cNvPr id="142369" name="Rectangle 33"/>
            <p:cNvSpPr>
              <a:spLocks noChangeArrowheads="1"/>
            </p:cNvSpPr>
            <p:nvPr/>
          </p:nvSpPr>
          <p:spPr bwMode="auto">
            <a:xfrm>
              <a:off x="2968" y="2232"/>
              <a:ext cx="3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 </a:t>
              </a:r>
              <a:endParaRPr kumimoji="1" lang="en-US" altLang="zh-CN" sz="2400" smtClean="0">
                <a:solidFill>
                  <a:srgbClr val="000000"/>
                </a:solidFill>
                <a:latin typeface="Tahoma" pitchFamily="34" charset="0"/>
              </a:endParaRPr>
            </a:p>
          </p:txBody>
        </p:sp>
        <p:sp>
          <p:nvSpPr>
            <p:cNvPr id="142370" name="Rectangle 34"/>
            <p:cNvSpPr>
              <a:spLocks noChangeArrowheads="1"/>
            </p:cNvSpPr>
            <p:nvPr/>
          </p:nvSpPr>
          <p:spPr bwMode="auto">
            <a:xfrm>
              <a:off x="3045" y="2232"/>
              <a:ext cx="3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 </a:t>
              </a:r>
              <a:endParaRPr kumimoji="1" lang="en-US" altLang="zh-CN" sz="2400" smtClean="0">
                <a:solidFill>
                  <a:srgbClr val="000000"/>
                </a:solidFill>
                <a:latin typeface="Tahoma" pitchFamily="34" charset="0"/>
              </a:endParaRPr>
            </a:p>
          </p:txBody>
        </p:sp>
        <p:sp>
          <p:nvSpPr>
            <p:cNvPr id="142371" name="Rectangle 35"/>
            <p:cNvSpPr>
              <a:spLocks noChangeArrowheads="1"/>
            </p:cNvSpPr>
            <p:nvPr/>
          </p:nvSpPr>
          <p:spPr bwMode="auto">
            <a:xfrm>
              <a:off x="3123" y="2232"/>
              <a:ext cx="3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 </a:t>
              </a:r>
              <a:endParaRPr kumimoji="1" lang="en-US" altLang="zh-CN" sz="2400" smtClean="0">
                <a:solidFill>
                  <a:srgbClr val="000000"/>
                </a:solidFill>
                <a:latin typeface="Tahoma" pitchFamily="34" charset="0"/>
              </a:endParaRPr>
            </a:p>
          </p:txBody>
        </p:sp>
        <p:sp>
          <p:nvSpPr>
            <p:cNvPr id="142372" name="Rectangle 36"/>
            <p:cNvSpPr>
              <a:spLocks noChangeArrowheads="1"/>
            </p:cNvSpPr>
            <p:nvPr/>
          </p:nvSpPr>
          <p:spPr bwMode="auto">
            <a:xfrm>
              <a:off x="3200" y="2232"/>
              <a:ext cx="3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 </a:t>
              </a:r>
              <a:endParaRPr kumimoji="1" lang="en-US" altLang="zh-CN" sz="2400" smtClean="0">
                <a:solidFill>
                  <a:srgbClr val="000000"/>
                </a:solidFill>
                <a:latin typeface="Tahoma" pitchFamily="34" charset="0"/>
              </a:endParaRPr>
            </a:p>
          </p:txBody>
        </p:sp>
        <p:sp>
          <p:nvSpPr>
            <p:cNvPr id="142373" name="Rectangle 37"/>
            <p:cNvSpPr>
              <a:spLocks noChangeArrowheads="1"/>
            </p:cNvSpPr>
            <p:nvPr/>
          </p:nvSpPr>
          <p:spPr bwMode="auto">
            <a:xfrm>
              <a:off x="3277" y="2232"/>
              <a:ext cx="3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 </a:t>
              </a:r>
              <a:endParaRPr kumimoji="1" lang="en-US" altLang="zh-CN" sz="2400" smtClean="0">
                <a:solidFill>
                  <a:srgbClr val="000000"/>
                </a:solidFill>
                <a:latin typeface="Tahoma" pitchFamily="34" charset="0"/>
              </a:endParaRPr>
            </a:p>
          </p:txBody>
        </p:sp>
        <p:sp>
          <p:nvSpPr>
            <p:cNvPr id="142374" name="Rectangle 38"/>
            <p:cNvSpPr>
              <a:spLocks noChangeArrowheads="1"/>
            </p:cNvSpPr>
            <p:nvPr/>
          </p:nvSpPr>
          <p:spPr bwMode="auto">
            <a:xfrm>
              <a:off x="3354" y="2232"/>
              <a:ext cx="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L</a:t>
              </a:r>
              <a:endParaRPr kumimoji="1" lang="en-US" altLang="zh-CN" sz="2400" smtClean="0">
                <a:solidFill>
                  <a:srgbClr val="000000"/>
                </a:solidFill>
                <a:latin typeface="Tahoma" pitchFamily="34" charset="0"/>
              </a:endParaRPr>
            </a:p>
          </p:txBody>
        </p:sp>
        <p:sp>
          <p:nvSpPr>
            <p:cNvPr id="142375" name="Rectangle 39"/>
            <p:cNvSpPr>
              <a:spLocks noChangeArrowheads="1"/>
            </p:cNvSpPr>
            <p:nvPr/>
          </p:nvSpPr>
          <p:spPr bwMode="auto">
            <a:xfrm>
              <a:off x="3446" y="2232"/>
              <a:ext cx="9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O</a:t>
              </a:r>
              <a:endParaRPr kumimoji="1" lang="en-US" altLang="zh-CN" sz="2400" smtClean="0">
                <a:solidFill>
                  <a:srgbClr val="000000"/>
                </a:solidFill>
                <a:latin typeface="Tahoma" pitchFamily="34" charset="0"/>
              </a:endParaRPr>
            </a:p>
          </p:txBody>
        </p:sp>
        <p:sp>
          <p:nvSpPr>
            <p:cNvPr id="142376" name="Rectangle 40"/>
            <p:cNvSpPr>
              <a:spLocks noChangeArrowheads="1"/>
            </p:cNvSpPr>
            <p:nvPr/>
          </p:nvSpPr>
          <p:spPr bwMode="auto">
            <a:xfrm>
              <a:off x="3554" y="2232"/>
              <a:ext cx="9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A</a:t>
              </a:r>
              <a:endParaRPr kumimoji="1" lang="en-US" altLang="zh-CN" sz="2400" smtClean="0">
                <a:solidFill>
                  <a:srgbClr val="000000"/>
                </a:solidFill>
                <a:latin typeface="Tahoma" pitchFamily="34" charset="0"/>
              </a:endParaRPr>
            </a:p>
          </p:txBody>
        </p:sp>
        <p:sp>
          <p:nvSpPr>
            <p:cNvPr id="142377" name="Rectangle 41"/>
            <p:cNvSpPr>
              <a:spLocks noChangeArrowheads="1"/>
            </p:cNvSpPr>
            <p:nvPr/>
          </p:nvSpPr>
          <p:spPr bwMode="auto">
            <a:xfrm>
              <a:off x="3660" y="2232"/>
              <a:ext cx="9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D</a:t>
              </a:r>
              <a:endParaRPr kumimoji="1" lang="en-US" altLang="zh-CN" sz="2400" smtClean="0">
                <a:solidFill>
                  <a:srgbClr val="000000"/>
                </a:solidFill>
                <a:latin typeface="Tahoma" pitchFamily="34" charset="0"/>
              </a:endParaRPr>
            </a:p>
          </p:txBody>
        </p:sp>
        <p:sp>
          <p:nvSpPr>
            <p:cNvPr id="142378" name="Rectangle 42"/>
            <p:cNvSpPr>
              <a:spLocks noChangeArrowheads="1"/>
            </p:cNvSpPr>
            <p:nvPr/>
          </p:nvSpPr>
          <p:spPr bwMode="auto">
            <a:xfrm>
              <a:off x="3769" y="2232"/>
              <a:ext cx="3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 </a:t>
              </a:r>
              <a:endParaRPr kumimoji="1" lang="en-US" altLang="zh-CN" sz="2400" smtClean="0">
                <a:solidFill>
                  <a:srgbClr val="000000"/>
                </a:solidFill>
                <a:latin typeface="Tahoma" pitchFamily="34" charset="0"/>
              </a:endParaRPr>
            </a:p>
          </p:txBody>
        </p:sp>
        <p:sp>
          <p:nvSpPr>
            <p:cNvPr id="142379" name="Rectangle 43"/>
            <p:cNvSpPr>
              <a:spLocks noChangeArrowheads="1"/>
            </p:cNvSpPr>
            <p:nvPr/>
          </p:nvSpPr>
          <p:spPr bwMode="auto">
            <a:xfrm>
              <a:off x="3846" y="2232"/>
              <a:ext cx="3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 </a:t>
              </a:r>
              <a:endParaRPr kumimoji="1" lang="en-US" altLang="zh-CN" sz="2400" smtClean="0">
                <a:solidFill>
                  <a:srgbClr val="000000"/>
                </a:solidFill>
                <a:latin typeface="Tahoma" pitchFamily="34" charset="0"/>
              </a:endParaRPr>
            </a:p>
          </p:txBody>
        </p:sp>
        <p:sp>
          <p:nvSpPr>
            <p:cNvPr id="142380" name="Rectangle 44"/>
            <p:cNvSpPr>
              <a:spLocks noChangeArrowheads="1"/>
            </p:cNvSpPr>
            <p:nvPr/>
          </p:nvSpPr>
          <p:spPr bwMode="auto">
            <a:xfrm>
              <a:off x="3923" y="2232"/>
              <a:ext cx="3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 </a:t>
              </a:r>
              <a:endParaRPr kumimoji="1" lang="en-US" altLang="zh-CN" sz="2400" smtClean="0">
                <a:solidFill>
                  <a:srgbClr val="000000"/>
                </a:solidFill>
                <a:latin typeface="Tahoma" pitchFamily="34" charset="0"/>
              </a:endParaRPr>
            </a:p>
          </p:txBody>
        </p:sp>
        <p:sp>
          <p:nvSpPr>
            <p:cNvPr id="142381" name="Rectangle 45"/>
            <p:cNvSpPr>
              <a:spLocks noChangeArrowheads="1"/>
            </p:cNvSpPr>
            <p:nvPr/>
          </p:nvSpPr>
          <p:spPr bwMode="auto">
            <a:xfrm>
              <a:off x="4000" y="2232"/>
              <a:ext cx="3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 </a:t>
              </a:r>
              <a:endParaRPr kumimoji="1" lang="en-US" altLang="zh-CN" sz="2400" smtClean="0">
                <a:solidFill>
                  <a:srgbClr val="000000"/>
                </a:solidFill>
                <a:latin typeface="Tahoma" pitchFamily="34" charset="0"/>
              </a:endParaRPr>
            </a:p>
          </p:txBody>
        </p:sp>
        <p:sp>
          <p:nvSpPr>
            <p:cNvPr id="142382" name="Rectangle 46"/>
            <p:cNvSpPr>
              <a:spLocks noChangeArrowheads="1"/>
            </p:cNvSpPr>
            <p:nvPr/>
          </p:nvSpPr>
          <p:spPr bwMode="auto">
            <a:xfrm>
              <a:off x="4078" y="2232"/>
              <a:ext cx="3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 </a:t>
              </a:r>
              <a:endParaRPr kumimoji="1" lang="en-US" altLang="zh-CN" sz="2400" smtClean="0">
                <a:solidFill>
                  <a:srgbClr val="000000"/>
                </a:solidFill>
                <a:latin typeface="Tahoma" pitchFamily="34" charset="0"/>
              </a:endParaRPr>
            </a:p>
          </p:txBody>
        </p:sp>
        <p:sp>
          <p:nvSpPr>
            <p:cNvPr id="142383" name="Rectangle 47"/>
            <p:cNvSpPr>
              <a:spLocks noChangeArrowheads="1"/>
            </p:cNvSpPr>
            <p:nvPr/>
          </p:nvSpPr>
          <p:spPr bwMode="auto">
            <a:xfrm>
              <a:off x="4155" y="2232"/>
              <a:ext cx="3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 </a:t>
              </a:r>
              <a:endParaRPr kumimoji="1" lang="en-US" altLang="zh-CN" sz="2400" smtClean="0">
                <a:solidFill>
                  <a:srgbClr val="000000"/>
                </a:solidFill>
                <a:latin typeface="Tahoma" pitchFamily="34" charset="0"/>
              </a:endParaRPr>
            </a:p>
          </p:txBody>
        </p:sp>
        <p:sp>
          <p:nvSpPr>
            <p:cNvPr id="142384" name="Rectangle 48"/>
            <p:cNvSpPr>
              <a:spLocks noChangeArrowheads="1"/>
            </p:cNvSpPr>
            <p:nvPr/>
          </p:nvSpPr>
          <p:spPr bwMode="auto">
            <a:xfrm>
              <a:off x="4232" y="2232"/>
              <a:ext cx="3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 </a:t>
              </a:r>
              <a:endParaRPr kumimoji="1" lang="en-US" altLang="zh-CN" sz="2400" smtClean="0">
                <a:solidFill>
                  <a:srgbClr val="000000"/>
                </a:solidFill>
                <a:latin typeface="Tahoma" pitchFamily="34" charset="0"/>
              </a:endParaRPr>
            </a:p>
          </p:txBody>
        </p:sp>
        <p:sp>
          <p:nvSpPr>
            <p:cNvPr id="142385" name="Rectangle 49"/>
            <p:cNvSpPr>
              <a:spLocks noChangeArrowheads="1"/>
            </p:cNvSpPr>
            <p:nvPr/>
          </p:nvSpPr>
          <p:spPr bwMode="auto">
            <a:xfrm>
              <a:off x="4309" y="2232"/>
              <a:ext cx="3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 </a:t>
              </a:r>
              <a:endParaRPr kumimoji="1" lang="en-US" altLang="zh-CN" sz="2400" smtClean="0">
                <a:solidFill>
                  <a:srgbClr val="000000"/>
                </a:solidFill>
                <a:latin typeface="Tahoma" pitchFamily="34" charset="0"/>
              </a:endParaRPr>
            </a:p>
          </p:txBody>
        </p:sp>
        <p:sp>
          <p:nvSpPr>
            <p:cNvPr id="142386" name="Rectangle 50"/>
            <p:cNvSpPr>
              <a:spLocks noChangeArrowheads="1"/>
            </p:cNvSpPr>
            <p:nvPr/>
          </p:nvSpPr>
          <p:spPr bwMode="auto">
            <a:xfrm>
              <a:off x="4386" y="2232"/>
              <a:ext cx="3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 </a:t>
              </a:r>
              <a:endParaRPr kumimoji="1" lang="en-US" altLang="zh-CN" sz="2400" smtClean="0">
                <a:solidFill>
                  <a:srgbClr val="000000"/>
                </a:solidFill>
                <a:latin typeface="Tahoma" pitchFamily="34" charset="0"/>
              </a:endParaRPr>
            </a:p>
          </p:txBody>
        </p:sp>
        <p:sp>
          <p:nvSpPr>
            <p:cNvPr id="142387" name="Rectangle 51"/>
            <p:cNvSpPr>
              <a:spLocks noChangeArrowheads="1"/>
            </p:cNvSpPr>
            <p:nvPr/>
          </p:nvSpPr>
          <p:spPr bwMode="auto">
            <a:xfrm>
              <a:off x="4463" y="2232"/>
              <a:ext cx="5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J</a:t>
              </a:r>
              <a:endParaRPr kumimoji="1" lang="en-US" altLang="zh-CN" sz="2400" smtClean="0">
                <a:solidFill>
                  <a:srgbClr val="000000"/>
                </a:solidFill>
                <a:latin typeface="Tahoma" pitchFamily="34" charset="0"/>
              </a:endParaRPr>
            </a:p>
          </p:txBody>
        </p:sp>
        <p:sp>
          <p:nvSpPr>
            <p:cNvPr id="142388" name="Rectangle 52"/>
            <p:cNvSpPr>
              <a:spLocks noChangeArrowheads="1"/>
            </p:cNvSpPr>
            <p:nvPr/>
          </p:nvSpPr>
          <p:spPr bwMode="auto">
            <a:xfrm>
              <a:off x="4524" y="2232"/>
              <a:ext cx="11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M</a:t>
              </a:r>
              <a:endParaRPr kumimoji="1" lang="en-US" altLang="zh-CN" sz="2400" smtClean="0">
                <a:solidFill>
                  <a:srgbClr val="000000"/>
                </a:solidFill>
                <a:latin typeface="Tahoma" pitchFamily="34" charset="0"/>
              </a:endParaRPr>
            </a:p>
          </p:txBody>
        </p:sp>
        <p:sp>
          <p:nvSpPr>
            <p:cNvPr id="142389" name="Rectangle 53"/>
            <p:cNvSpPr>
              <a:spLocks noChangeArrowheads="1"/>
            </p:cNvSpPr>
            <p:nvPr/>
          </p:nvSpPr>
          <p:spPr bwMode="auto">
            <a:xfrm>
              <a:off x="4658" y="2232"/>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P</a:t>
              </a:r>
              <a:endParaRPr kumimoji="1" lang="en-US" altLang="zh-CN" sz="2400" smtClean="0">
                <a:solidFill>
                  <a:srgbClr val="000000"/>
                </a:solidFill>
                <a:latin typeface="Tahoma" pitchFamily="34" charset="0"/>
              </a:endParaRPr>
            </a:p>
          </p:txBody>
        </p:sp>
        <p:sp>
          <p:nvSpPr>
            <p:cNvPr id="142390" name="Rectangle 54"/>
            <p:cNvSpPr>
              <a:spLocks noChangeArrowheads="1"/>
            </p:cNvSpPr>
            <p:nvPr/>
          </p:nvSpPr>
          <p:spPr bwMode="auto">
            <a:xfrm>
              <a:off x="1910" y="1029"/>
              <a:ext cx="1890" cy="247"/>
            </a:xfrm>
            <a:prstGeom prst="rect">
              <a:avLst/>
            </a:prstGeom>
            <a:solidFill>
              <a:srgbClr val="FF66FF"/>
            </a:solidFill>
            <a:ln w="22225">
              <a:solidFill>
                <a:srgbClr val="000000"/>
              </a:solidFill>
              <a:miter lim="800000"/>
              <a:headEnd/>
              <a:tailEnd/>
            </a:ln>
          </p:spPr>
          <p:txBody>
            <a:bodyPr/>
            <a:lstStyle/>
            <a:p>
              <a:pPr algn="l" eaLnBrk="1" hangingPunct="1"/>
              <a:endParaRPr kumimoji="1" lang="zh-CN" altLang="en-US" sz="2400" smtClean="0">
                <a:solidFill>
                  <a:srgbClr val="000000"/>
                </a:solidFill>
                <a:latin typeface="Tahoma" pitchFamily="34" charset="0"/>
              </a:endParaRPr>
            </a:p>
          </p:txBody>
        </p:sp>
        <p:sp>
          <p:nvSpPr>
            <p:cNvPr id="142391" name="Rectangle 55"/>
            <p:cNvSpPr>
              <a:spLocks noChangeArrowheads="1"/>
            </p:cNvSpPr>
            <p:nvPr/>
          </p:nvSpPr>
          <p:spPr bwMode="auto">
            <a:xfrm>
              <a:off x="2477" y="1083"/>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P</a:t>
              </a:r>
              <a:endParaRPr kumimoji="1" lang="en-US" altLang="zh-CN" sz="2400" smtClean="0">
                <a:solidFill>
                  <a:srgbClr val="000000"/>
                </a:solidFill>
                <a:latin typeface="Tahoma" pitchFamily="34" charset="0"/>
              </a:endParaRPr>
            </a:p>
          </p:txBody>
        </p:sp>
        <p:sp>
          <p:nvSpPr>
            <p:cNvPr id="142392" name="Rectangle 56"/>
            <p:cNvSpPr>
              <a:spLocks noChangeArrowheads="1"/>
            </p:cNvSpPr>
            <p:nvPr/>
          </p:nvSpPr>
          <p:spPr bwMode="auto">
            <a:xfrm>
              <a:off x="2562" y="1083"/>
              <a:ext cx="8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C</a:t>
              </a:r>
              <a:endParaRPr kumimoji="1" lang="en-US" altLang="zh-CN" sz="2400" smtClean="0">
                <a:solidFill>
                  <a:srgbClr val="000000"/>
                </a:solidFill>
                <a:latin typeface="Tahoma" pitchFamily="34" charset="0"/>
              </a:endParaRPr>
            </a:p>
          </p:txBody>
        </p:sp>
        <p:sp>
          <p:nvSpPr>
            <p:cNvPr id="142393" name="Rectangle 57"/>
            <p:cNvSpPr>
              <a:spLocks noChangeArrowheads="1"/>
            </p:cNvSpPr>
            <p:nvPr/>
          </p:nvSpPr>
          <p:spPr bwMode="auto">
            <a:xfrm>
              <a:off x="2700" y="1088"/>
              <a:ext cx="12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宋体" pitchFamily="2" charset="-122"/>
                </a:rPr>
                <a:t>→</a:t>
              </a:r>
              <a:endParaRPr kumimoji="1" lang="en-US" altLang="zh-CN" sz="2400" smtClean="0">
                <a:solidFill>
                  <a:srgbClr val="000000"/>
                </a:solidFill>
                <a:latin typeface="Tahoma" pitchFamily="34" charset="0"/>
              </a:endParaRPr>
            </a:p>
          </p:txBody>
        </p:sp>
        <p:sp>
          <p:nvSpPr>
            <p:cNvPr id="142394" name="Rectangle 58"/>
            <p:cNvSpPr>
              <a:spLocks noChangeArrowheads="1"/>
            </p:cNvSpPr>
            <p:nvPr/>
          </p:nvSpPr>
          <p:spPr bwMode="auto">
            <a:xfrm>
              <a:off x="2891" y="1083"/>
              <a:ext cx="11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M</a:t>
              </a:r>
              <a:endParaRPr kumimoji="1" lang="en-US" altLang="zh-CN" sz="2400" smtClean="0">
                <a:solidFill>
                  <a:srgbClr val="000000"/>
                </a:solidFill>
                <a:latin typeface="Tahoma" pitchFamily="34" charset="0"/>
              </a:endParaRPr>
            </a:p>
          </p:txBody>
        </p:sp>
        <p:sp>
          <p:nvSpPr>
            <p:cNvPr id="142395" name="Rectangle 59"/>
            <p:cNvSpPr>
              <a:spLocks noChangeArrowheads="1"/>
            </p:cNvSpPr>
            <p:nvPr/>
          </p:nvSpPr>
          <p:spPr bwMode="auto">
            <a:xfrm>
              <a:off x="3025" y="1083"/>
              <a:ext cx="9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A</a:t>
              </a:r>
              <a:endParaRPr kumimoji="1" lang="en-US" altLang="zh-CN" sz="2400" smtClean="0">
                <a:solidFill>
                  <a:srgbClr val="000000"/>
                </a:solidFill>
                <a:latin typeface="Tahoma" pitchFamily="34" charset="0"/>
              </a:endParaRPr>
            </a:p>
          </p:txBody>
        </p:sp>
        <p:sp>
          <p:nvSpPr>
            <p:cNvPr id="142396" name="Rectangle 60"/>
            <p:cNvSpPr>
              <a:spLocks noChangeArrowheads="1"/>
            </p:cNvSpPr>
            <p:nvPr/>
          </p:nvSpPr>
          <p:spPr bwMode="auto">
            <a:xfrm>
              <a:off x="3131" y="1083"/>
              <a:ext cx="8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R</a:t>
              </a:r>
              <a:endParaRPr kumimoji="1" lang="en-US" altLang="zh-CN" sz="2400" smtClean="0">
                <a:solidFill>
                  <a:srgbClr val="000000"/>
                </a:solidFill>
                <a:latin typeface="Tahoma" pitchFamily="34" charset="0"/>
              </a:endParaRPr>
            </a:p>
          </p:txBody>
        </p:sp>
        <p:sp>
          <p:nvSpPr>
            <p:cNvPr id="142397" name="Rectangle 61"/>
            <p:cNvSpPr>
              <a:spLocks noChangeArrowheads="1"/>
            </p:cNvSpPr>
            <p:nvPr/>
          </p:nvSpPr>
          <p:spPr bwMode="auto">
            <a:xfrm>
              <a:off x="1910" y="1458"/>
              <a:ext cx="1890" cy="247"/>
            </a:xfrm>
            <a:prstGeom prst="rect">
              <a:avLst/>
            </a:prstGeom>
            <a:solidFill>
              <a:srgbClr val="FF66FF"/>
            </a:solidFill>
            <a:ln w="22225">
              <a:solidFill>
                <a:srgbClr val="000000"/>
              </a:solidFill>
              <a:miter lim="800000"/>
              <a:headEnd/>
              <a:tailEnd/>
            </a:ln>
          </p:spPr>
          <p:txBody>
            <a:bodyPr/>
            <a:lstStyle/>
            <a:p>
              <a:pPr algn="l" eaLnBrk="1" hangingPunct="1"/>
              <a:endParaRPr kumimoji="1" lang="zh-CN" altLang="en-US" sz="2400" smtClean="0">
                <a:solidFill>
                  <a:srgbClr val="000000"/>
                </a:solidFill>
                <a:latin typeface="Tahoma" pitchFamily="34" charset="0"/>
              </a:endParaRPr>
            </a:p>
          </p:txBody>
        </p:sp>
        <p:sp>
          <p:nvSpPr>
            <p:cNvPr id="142398" name="Rectangle 62"/>
            <p:cNvSpPr>
              <a:spLocks noChangeArrowheads="1"/>
            </p:cNvSpPr>
            <p:nvPr/>
          </p:nvSpPr>
          <p:spPr bwMode="auto">
            <a:xfrm>
              <a:off x="2437" y="1512"/>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P</a:t>
              </a:r>
              <a:endParaRPr kumimoji="1" lang="en-US" altLang="zh-CN" sz="2400" smtClean="0">
                <a:solidFill>
                  <a:srgbClr val="000000"/>
                </a:solidFill>
                <a:latin typeface="Tahoma" pitchFamily="34" charset="0"/>
              </a:endParaRPr>
            </a:p>
          </p:txBody>
        </p:sp>
        <p:sp>
          <p:nvSpPr>
            <p:cNvPr id="142399" name="Rectangle 63"/>
            <p:cNvSpPr>
              <a:spLocks noChangeArrowheads="1"/>
            </p:cNvSpPr>
            <p:nvPr/>
          </p:nvSpPr>
          <p:spPr bwMode="auto">
            <a:xfrm>
              <a:off x="2522" y="1512"/>
              <a:ext cx="8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C</a:t>
              </a:r>
              <a:endParaRPr kumimoji="1" lang="en-US" altLang="zh-CN" sz="2400" smtClean="0">
                <a:solidFill>
                  <a:srgbClr val="000000"/>
                </a:solidFill>
                <a:latin typeface="Tahoma" pitchFamily="34" charset="0"/>
              </a:endParaRPr>
            </a:p>
          </p:txBody>
        </p:sp>
        <p:sp>
          <p:nvSpPr>
            <p:cNvPr id="142400" name="Rectangle 64"/>
            <p:cNvSpPr>
              <a:spLocks noChangeArrowheads="1"/>
            </p:cNvSpPr>
            <p:nvPr/>
          </p:nvSpPr>
          <p:spPr bwMode="auto">
            <a:xfrm>
              <a:off x="2622" y="1512"/>
              <a:ext cx="3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 </a:t>
              </a:r>
              <a:endParaRPr kumimoji="1" lang="en-US" altLang="zh-CN" sz="2400" smtClean="0">
                <a:solidFill>
                  <a:srgbClr val="000000"/>
                </a:solidFill>
                <a:latin typeface="Tahoma" pitchFamily="34" charset="0"/>
              </a:endParaRPr>
            </a:p>
          </p:txBody>
        </p:sp>
        <p:sp>
          <p:nvSpPr>
            <p:cNvPr id="142401" name="Rectangle 65"/>
            <p:cNvSpPr>
              <a:spLocks noChangeArrowheads="1"/>
            </p:cNvSpPr>
            <p:nvPr/>
          </p:nvSpPr>
          <p:spPr bwMode="auto">
            <a:xfrm>
              <a:off x="2660" y="1512"/>
              <a:ext cx="7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a:t>
              </a:r>
              <a:endParaRPr kumimoji="1" lang="en-US" altLang="zh-CN" sz="2400" smtClean="0">
                <a:solidFill>
                  <a:srgbClr val="000000"/>
                </a:solidFill>
                <a:latin typeface="Tahoma" pitchFamily="34" charset="0"/>
              </a:endParaRPr>
            </a:p>
          </p:txBody>
        </p:sp>
        <p:sp>
          <p:nvSpPr>
            <p:cNvPr id="142402" name="Rectangle 66"/>
            <p:cNvSpPr>
              <a:spLocks noChangeArrowheads="1"/>
            </p:cNvSpPr>
            <p:nvPr/>
          </p:nvSpPr>
          <p:spPr bwMode="auto">
            <a:xfrm>
              <a:off x="2745" y="1512"/>
              <a:ext cx="3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 </a:t>
              </a:r>
              <a:endParaRPr kumimoji="1" lang="en-US" altLang="zh-CN" sz="2400" smtClean="0">
                <a:solidFill>
                  <a:srgbClr val="000000"/>
                </a:solidFill>
                <a:latin typeface="Tahoma" pitchFamily="34" charset="0"/>
              </a:endParaRPr>
            </a:p>
          </p:txBody>
        </p:sp>
        <p:sp>
          <p:nvSpPr>
            <p:cNvPr id="142403" name="Rectangle 67"/>
            <p:cNvSpPr>
              <a:spLocks noChangeArrowheads="1"/>
            </p:cNvSpPr>
            <p:nvPr/>
          </p:nvSpPr>
          <p:spPr bwMode="auto">
            <a:xfrm>
              <a:off x="2782" y="1512"/>
              <a:ext cx="6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1</a:t>
              </a:r>
              <a:endParaRPr kumimoji="1" lang="en-US" altLang="zh-CN" sz="2400" smtClean="0">
                <a:solidFill>
                  <a:srgbClr val="000000"/>
                </a:solidFill>
                <a:latin typeface="Tahoma" pitchFamily="34" charset="0"/>
              </a:endParaRPr>
            </a:p>
          </p:txBody>
        </p:sp>
        <p:sp>
          <p:nvSpPr>
            <p:cNvPr id="142404" name="Rectangle 68"/>
            <p:cNvSpPr>
              <a:spLocks noChangeArrowheads="1"/>
            </p:cNvSpPr>
            <p:nvPr/>
          </p:nvSpPr>
          <p:spPr bwMode="auto">
            <a:xfrm>
              <a:off x="2897" y="1516"/>
              <a:ext cx="12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宋体" pitchFamily="2" charset="-122"/>
                </a:rPr>
                <a:t>→</a:t>
              </a:r>
              <a:endParaRPr kumimoji="1" lang="en-US" altLang="zh-CN" sz="2400" smtClean="0">
                <a:solidFill>
                  <a:srgbClr val="000000"/>
                </a:solidFill>
                <a:latin typeface="Tahoma" pitchFamily="34" charset="0"/>
              </a:endParaRPr>
            </a:p>
          </p:txBody>
        </p:sp>
        <p:sp>
          <p:nvSpPr>
            <p:cNvPr id="142405" name="Rectangle 69"/>
            <p:cNvSpPr>
              <a:spLocks noChangeArrowheads="1"/>
            </p:cNvSpPr>
            <p:nvPr/>
          </p:nvSpPr>
          <p:spPr bwMode="auto">
            <a:xfrm>
              <a:off x="3088" y="1512"/>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P</a:t>
              </a:r>
              <a:endParaRPr kumimoji="1" lang="en-US" altLang="zh-CN" sz="2400" smtClean="0">
                <a:solidFill>
                  <a:srgbClr val="000000"/>
                </a:solidFill>
                <a:latin typeface="Tahoma" pitchFamily="34" charset="0"/>
              </a:endParaRPr>
            </a:p>
          </p:txBody>
        </p:sp>
        <p:sp>
          <p:nvSpPr>
            <p:cNvPr id="142406" name="Rectangle 70"/>
            <p:cNvSpPr>
              <a:spLocks noChangeArrowheads="1"/>
            </p:cNvSpPr>
            <p:nvPr/>
          </p:nvSpPr>
          <p:spPr bwMode="auto">
            <a:xfrm>
              <a:off x="3174" y="1512"/>
              <a:ext cx="8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C</a:t>
              </a:r>
              <a:endParaRPr kumimoji="1" lang="en-US" altLang="zh-CN" sz="2400" smtClean="0">
                <a:solidFill>
                  <a:srgbClr val="000000"/>
                </a:solidFill>
                <a:latin typeface="Tahoma" pitchFamily="34" charset="0"/>
              </a:endParaRPr>
            </a:p>
          </p:txBody>
        </p:sp>
        <p:sp>
          <p:nvSpPr>
            <p:cNvPr id="142407" name="Rectangle 71"/>
            <p:cNvSpPr>
              <a:spLocks noChangeArrowheads="1"/>
            </p:cNvSpPr>
            <p:nvPr/>
          </p:nvSpPr>
          <p:spPr bwMode="auto">
            <a:xfrm>
              <a:off x="1910" y="1886"/>
              <a:ext cx="1890" cy="247"/>
            </a:xfrm>
            <a:prstGeom prst="rect">
              <a:avLst/>
            </a:prstGeom>
            <a:solidFill>
              <a:srgbClr val="A1FDF9"/>
            </a:solidFill>
            <a:ln w="22225">
              <a:solidFill>
                <a:srgbClr val="000000"/>
              </a:solidFill>
              <a:miter lim="800000"/>
              <a:headEnd/>
              <a:tailEnd/>
            </a:ln>
          </p:spPr>
          <p:txBody>
            <a:bodyPr/>
            <a:lstStyle/>
            <a:p>
              <a:pPr algn="l" eaLnBrk="1" hangingPunct="1"/>
              <a:endParaRPr kumimoji="1" lang="zh-CN" altLang="en-US" sz="2400" smtClean="0">
                <a:solidFill>
                  <a:srgbClr val="000000"/>
                </a:solidFill>
                <a:latin typeface="Tahoma" pitchFamily="34" charset="0"/>
              </a:endParaRPr>
            </a:p>
          </p:txBody>
        </p:sp>
        <p:sp>
          <p:nvSpPr>
            <p:cNvPr id="142408" name="Rectangle 72"/>
            <p:cNvSpPr>
              <a:spLocks noChangeArrowheads="1"/>
            </p:cNvSpPr>
            <p:nvPr/>
          </p:nvSpPr>
          <p:spPr bwMode="auto">
            <a:xfrm>
              <a:off x="2179" y="1940"/>
              <a:ext cx="9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D</a:t>
              </a:r>
              <a:endParaRPr kumimoji="1" lang="en-US" altLang="zh-CN" sz="2400" smtClean="0">
                <a:solidFill>
                  <a:srgbClr val="000000"/>
                </a:solidFill>
                <a:latin typeface="Tahoma" pitchFamily="34" charset="0"/>
              </a:endParaRPr>
            </a:p>
          </p:txBody>
        </p:sp>
        <p:sp>
          <p:nvSpPr>
            <p:cNvPr id="142409" name="Rectangle 73"/>
            <p:cNvSpPr>
              <a:spLocks noChangeArrowheads="1"/>
            </p:cNvSpPr>
            <p:nvPr/>
          </p:nvSpPr>
          <p:spPr bwMode="auto">
            <a:xfrm>
              <a:off x="2288" y="1940"/>
              <a:ext cx="8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B</a:t>
              </a:r>
              <a:endParaRPr kumimoji="1" lang="en-US" altLang="zh-CN" sz="2400" smtClean="0">
                <a:solidFill>
                  <a:srgbClr val="000000"/>
                </a:solidFill>
                <a:latin typeface="Tahoma" pitchFamily="34" charset="0"/>
              </a:endParaRPr>
            </a:p>
          </p:txBody>
        </p:sp>
        <p:sp>
          <p:nvSpPr>
            <p:cNvPr id="142410" name="Rectangle 74"/>
            <p:cNvSpPr>
              <a:spLocks noChangeArrowheads="1"/>
            </p:cNvSpPr>
            <p:nvPr/>
          </p:nvSpPr>
          <p:spPr bwMode="auto">
            <a:xfrm>
              <a:off x="2391" y="1940"/>
              <a:ext cx="9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U</a:t>
              </a:r>
              <a:endParaRPr kumimoji="1" lang="en-US" altLang="zh-CN" sz="2400" smtClean="0">
                <a:solidFill>
                  <a:srgbClr val="000000"/>
                </a:solidFill>
                <a:latin typeface="Tahoma" pitchFamily="34" charset="0"/>
              </a:endParaRPr>
            </a:p>
          </p:txBody>
        </p:sp>
        <p:sp>
          <p:nvSpPr>
            <p:cNvPr id="142411" name="Rectangle 75"/>
            <p:cNvSpPr>
              <a:spLocks noChangeArrowheads="1"/>
            </p:cNvSpPr>
            <p:nvPr/>
          </p:nvSpPr>
          <p:spPr bwMode="auto">
            <a:xfrm>
              <a:off x="2499" y="1940"/>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S</a:t>
              </a:r>
              <a:endParaRPr kumimoji="1" lang="en-US" altLang="zh-CN" sz="2400" smtClean="0">
                <a:solidFill>
                  <a:srgbClr val="000000"/>
                </a:solidFill>
                <a:latin typeface="Tahoma" pitchFamily="34" charset="0"/>
              </a:endParaRPr>
            </a:p>
          </p:txBody>
        </p:sp>
        <p:sp>
          <p:nvSpPr>
            <p:cNvPr id="142412" name="Rectangle 76"/>
            <p:cNvSpPr>
              <a:spLocks noChangeArrowheads="1"/>
            </p:cNvSpPr>
            <p:nvPr/>
          </p:nvSpPr>
          <p:spPr bwMode="auto">
            <a:xfrm>
              <a:off x="2619" y="1945"/>
              <a:ext cx="12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宋体" pitchFamily="2" charset="-122"/>
                </a:rPr>
                <a:t>→</a:t>
              </a:r>
              <a:endParaRPr kumimoji="1" lang="en-US" altLang="zh-CN" sz="2400" smtClean="0">
                <a:solidFill>
                  <a:srgbClr val="000000"/>
                </a:solidFill>
                <a:latin typeface="Tahoma" pitchFamily="34" charset="0"/>
              </a:endParaRPr>
            </a:p>
          </p:txBody>
        </p:sp>
        <p:sp>
          <p:nvSpPr>
            <p:cNvPr id="142413" name="Rectangle 77"/>
            <p:cNvSpPr>
              <a:spLocks noChangeArrowheads="1"/>
            </p:cNvSpPr>
            <p:nvPr/>
          </p:nvSpPr>
          <p:spPr bwMode="auto">
            <a:xfrm>
              <a:off x="2811" y="1940"/>
              <a:ext cx="11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M</a:t>
              </a:r>
              <a:endParaRPr kumimoji="1" lang="en-US" altLang="zh-CN" sz="2400" smtClean="0">
                <a:solidFill>
                  <a:srgbClr val="000000"/>
                </a:solidFill>
                <a:latin typeface="Tahoma" pitchFamily="34" charset="0"/>
              </a:endParaRPr>
            </a:p>
          </p:txBody>
        </p:sp>
        <p:sp>
          <p:nvSpPr>
            <p:cNvPr id="142414" name="Rectangle 78"/>
            <p:cNvSpPr>
              <a:spLocks noChangeArrowheads="1"/>
            </p:cNvSpPr>
            <p:nvPr/>
          </p:nvSpPr>
          <p:spPr bwMode="auto">
            <a:xfrm>
              <a:off x="2945" y="1940"/>
              <a:ext cx="9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D</a:t>
              </a:r>
              <a:endParaRPr kumimoji="1" lang="en-US" altLang="zh-CN" sz="2400" smtClean="0">
                <a:solidFill>
                  <a:srgbClr val="000000"/>
                </a:solidFill>
                <a:latin typeface="Tahoma" pitchFamily="34" charset="0"/>
              </a:endParaRPr>
            </a:p>
          </p:txBody>
        </p:sp>
        <p:sp>
          <p:nvSpPr>
            <p:cNvPr id="142415" name="Rectangle 79"/>
            <p:cNvSpPr>
              <a:spLocks noChangeArrowheads="1"/>
            </p:cNvSpPr>
            <p:nvPr/>
          </p:nvSpPr>
          <p:spPr bwMode="auto">
            <a:xfrm>
              <a:off x="3054" y="1940"/>
              <a:ext cx="8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R</a:t>
              </a:r>
              <a:endParaRPr kumimoji="1" lang="en-US" altLang="zh-CN" sz="2400" smtClean="0">
                <a:solidFill>
                  <a:srgbClr val="000000"/>
                </a:solidFill>
                <a:latin typeface="Tahoma" pitchFamily="34" charset="0"/>
              </a:endParaRPr>
            </a:p>
          </p:txBody>
        </p:sp>
        <p:sp>
          <p:nvSpPr>
            <p:cNvPr id="142416" name="Rectangle 80"/>
            <p:cNvSpPr>
              <a:spLocks noChangeArrowheads="1"/>
            </p:cNvSpPr>
            <p:nvPr/>
          </p:nvSpPr>
          <p:spPr bwMode="auto">
            <a:xfrm>
              <a:off x="3191" y="1945"/>
              <a:ext cx="12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宋体" pitchFamily="2" charset="-122"/>
                </a:rPr>
                <a:t>→</a:t>
              </a:r>
              <a:endParaRPr kumimoji="1" lang="en-US" altLang="zh-CN" sz="2400" smtClean="0">
                <a:solidFill>
                  <a:srgbClr val="000000"/>
                </a:solidFill>
                <a:latin typeface="Tahoma" pitchFamily="34" charset="0"/>
              </a:endParaRPr>
            </a:p>
          </p:txBody>
        </p:sp>
        <p:sp>
          <p:nvSpPr>
            <p:cNvPr id="142417" name="Rectangle 81"/>
            <p:cNvSpPr>
              <a:spLocks noChangeArrowheads="1"/>
            </p:cNvSpPr>
            <p:nvPr/>
          </p:nvSpPr>
          <p:spPr bwMode="auto">
            <a:xfrm>
              <a:off x="3383" y="1940"/>
              <a:ext cx="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I</a:t>
              </a:r>
              <a:endParaRPr kumimoji="1" lang="en-US" altLang="zh-CN" sz="2400" smtClean="0">
                <a:solidFill>
                  <a:srgbClr val="000000"/>
                </a:solidFill>
                <a:latin typeface="Tahoma" pitchFamily="34" charset="0"/>
              </a:endParaRPr>
            </a:p>
          </p:txBody>
        </p:sp>
        <p:sp>
          <p:nvSpPr>
            <p:cNvPr id="142418" name="Rectangle 82"/>
            <p:cNvSpPr>
              <a:spLocks noChangeArrowheads="1"/>
            </p:cNvSpPr>
            <p:nvPr/>
          </p:nvSpPr>
          <p:spPr bwMode="auto">
            <a:xfrm>
              <a:off x="3431" y="1940"/>
              <a:ext cx="8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R</a:t>
              </a:r>
              <a:endParaRPr kumimoji="1" lang="en-US" altLang="zh-CN" sz="2400" smtClean="0">
                <a:solidFill>
                  <a:srgbClr val="000000"/>
                </a:solidFill>
                <a:latin typeface="Tahoma" pitchFamily="34" charset="0"/>
              </a:endParaRPr>
            </a:p>
          </p:txBody>
        </p:sp>
        <p:sp>
          <p:nvSpPr>
            <p:cNvPr id="142419" name="Rectangle 83"/>
            <p:cNvSpPr>
              <a:spLocks noChangeArrowheads="1"/>
            </p:cNvSpPr>
            <p:nvPr/>
          </p:nvSpPr>
          <p:spPr bwMode="auto">
            <a:xfrm>
              <a:off x="801" y="2573"/>
              <a:ext cx="1032" cy="233"/>
            </a:xfrm>
            <a:prstGeom prst="rect">
              <a:avLst/>
            </a:prstGeom>
            <a:solidFill>
              <a:srgbClr val="FF9900"/>
            </a:solidFill>
            <a:ln w="22225">
              <a:solidFill>
                <a:srgbClr val="000000"/>
              </a:solidFill>
              <a:miter lim="800000"/>
              <a:headEnd/>
              <a:tailEnd/>
            </a:ln>
          </p:spPr>
          <p:txBody>
            <a:bodyPr/>
            <a:lstStyle/>
            <a:p>
              <a:pPr algn="l" eaLnBrk="1" hangingPunct="1"/>
              <a:endParaRPr kumimoji="1" lang="zh-CN" altLang="en-US" sz="2400" smtClean="0">
                <a:solidFill>
                  <a:srgbClr val="000000"/>
                </a:solidFill>
                <a:latin typeface="Tahoma" pitchFamily="34" charset="0"/>
              </a:endParaRPr>
            </a:p>
          </p:txBody>
        </p:sp>
        <p:sp>
          <p:nvSpPr>
            <p:cNvPr id="142420" name="Rectangle 84"/>
            <p:cNvSpPr>
              <a:spLocks noChangeArrowheads="1"/>
            </p:cNvSpPr>
            <p:nvPr/>
          </p:nvSpPr>
          <p:spPr bwMode="auto">
            <a:xfrm>
              <a:off x="1059" y="2627"/>
              <a:ext cx="8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R</a:t>
              </a:r>
              <a:endParaRPr kumimoji="1" lang="en-US" altLang="zh-CN" sz="2400" smtClean="0">
                <a:solidFill>
                  <a:srgbClr val="000000"/>
                </a:solidFill>
                <a:latin typeface="Tahoma" pitchFamily="34" charset="0"/>
              </a:endParaRPr>
            </a:p>
          </p:txBody>
        </p:sp>
        <p:sp>
          <p:nvSpPr>
            <p:cNvPr id="142421" name="Rectangle 85"/>
            <p:cNvSpPr>
              <a:spLocks noChangeArrowheads="1"/>
            </p:cNvSpPr>
            <p:nvPr/>
          </p:nvSpPr>
          <p:spPr bwMode="auto">
            <a:xfrm>
              <a:off x="1159" y="2627"/>
              <a:ext cx="6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1</a:t>
              </a:r>
              <a:endParaRPr kumimoji="1" lang="en-US" altLang="zh-CN" sz="2400" smtClean="0">
                <a:solidFill>
                  <a:srgbClr val="000000"/>
                </a:solidFill>
                <a:latin typeface="Tahoma" pitchFamily="34" charset="0"/>
              </a:endParaRPr>
            </a:p>
          </p:txBody>
        </p:sp>
        <p:sp>
          <p:nvSpPr>
            <p:cNvPr id="142422" name="Rectangle 86"/>
            <p:cNvSpPr>
              <a:spLocks noChangeArrowheads="1"/>
            </p:cNvSpPr>
            <p:nvPr/>
          </p:nvSpPr>
          <p:spPr bwMode="auto">
            <a:xfrm>
              <a:off x="1273" y="2632"/>
              <a:ext cx="12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宋体" pitchFamily="2" charset="-122"/>
                </a:rPr>
                <a:t>→</a:t>
              </a:r>
              <a:endParaRPr kumimoji="1" lang="en-US" altLang="zh-CN" sz="2400" smtClean="0">
                <a:solidFill>
                  <a:srgbClr val="000000"/>
                </a:solidFill>
                <a:latin typeface="Tahoma" pitchFamily="34" charset="0"/>
              </a:endParaRPr>
            </a:p>
          </p:txBody>
        </p:sp>
        <p:sp>
          <p:nvSpPr>
            <p:cNvPr id="142423" name="Rectangle 87"/>
            <p:cNvSpPr>
              <a:spLocks noChangeArrowheads="1"/>
            </p:cNvSpPr>
            <p:nvPr/>
          </p:nvSpPr>
          <p:spPr bwMode="auto">
            <a:xfrm>
              <a:off x="1465" y="2627"/>
              <a:ext cx="9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Y</a:t>
              </a:r>
              <a:endParaRPr kumimoji="1" lang="en-US" altLang="zh-CN" sz="2400" smtClean="0">
                <a:solidFill>
                  <a:srgbClr val="000000"/>
                </a:solidFill>
                <a:latin typeface="Tahoma" pitchFamily="34" charset="0"/>
              </a:endParaRPr>
            </a:p>
          </p:txBody>
        </p:sp>
        <p:sp>
          <p:nvSpPr>
            <p:cNvPr id="142424" name="Rectangle 88"/>
            <p:cNvSpPr>
              <a:spLocks noChangeArrowheads="1"/>
            </p:cNvSpPr>
            <p:nvPr/>
          </p:nvSpPr>
          <p:spPr bwMode="auto">
            <a:xfrm>
              <a:off x="796" y="2987"/>
              <a:ext cx="1032" cy="248"/>
            </a:xfrm>
            <a:prstGeom prst="rect">
              <a:avLst/>
            </a:prstGeom>
            <a:solidFill>
              <a:srgbClr val="FFCCFF"/>
            </a:solidFill>
            <a:ln w="22225">
              <a:solidFill>
                <a:srgbClr val="000000"/>
              </a:solidFill>
              <a:miter lim="800000"/>
              <a:headEnd/>
              <a:tailEnd/>
            </a:ln>
          </p:spPr>
          <p:txBody>
            <a:bodyPr/>
            <a:lstStyle/>
            <a:p>
              <a:pPr algn="l" eaLnBrk="1" hangingPunct="1"/>
              <a:endParaRPr kumimoji="1" lang="zh-CN" altLang="en-US" sz="2400" smtClean="0">
                <a:solidFill>
                  <a:srgbClr val="000000"/>
                </a:solidFill>
                <a:latin typeface="Tahoma" pitchFamily="34" charset="0"/>
              </a:endParaRPr>
            </a:p>
          </p:txBody>
        </p:sp>
        <p:sp>
          <p:nvSpPr>
            <p:cNvPr id="142425" name="Rectangle 89"/>
            <p:cNvSpPr>
              <a:spLocks noChangeArrowheads="1"/>
            </p:cNvSpPr>
            <p:nvPr/>
          </p:nvSpPr>
          <p:spPr bwMode="auto">
            <a:xfrm>
              <a:off x="947" y="3042"/>
              <a:ext cx="8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R</a:t>
              </a:r>
              <a:endParaRPr kumimoji="1" lang="en-US" altLang="zh-CN" sz="2400" smtClean="0">
                <a:solidFill>
                  <a:srgbClr val="000000"/>
                </a:solidFill>
                <a:latin typeface="Tahoma" pitchFamily="34" charset="0"/>
              </a:endParaRPr>
            </a:p>
          </p:txBody>
        </p:sp>
        <p:sp>
          <p:nvSpPr>
            <p:cNvPr id="142426" name="Rectangle 90"/>
            <p:cNvSpPr>
              <a:spLocks noChangeArrowheads="1"/>
            </p:cNvSpPr>
            <p:nvPr/>
          </p:nvSpPr>
          <p:spPr bwMode="auto">
            <a:xfrm>
              <a:off x="1047" y="3042"/>
              <a:ext cx="6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2</a:t>
              </a:r>
              <a:endParaRPr kumimoji="1" lang="en-US" altLang="zh-CN" sz="2400" smtClean="0">
                <a:solidFill>
                  <a:srgbClr val="000000"/>
                </a:solidFill>
                <a:latin typeface="Tahoma" pitchFamily="34" charset="0"/>
              </a:endParaRPr>
            </a:p>
          </p:txBody>
        </p:sp>
        <p:sp>
          <p:nvSpPr>
            <p:cNvPr id="142427" name="Rectangle 91"/>
            <p:cNvSpPr>
              <a:spLocks noChangeArrowheads="1"/>
            </p:cNvSpPr>
            <p:nvPr/>
          </p:nvSpPr>
          <p:spPr bwMode="auto">
            <a:xfrm>
              <a:off x="1124" y="3042"/>
              <a:ext cx="3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 </a:t>
              </a:r>
              <a:endParaRPr kumimoji="1" lang="en-US" altLang="zh-CN" sz="2400" smtClean="0">
                <a:solidFill>
                  <a:srgbClr val="000000"/>
                </a:solidFill>
                <a:latin typeface="Tahoma" pitchFamily="34" charset="0"/>
              </a:endParaRPr>
            </a:p>
          </p:txBody>
        </p:sp>
        <p:sp>
          <p:nvSpPr>
            <p:cNvPr id="142428" name="Rectangle 92"/>
            <p:cNvSpPr>
              <a:spLocks noChangeArrowheads="1"/>
            </p:cNvSpPr>
            <p:nvPr/>
          </p:nvSpPr>
          <p:spPr bwMode="auto">
            <a:xfrm>
              <a:off x="1161" y="3042"/>
              <a:ext cx="7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a:t>
              </a:r>
              <a:endParaRPr kumimoji="1" lang="en-US" altLang="zh-CN" sz="2400" smtClean="0">
                <a:solidFill>
                  <a:srgbClr val="000000"/>
                </a:solidFill>
                <a:latin typeface="Tahoma" pitchFamily="34" charset="0"/>
              </a:endParaRPr>
            </a:p>
          </p:txBody>
        </p:sp>
        <p:sp>
          <p:nvSpPr>
            <p:cNvPr id="142429" name="Rectangle 93"/>
            <p:cNvSpPr>
              <a:spLocks noChangeArrowheads="1"/>
            </p:cNvSpPr>
            <p:nvPr/>
          </p:nvSpPr>
          <p:spPr bwMode="auto">
            <a:xfrm>
              <a:off x="1247" y="3042"/>
              <a:ext cx="9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Y</a:t>
              </a:r>
              <a:endParaRPr kumimoji="1" lang="en-US" altLang="zh-CN" sz="2400" smtClean="0">
                <a:solidFill>
                  <a:srgbClr val="000000"/>
                </a:solidFill>
                <a:latin typeface="Tahoma" pitchFamily="34" charset="0"/>
              </a:endParaRPr>
            </a:p>
          </p:txBody>
        </p:sp>
        <p:sp>
          <p:nvSpPr>
            <p:cNvPr id="142430" name="Rectangle 94"/>
            <p:cNvSpPr>
              <a:spLocks noChangeArrowheads="1"/>
            </p:cNvSpPr>
            <p:nvPr/>
          </p:nvSpPr>
          <p:spPr bwMode="auto">
            <a:xfrm>
              <a:off x="1393" y="3046"/>
              <a:ext cx="12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宋体" pitchFamily="2" charset="-122"/>
                </a:rPr>
                <a:t>→</a:t>
              </a:r>
              <a:endParaRPr kumimoji="1" lang="en-US" altLang="zh-CN" sz="2400" smtClean="0">
                <a:solidFill>
                  <a:srgbClr val="000000"/>
                </a:solidFill>
                <a:latin typeface="Tahoma" pitchFamily="34" charset="0"/>
              </a:endParaRPr>
            </a:p>
          </p:txBody>
        </p:sp>
        <p:sp>
          <p:nvSpPr>
            <p:cNvPr id="142431" name="Rectangle 95"/>
            <p:cNvSpPr>
              <a:spLocks noChangeArrowheads="1"/>
            </p:cNvSpPr>
            <p:nvPr/>
          </p:nvSpPr>
          <p:spPr bwMode="auto">
            <a:xfrm>
              <a:off x="1585" y="3042"/>
              <a:ext cx="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Z</a:t>
              </a:r>
              <a:endParaRPr kumimoji="1" lang="en-US" altLang="zh-CN" sz="2400" smtClean="0">
                <a:solidFill>
                  <a:srgbClr val="000000"/>
                </a:solidFill>
                <a:latin typeface="Tahoma" pitchFamily="34" charset="0"/>
              </a:endParaRPr>
            </a:p>
          </p:txBody>
        </p:sp>
        <p:sp>
          <p:nvSpPr>
            <p:cNvPr id="142432" name="Rectangle 96"/>
            <p:cNvSpPr>
              <a:spLocks noChangeArrowheads="1"/>
            </p:cNvSpPr>
            <p:nvPr/>
          </p:nvSpPr>
          <p:spPr bwMode="auto">
            <a:xfrm>
              <a:off x="796" y="3416"/>
              <a:ext cx="1032" cy="247"/>
            </a:xfrm>
            <a:prstGeom prst="rect">
              <a:avLst/>
            </a:prstGeom>
            <a:solidFill>
              <a:srgbClr val="FFFF99"/>
            </a:solidFill>
            <a:ln w="22225">
              <a:solidFill>
                <a:srgbClr val="000000"/>
              </a:solidFill>
              <a:miter lim="800000"/>
              <a:headEnd/>
              <a:tailEnd/>
            </a:ln>
          </p:spPr>
          <p:txBody>
            <a:bodyPr/>
            <a:lstStyle/>
            <a:p>
              <a:pPr algn="l" eaLnBrk="1" hangingPunct="1"/>
              <a:endParaRPr kumimoji="1" lang="zh-CN" altLang="en-US" sz="2400" smtClean="0">
                <a:solidFill>
                  <a:srgbClr val="000000"/>
                </a:solidFill>
                <a:latin typeface="Tahoma" pitchFamily="34" charset="0"/>
              </a:endParaRPr>
            </a:p>
          </p:txBody>
        </p:sp>
        <p:sp>
          <p:nvSpPr>
            <p:cNvPr id="142433" name="Rectangle 97"/>
            <p:cNvSpPr>
              <a:spLocks noChangeArrowheads="1"/>
            </p:cNvSpPr>
            <p:nvPr/>
          </p:nvSpPr>
          <p:spPr bwMode="auto">
            <a:xfrm>
              <a:off x="1061" y="3470"/>
              <a:ext cx="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Z</a:t>
              </a:r>
              <a:endParaRPr kumimoji="1" lang="en-US" altLang="zh-CN" sz="2400" smtClean="0">
                <a:solidFill>
                  <a:srgbClr val="000000"/>
                </a:solidFill>
                <a:latin typeface="Tahoma" pitchFamily="34" charset="0"/>
              </a:endParaRPr>
            </a:p>
          </p:txBody>
        </p:sp>
        <p:sp>
          <p:nvSpPr>
            <p:cNvPr id="142434" name="Rectangle 98"/>
            <p:cNvSpPr>
              <a:spLocks noChangeArrowheads="1"/>
            </p:cNvSpPr>
            <p:nvPr/>
          </p:nvSpPr>
          <p:spPr bwMode="auto">
            <a:xfrm>
              <a:off x="1190" y="3475"/>
              <a:ext cx="12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宋体" pitchFamily="2" charset="-122"/>
                </a:rPr>
                <a:t>→</a:t>
              </a:r>
              <a:endParaRPr kumimoji="1" lang="en-US" altLang="zh-CN" sz="2400" smtClean="0">
                <a:solidFill>
                  <a:srgbClr val="000000"/>
                </a:solidFill>
                <a:latin typeface="Tahoma" pitchFamily="34" charset="0"/>
              </a:endParaRPr>
            </a:p>
          </p:txBody>
        </p:sp>
        <p:sp>
          <p:nvSpPr>
            <p:cNvPr id="142435" name="Rectangle 99"/>
            <p:cNvSpPr>
              <a:spLocks noChangeArrowheads="1"/>
            </p:cNvSpPr>
            <p:nvPr/>
          </p:nvSpPr>
          <p:spPr bwMode="auto">
            <a:xfrm>
              <a:off x="1382" y="3470"/>
              <a:ext cx="8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R</a:t>
              </a:r>
              <a:endParaRPr kumimoji="1" lang="en-US" altLang="zh-CN" sz="2400" smtClean="0">
                <a:solidFill>
                  <a:srgbClr val="000000"/>
                </a:solidFill>
                <a:latin typeface="Tahoma" pitchFamily="34" charset="0"/>
              </a:endParaRPr>
            </a:p>
          </p:txBody>
        </p:sp>
        <p:sp>
          <p:nvSpPr>
            <p:cNvPr id="142436" name="Rectangle 100"/>
            <p:cNvSpPr>
              <a:spLocks noChangeArrowheads="1"/>
            </p:cNvSpPr>
            <p:nvPr/>
          </p:nvSpPr>
          <p:spPr bwMode="auto">
            <a:xfrm>
              <a:off x="1482" y="3470"/>
              <a:ext cx="6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3</a:t>
              </a:r>
              <a:endParaRPr kumimoji="1" lang="en-US" altLang="zh-CN" sz="2400" smtClean="0">
                <a:solidFill>
                  <a:srgbClr val="000000"/>
                </a:solidFill>
                <a:latin typeface="Tahoma" pitchFamily="34" charset="0"/>
              </a:endParaRPr>
            </a:p>
          </p:txBody>
        </p:sp>
        <p:sp>
          <p:nvSpPr>
            <p:cNvPr id="142437" name="Rectangle 101"/>
            <p:cNvSpPr>
              <a:spLocks noChangeArrowheads="1"/>
            </p:cNvSpPr>
            <p:nvPr/>
          </p:nvSpPr>
          <p:spPr bwMode="auto">
            <a:xfrm>
              <a:off x="4232" y="2573"/>
              <a:ext cx="1032" cy="233"/>
            </a:xfrm>
            <a:prstGeom prst="rect">
              <a:avLst/>
            </a:prstGeom>
            <a:solidFill>
              <a:srgbClr val="FF9900"/>
            </a:solidFill>
            <a:ln w="22225">
              <a:solidFill>
                <a:srgbClr val="000000"/>
              </a:solidFill>
              <a:miter lim="800000"/>
              <a:headEnd/>
              <a:tailEnd/>
            </a:ln>
          </p:spPr>
          <p:txBody>
            <a:bodyPr/>
            <a:lstStyle/>
            <a:p>
              <a:pPr algn="l" eaLnBrk="1" hangingPunct="1"/>
              <a:endParaRPr kumimoji="1" lang="zh-CN" altLang="en-US" sz="2400" smtClean="0">
                <a:solidFill>
                  <a:srgbClr val="000000"/>
                </a:solidFill>
                <a:latin typeface="Tahoma" pitchFamily="34" charset="0"/>
              </a:endParaRPr>
            </a:p>
          </p:txBody>
        </p:sp>
        <p:sp>
          <p:nvSpPr>
            <p:cNvPr id="142438" name="Rectangle 102"/>
            <p:cNvSpPr>
              <a:spLocks noChangeArrowheads="1"/>
            </p:cNvSpPr>
            <p:nvPr/>
          </p:nvSpPr>
          <p:spPr bwMode="auto">
            <a:xfrm>
              <a:off x="4486" y="2627"/>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P</a:t>
              </a:r>
              <a:endParaRPr kumimoji="1" lang="en-US" altLang="zh-CN" sz="2400" smtClean="0">
                <a:solidFill>
                  <a:srgbClr val="000000"/>
                </a:solidFill>
                <a:latin typeface="Tahoma" pitchFamily="34" charset="0"/>
              </a:endParaRPr>
            </a:p>
          </p:txBody>
        </p:sp>
        <p:sp>
          <p:nvSpPr>
            <p:cNvPr id="142439" name="Rectangle 103"/>
            <p:cNvSpPr>
              <a:spLocks noChangeArrowheads="1"/>
            </p:cNvSpPr>
            <p:nvPr/>
          </p:nvSpPr>
          <p:spPr bwMode="auto">
            <a:xfrm>
              <a:off x="4572" y="2627"/>
              <a:ext cx="8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C</a:t>
              </a:r>
              <a:endParaRPr kumimoji="1" lang="en-US" altLang="zh-CN" sz="2400" smtClean="0">
                <a:solidFill>
                  <a:srgbClr val="000000"/>
                </a:solidFill>
                <a:latin typeface="Tahoma" pitchFamily="34" charset="0"/>
              </a:endParaRPr>
            </a:p>
          </p:txBody>
        </p:sp>
        <p:sp>
          <p:nvSpPr>
            <p:cNvPr id="142440" name="Rectangle 104"/>
            <p:cNvSpPr>
              <a:spLocks noChangeArrowheads="1"/>
            </p:cNvSpPr>
            <p:nvPr/>
          </p:nvSpPr>
          <p:spPr bwMode="auto">
            <a:xfrm>
              <a:off x="4709" y="2632"/>
              <a:ext cx="12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宋体" pitchFamily="2" charset="-122"/>
                </a:rPr>
                <a:t>→</a:t>
              </a:r>
              <a:endParaRPr kumimoji="1" lang="en-US" altLang="zh-CN" sz="2400" smtClean="0">
                <a:solidFill>
                  <a:srgbClr val="000000"/>
                </a:solidFill>
                <a:latin typeface="Tahoma" pitchFamily="34" charset="0"/>
              </a:endParaRPr>
            </a:p>
          </p:txBody>
        </p:sp>
        <p:sp>
          <p:nvSpPr>
            <p:cNvPr id="142441" name="Rectangle 105"/>
            <p:cNvSpPr>
              <a:spLocks noChangeArrowheads="1"/>
            </p:cNvSpPr>
            <p:nvPr/>
          </p:nvSpPr>
          <p:spPr bwMode="auto">
            <a:xfrm>
              <a:off x="4901" y="2627"/>
              <a:ext cx="9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Y</a:t>
              </a:r>
              <a:endParaRPr kumimoji="1" lang="en-US" altLang="zh-CN" sz="2400" smtClean="0">
                <a:solidFill>
                  <a:srgbClr val="000000"/>
                </a:solidFill>
                <a:latin typeface="Tahoma" pitchFamily="34" charset="0"/>
              </a:endParaRPr>
            </a:p>
          </p:txBody>
        </p:sp>
        <p:sp>
          <p:nvSpPr>
            <p:cNvPr id="142442" name="Rectangle 106"/>
            <p:cNvSpPr>
              <a:spLocks noChangeArrowheads="1"/>
            </p:cNvSpPr>
            <p:nvPr/>
          </p:nvSpPr>
          <p:spPr bwMode="auto">
            <a:xfrm>
              <a:off x="4226" y="2987"/>
              <a:ext cx="1032" cy="248"/>
            </a:xfrm>
            <a:prstGeom prst="rect">
              <a:avLst/>
            </a:prstGeom>
            <a:solidFill>
              <a:srgbClr val="FFCCFF"/>
            </a:solidFill>
            <a:ln w="22225">
              <a:solidFill>
                <a:srgbClr val="000000"/>
              </a:solidFill>
              <a:miter lim="800000"/>
              <a:headEnd/>
              <a:tailEnd/>
            </a:ln>
          </p:spPr>
          <p:txBody>
            <a:bodyPr/>
            <a:lstStyle/>
            <a:p>
              <a:pPr algn="l" eaLnBrk="1" hangingPunct="1"/>
              <a:endParaRPr kumimoji="1" lang="zh-CN" altLang="en-US" sz="2400" smtClean="0">
                <a:solidFill>
                  <a:srgbClr val="000000"/>
                </a:solidFill>
                <a:latin typeface="Tahoma" pitchFamily="34" charset="0"/>
              </a:endParaRPr>
            </a:p>
          </p:txBody>
        </p:sp>
        <p:sp>
          <p:nvSpPr>
            <p:cNvPr id="142443" name="Rectangle 107"/>
            <p:cNvSpPr>
              <a:spLocks noChangeArrowheads="1"/>
            </p:cNvSpPr>
            <p:nvPr/>
          </p:nvSpPr>
          <p:spPr bwMode="auto">
            <a:xfrm>
              <a:off x="4409" y="3042"/>
              <a:ext cx="9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Y</a:t>
              </a:r>
              <a:endParaRPr kumimoji="1" lang="en-US" altLang="zh-CN" sz="2400" smtClean="0">
                <a:solidFill>
                  <a:srgbClr val="000000"/>
                </a:solidFill>
                <a:latin typeface="Tahoma" pitchFamily="34" charset="0"/>
              </a:endParaRPr>
            </a:p>
          </p:txBody>
        </p:sp>
        <p:sp>
          <p:nvSpPr>
            <p:cNvPr id="142444" name="Rectangle 108"/>
            <p:cNvSpPr>
              <a:spLocks noChangeArrowheads="1"/>
            </p:cNvSpPr>
            <p:nvPr/>
          </p:nvSpPr>
          <p:spPr bwMode="auto">
            <a:xfrm>
              <a:off x="4518" y="3042"/>
              <a:ext cx="7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a:t>
              </a:r>
              <a:endParaRPr kumimoji="1" lang="en-US" altLang="zh-CN" sz="2400" smtClean="0">
                <a:solidFill>
                  <a:srgbClr val="000000"/>
                </a:solidFill>
                <a:latin typeface="Tahoma" pitchFamily="34" charset="0"/>
              </a:endParaRPr>
            </a:p>
          </p:txBody>
        </p:sp>
        <p:sp>
          <p:nvSpPr>
            <p:cNvPr id="142445" name="Rectangle 109"/>
            <p:cNvSpPr>
              <a:spLocks noChangeArrowheads="1"/>
            </p:cNvSpPr>
            <p:nvPr/>
          </p:nvSpPr>
          <p:spPr bwMode="auto">
            <a:xfrm>
              <a:off x="4604" y="3042"/>
              <a:ext cx="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I</a:t>
              </a:r>
              <a:endParaRPr kumimoji="1" lang="en-US" altLang="zh-CN" sz="2400" smtClean="0">
                <a:solidFill>
                  <a:srgbClr val="000000"/>
                </a:solidFill>
                <a:latin typeface="Tahoma" pitchFamily="34" charset="0"/>
              </a:endParaRPr>
            </a:p>
          </p:txBody>
        </p:sp>
        <p:sp>
          <p:nvSpPr>
            <p:cNvPr id="142446" name="Rectangle 110"/>
            <p:cNvSpPr>
              <a:spLocks noChangeArrowheads="1"/>
            </p:cNvSpPr>
            <p:nvPr/>
          </p:nvSpPr>
          <p:spPr bwMode="auto">
            <a:xfrm>
              <a:off x="4652" y="3042"/>
              <a:ext cx="8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R</a:t>
              </a:r>
              <a:endParaRPr kumimoji="1" lang="en-US" altLang="zh-CN" sz="2400" smtClean="0">
                <a:solidFill>
                  <a:srgbClr val="000000"/>
                </a:solidFill>
                <a:latin typeface="Tahoma" pitchFamily="34" charset="0"/>
              </a:endParaRPr>
            </a:p>
          </p:txBody>
        </p:sp>
        <p:sp>
          <p:nvSpPr>
            <p:cNvPr id="142447" name="Rectangle 111"/>
            <p:cNvSpPr>
              <a:spLocks noChangeArrowheads="1"/>
            </p:cNvSpPr>
            <p:nvPr/>
          </p:nvSpPr>
          <p:spPr bwMode="auto">
            <a:xfrm>
              <a:off x="4789" y="3046"/>
              <a:ext cx="12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宋体" pitchFamily="2" charset="-122"/>
                </a:rPr>
                <a:t>→</a:t>
              </a:r>
              <a:endParaRPr kumimoji="1" lang="en-US" altLang="zh-CN" sz="2400" smtClean="0">
                <a:solidFill>
                  <a:srgbClr val="000000"/>
                </a:solidFill>
                <a:latin typeface="Tahoma" pitchFamily="34" charset="0"/>
              </a:endParaRPr>
            </a:p>
          </p:txBody>
        </p:sp>
        <p:sp>
          <p:nvSpPr>
            <p:cNvPr id="142448" name="Rectangle 112"/>
            <p:cNvSpPr>
              <a:spLocks noChangeArrowheads="1"/>
            </p:cNvSpPr>
            <p:nvPr/>
          </p:nvSpPr>
          <p:spPr bwMode="auto">
            <a:xfrm>
              <a:off x="4981" y="3042"/>
              <a:ext cx="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Z</a:t>
              </a:r>
              <a:endParaRPr kumimoji="1" lang="en-US" altLang="zh-CN" sz="2400" smtClean="0">
                <a:solidFill>
                  <a:srgbClr val="000000"/>
                </a:solidFill>
                <a:latin typeface="Tahoma" pitchFamily="34" charset="0"/>
              </a:endParaRPr>
            </a:p>
          </p:txBody>
        </p:sp>
        <p:sp>
          <p:nvSpPr>
            <p:cNvPr id="142449" name="Rectangle 113"/>
            <p:cNvSpPr>
              <a:spLocks noChangeArrowheads="1"/>
            </p:cNvSpPr>
            <p:nvPr/>
          </p:nvSpPr>
          <p:spPr bwMode="auto">
            <a:xfrm>
              <a:off x="4226" y="3416"/>
              <a:ext cx="1032" cy="247"/>
            </a:xfrm>
            <a:prstGeom prst="rect">
              <a:avLst/>
            </a:prstGeom>
            <a:solidFill>
              <a:srgbClr val="FFFF99"/>
            </a:solidFill>
            <a:ln w="22225">
              <a:solidFill>
                <a:srgbClr val="000000"/>
              </a:solidFill>
              <a:miter lim="800000"/>
              <a:headEnd/>
              <a:tailEnd/>
            </a:ln>
          </p:spPr>
          <p:txBody>
            <a:bodyPr/>
            <a:lstStyle/>
            <a:p>
              <a:pPr algn="l" eaLnBrk="1" hangingPunct="1"/>
              <a:endParaRPr kumimoji="1" lang="zh-CN" altLang="en-US" sz="2400" smtClean="0">
                <a:solidFill>
                  <a:srgbClr val="000000"/>
                </a:solidFill>
                <a:latin typeface="Tahoma" pitchFamily="34" charset="0"/>
              </a:endParaRPr>
            </a:p>
          </p:txBody>
        </p:sp>
        <p:sp>
          <p:nvSpPr>
            <p:cNvPr id="142450" name="Rectangle 114"/>
            <p:cNvSpPr>
              <a:spLocks noChangeArrowheads="1"/>
            </p:cNvSpPr>
            <p:nvPr/>
          </p:nvSpPr>
          <p:spPr bwMode="auto">
            <a:xfrm>
              <a:off x="4489" y="3470"/>
              <a:ext cx="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Z</a:t>
              </a:r>
              <a:endParaRPr kumimoji="1" lang="en-US" altLang="zh-CN" sz="2400" smtClean="0">
                <a:solidFill>
                  <a:srgbClr val="000000"/>
                </a:solidFill>
                <a:latin typeface="Tahoma" pitchFamily="34" charset="0"/>
              </a:endParaRPr>
            </a:p>
          </p:txBody>
        </p:sp>
        <p:sp>
          <p:nvSpPr>
            <p:cNvPr id="142451" name="Rectangle 115"/>
            <p:cNvSpPr>
              <a:spLocks noChangeArrowheads="1"/>
            </p:cNvSpPr>
            <p:nvPr/>
          </p:nvSpPr>
          <p:spPr bwMode="auto">
            <a:xfrm>
              <a:off x="4618" y="3475"/>
              <a:ext cx="12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宋体" pitchFamily="2" charset="-122"/>
                </a:rPr>
                <a:t>→</a:t>
              </a:r>
              <a:endParaRPr kumimoji="1" lang="en-US" altLang="zh-CN" sz="2400" smtClean="0">
                <a:solidFill>
                  <a:srgbClr val="000000"/>
                </a:solidFill>
                <a:latin typeface="Tahoma" pitchFamily="34" charset="0"/>
              </a:endParaRPr>
            </a:p>
          </p:txBody>
        </p:sp>
        <p:sp>
          <p:nvSpPr>
            <p:cNvPr id="142452" name="Rectangle 116"/>
            <p:cNvSpPr>
              <a:spLocks noChangeArrowheads="1"/>
            </p:cNvSpPr>
            <p:nvPr/>
          </p:nvSpPr>
          <p:spPr bwMode="auto">
            <a:xfrm>
              <a:off x="4809" y="3470"/>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P</a:t>
              </a:r>
              <a:endParaRPr kumimoji="1" lang="en-US" altLang="zh-CN" sz="2400" smtClean="0">
                <a:solidFill>
                  <a:srgbClr val="000000"/>
                </a:solidFill>
                <a:latin typeface="Tahoma" pitchFamily="34" charset="0"/>
              </a:endParaRPr>
            </a:p>
          </p:txBody>
        </p:sp>
        <p:sp>
          <p:nvSpPr>
            <p:cNvPr id="142453" name="Rectangle 117"/>
            <p:cNvSpPr>
              <a:spLocks noChangeArrowheads="1"/>
            </p:cNvSpPr>
            <p:nvPr/>
          </p:nvSpPr>
          <p:spPr bwMode="auto">
            <a:xfrm>
              <a:off x="4895" y="3470"/>
              <a:ext cx="8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C</a:t>
              </a:r>
              <a:endParaRPr kumimoji="1" lang="en-US" altLang="zh-CN" sz="2400" smtClean="0">
                <a:solidFill>
                  <a:srgbClr val="000000"/>
                </a:solidFill>
                <a:latin typeface="Tahoma" pitchFamily="34" charset="0"/>
              </a:endParaRPr>
            </a:p>
          </p:txBody>
        </p:sp>
        <p:sp>
          <p:nvSpPr>
            <p:cNvPr id="142454" name="Rectangle 118"/>
            <p:cNvSpPr>
              <a:spLocks noChangeArrowheads="1"/>
            </p:cNvSpPr>
            <p:nvPr/>
          </p:nvSpPr>
          <p:spPr bwMode="auto">
            <a:xfrm>
              <a:off x="3025" y="2559"/>
              <a:ext cx="1118" cy="247"/>
            </a:xfrm>
            <a:prstGeom prst="rect">
              <a:avLst/>
            </a:prstGeom>
            <a:solidFill>
              <a:srgbClr val="FF9900"/>
            </a:solidFill>
            <a:ln w="22225">
              <a:solidFill>
                <a:srgbClr val="000000"/>
              </a:solidFill>
              <a:miter lim="800000"/>
              <a:headEnd/>
              <a:tailEnd/>
            </a:ln>
          </p:spPr>
          <p:txBody>
            <a:bodyPr/>
            <a:lstStyle/>
            <a:p>
              <a:pPr algn="l" eaLnBrk="1" hangingPunct="1"/>
              <a:endParaRPr kumimoji="1" lang="zh-CN" altLang="en-US" sz="2400" smtClean="0">
                <a:solidFill>
                  <a:srgbClr val="000000"/>
                </a:solidFill>
                <a:latin typeface="Tahoma" pitchFamily="34" charset="0"/>
              </a:endParaRPr>
            </a:p>
          </p:txBody>
        </p:sp>
        <p:sp>
          <p:nvSpPr>
            <p:cNvPr id="142455" name="Rectangle 119"/>
            <p:cNvSpPr>
              <a:spLocks noChangeArrowheads="1"/>
            </p:cNvSpPr>
            <p:nvPr/>
          </p:nvSpPr>
          <p:spPr bwMode="auto">
            <a:xfrm>
              <a:off x="3226" y="2613"/>
              <a:ext cx="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I</a:t>
              </a:r>
              <a:endParaRPr kumimoji="1" lang="en-US" altLang="zh-CN" sz="2400" smtClean="0">
                <a:solidFill>
                  <a:srgbClr val="000000"/>
                </a:solidFill>
                <a:latin typeface="Tahoma" pitchFamily="34" charset="0"/>
              </a:endParaRPr>
            </a:p>
          </p:txBody>
        </p:sp>
        <p:sp>
          <p:nvSpPr>
            <p:cNvPr id="142456" name="Rectangle 120"/>
            <p:cNvSpPr>
              <a:spLocks noChangeArrowheads="1"/>
            </p:cNvSpPr>
            <p:nvPr/>
          </p:nvSpPr>
          <p:spPr bwMode="auto">
            <a:xfrm>
              <a:off x="3274" y="2613"/>
              <a:ext cx="8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R</a:t>
              </a:r>
              <a:endParaRPr kumimoji="1" lang="en-US" altLang="zh-CN" sz="2400" smtClean="0">
                <a:solidFill>
                  <a:srgbClr val="000000"/>
                </a:solidFill>
                <a:latin typeface="Tahoma" pitchFamily="34" charset="0"/>
              </a:endParaRPr>
            </a:p>
          </p:txBody>
        </p:sp>
        <p:sp>
          <p:nvSpPr>
            <p:cNvPr id="142457" name="Rectangle 121"/>
            <p:cNvSpPr>
              <a:spLocks noChangeArrowheads="1"/>
            </p:cNvSpPr>
            <p:nvPr/>
          </p:nvSpPr>
          <p:spPr bwMode="auto">
            <a:xfrm>
              <a:off x="3411" y="2618"/>
              <a:ext cx="12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宋体" pitchFamily="2" charset="-122"/>
                </a:rPr>
                <a:t>→</a:t>
              </a:r>
              <a:endParaRPr kumimoji="1" lang="en-US" altLang="zh-CN" sz="2400" smtClean="0">
                <a:solidFill>
                  <a:srgbClr val="000000"/>
                </a:solidFill>
                <a:latin typeface="Tahoma" pitchFamily="34" charset="0"/>
              </a:endParaRPr>
            </a:p>
          </p:txBody>
        </p:sp>
        <p:sp>
          <p:nvSpPr>
            <p:cNvPr id="142458" name="Rectangle 122"/>
            <p:cNvSpPr>
              <a:spLocks noChangeArrowheads="1"/>
            </p:cNvSpPr>
            <p:nvPr/>
          </p:nvSpPr>
          <p:spPr bwMode="auto">
            <a:xfrm>
              <a:off x="3603" y="2613"/>
              <a:ext cx="11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M</a:t>
              </a:r>
              <a:endParaRPr kumimoji="1" lang="en-US" altLang="zh-CN" sz="2400" smtClean="0">
                <a:solidFill>
                  <a:srgbClr val="000000"/>
                </a:solidFill>
                <a:latin typeface="Tahoma" pitchFamily="34" charset="0"/>
              </a:endParaRPr>
            </a:p>
          </p:txBody>
        </p:sp>
        <p:sp>
          <p:nvSpPr>
            <p:cNvPr id="142459" name="Rectangle 123"/>
            <p:cNvSpPr>
              <a:spLocks noChangeArrowheads="1"/>
            </p:cNvSpPr>
            <p:nvPr/>
          </p:nvSpPr>
          <p:spPr bwMode="auto">
            <a:xfrm>
              <a:off x="3737" y="2613"/>
              <a:ext cx="9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A</a:t>
              </a:r>
              <a:endParaRPr kumimoji="1" lang="en-US" altLang="zh-CN" sz="2400" smtClean="0">
                <a:solidFill>
                  <a:srgbClr val="000000"/>
                </a:solidFill>
                <a:latin typeface="Tahoma" pitchFamily="34" charset="0"/>
              </a:endParaRPr>
            </a:p>
          </p:txBody>
        </p:sp>
        <p:sp>
          <p:nvSpPr>
            <p:cNvPr id="142460" name="Rectangle 124"/>
            <p:cNvSpPr>
              <a:spLocks noChangeArrowheads="1"/>
            </p:cNvSpPr>
            <p:nvPr/>
          </p:nvSpPr>
          <p:spPr bwMode="auto">
            <a:xfrm>
              <a:off x="3843" y="2613"/>
              <a:ext cx="8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R</a:t>
              </a:r>
              <a:endParaRPr kumimoji="1" lang="en-US" altLang="zh-CN" sz="2400" smtClean="0">
                <a:solidFill>
                  <a:srgbClr val="000000"/>
                </a:solidFill>
                <a:latin typeface="Tahoma" pitchFamily="34" charset="0"/>
              </a:endParaRPr>
            </a:p>
          </p:txBody>
        </p:sp>
        <p:sp>
          <p:nvSpPr>
            <p:cNvPr id="142461" name="Rectangle 125"/>
            <p:cNvSpPr>
              <a:spLocks noChangeArrowheads="1"/>
            </p:cNvSpPr>
            <p:nvPr/>
          </p:nvSpPr>
          <p:spPr bwMode="auto">
            <a:xfrm>
              <a:off x="3025" y="2987"/>
              <a:ext cx="1118" cy="248"/>
            </a:xfrm>
            <a:prstGeom prst="rect">
              <a:avLst/>
            </a:prstGeom>
            <a:solidFill>
              <a:srgbClr val="FFCCFF"/>
            </a:solidFill>
            <a:ln w="22225">
              <a:solidFill>
                <a:srgbClr val="000000"/>
              </a:solidFill>
              <a:miter lim="800000"/>
              <a:headEnd/>
              <a:tailEnd/>
            </a:ln>
          </p:spPr>
          <p:txBody>
            <a:bodyPr/>
            <a:lstStyle/>
            <a:p>
              <a:pPr algn="l" eaLnBrk="1" hangingPunct="1"/>
              <a:endParaRPr kumimoji="1" lang="zh-CN" altLang="en-US" sz="2400" smtClean="0">
                <a:solidFill>
                  <a:srgbClr val="000000"/>
                </a:solidFill>
                <a:latin typeface="Tahoma" pitchFamily="34" charset="0"/>
              </a:endParaRPr>
            </a:p>
          </p:txBody>
        </p:sp>
        <p:sp>
          <p:nvSpPr>
            <p:cNvPr id="142462" name="Rectangle 126"/>
            <p:cNvSpPr>
              <a:spLocks noChangeArrowheads="1"/>
            </p:cNvSpPr>
            <p:nvPr/>
          </p:nvSpPr>
          <p:spPr bwMode="auto">
            <a:xfrm>
              <a:off x="3048" y="3042"/>
              <a:ext cx="9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D</a:t>
              </a:r>
              <a:endParaRPr kumimoji="1" lang="en-US" altLang="zh-CN" sz="2400" smtClean="0">
                <a:solidFill>
                  <a:srgbClr val="000000"/>
                </a:solidFill>
                <a:latin typeface="Tahoma" pitchFamily="34" charset="0"/>
              </a:endParaRPr>
            </a:p>
          </p:txBody>
        </p:sp>
        <p:sp>
          <p:nvSpPr>
            <p:cNvPr id="142463" name="Rectangle 127"/>
            <p:cNvSpPr>
              <a:spLocks noChangeArrowheads="1"/>
            </p:cNvSpPr>
            <p:nvPr/>
          </p:nvSpPr>
          <p:spPr bwMode="auto">
            <a:xfrm>
              <a:off x="3157" y="3042"/>
              <a:ext cx="8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B</a:t>
              </a:r>
              <a:endParaRPr kumimoji="1" lang="en-US" altLang="zh-CN" sz="2400" smtClean="0">
                <a:solidFill>
                  <a:srgbClr val="000000"/>
                </a:solidFill>
                <a:latin typeface="Tahoma" pitchFamily="34" charset="0"/>
              </a:endParaRPr>
            </a:p>
          </p:txBody>
        </p:sp>
        <p:sp>
          <p:nvSpPr>
            <p:cNvPr id="142464" name="Rectangle 128"/>
            <p:cNvSpPr>
              <a:spLocks noChangeArrowheads="1"/>
            </p:cNvSpPr>
            <p:nvPr/>
          </p:nvSpPr>
          <p:spPr bwMode="auto">
            <a:xfrm>
              <a:off x="3260" y="3042"/>
              <a:ext cx="9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U</a:t>
              </a:r>
              <a:endParaRPr kumimoji="1" lang="en-US" altLang="zh-CN" sz="2400" smtClean="0">
                <a:solidFill>
                  <a:srgbClr val="000000"/>
                </a:solidFill>
                <a:latin typeface="Tahoma" pitchFamily="34" charset="0"/>
              </a:endParaRPr>
            </a:p>
          </p:txBody>
        </p:sp>
        <p:sp>
          <p:nvSpPr>
            <p:cNvPr id="142465" name="Rectangle 129"/>
            <p:cNvSpPr>
              <a:spLocks noChangeArrowheads="1"/>
            </p:cNvSpPr>
            <p:nvPr/>
          </p:nvSpPr>
          <p:spPr bwMode="auto">
            <a:xfrm>
              <a:off x="3369" y="3042"/>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S</a:t>
              </a:r>
              <a:endParaRPr kumimoji="1" lang="en-US" altLang="zh-CN" sz="2400" smtClean="0">
                <a:solidFill>
                  <a:srgbClr val="000000"/>
                </a:solidFill>
                <a:latin typeface="Tahoma" pitchFamily="34" charset="0"/>
              </a:endParaRPr>
            </a:p>
          </p:txBody>
        </p:sp>
        <p:sp>
          <p:nvSpPr>
            <p:cNvPr id="142466" name="Rectangle 130"/>
            <p:cNvSpPr>
              <a:spLocks noChangeArrowheads="1"/>
            </p:cNvSpPr>
            <p:nvPr/>
          </p:nvSpPr>
          <p:spPr bwMode="auto">
            <a:xfrm>
              <a:off x="3451" y="3042"/>
              <a:ext cx="3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 </a:t>
              </a:r>
              <a:endParaRPr kumimoji="1" lang="en-US" altLang="zh-CN" sz="2400" smtClean="0">
                <a:solidFill>
                  <a:srgbClr val="000000"/>
                </a:solidFill>
                <a:latin typeface="Tahoma" pitchFamily="34" charset="0"/>
              </a:endParaRPr>
            </a:p>
          </p:txBody>
        </p:sp>
        <p:sp>
          <p:nvSpPr>
            <p:cNvPr id="142467" name="Rectangle 131"/>
            <p:cNvSpPr>
              <a:spLocks noChangeArrowheads="1"/>
            </p:cNvSpPr>
            <p:nvPr/>
          </p:nvSpPr>
          <p:spPr bwMode="auto">
            <a:xfrm>
              <a:off x="3529" y="3046"/>
              <a:ext cx="12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宋体" pitchFamily="2" charset="-122"/>
                </a:rPr>
                <a:t>→</a:t>
              </a:r>
              <a:endParaRPr kumimoji="1" lang="en-US" altLang="zh-CN" sz="2400" smtClean="0">
                <a:solidFill>
                  <a:srgbClr val="000000"/>
                </a:solidFill>
                <a:latin typeface="Tahoma" pitchFamily="34" charset="0"/>
              </a:endParaRPr>
            </a:p>
          </p:txBody>
        </p:sp>
        <p:sp>
          <p:nvSpPr>
            <p:cNvPr id="142468" name="Rectangle 132"/>
            <p:cNvSpPr>
              <a:spLocks noChangeArrowheads="1"/>
            </p:cNvSpPr>
            <p:nvPr/>
          </p:nvSpPr>
          <p:spPr bwMode="auto">
            <a:xfrm>
              <a:off x="3720" y="3042"/>
              <a:ext cx="11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M</a:t>
              </a:r>
              <a:endParaRPr kumimoji="1" lang="en-US" altLang="zh-CN" sz="2400" smtClean="0">
                <a:solidFill>
                  <a:srgbClr val="000000"/>
                </a:solidFill>
                <a:latin typeface="Tahoma" pitchFamily="34" charset="0"/>
              </a:endParaRPr>
            </a:p>
          </p:txBody>
        </p:sp>
        <p:sp>
          <p:nvSpPr>
            <p:cNvPr id="142469" name="Rectangle 133"/>
            <p:cNvSpPr>
              <a:spLocks noChangeArrowheads="1"/>
            </p:cNvSpPr>
            <p:nvPr/>
          </p:nvSpPr>
          <p:spPr bwMode="auto">
            <a:xfrm>
              <a:off x="3855" y="3042"/>
              <a:ext cx="9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D</a:t>
              </a:r>
              <a:endParaRPr kumimoji="1" lang="en-US" altLang="zh-CN" sz="2400" smtClean="0">
                <a:solidFill>
                  <a:srgbClr val="000000"/>
                </a:solidFill>
                <a:latin typeface="Tahoma" pitchFamily="34" charset="0"/>
              </a:endParaRPr>
            </a:p>
          </p:txBody>
        </p:sp>
        <p:sp>
          <p:nvSpPr>
            <p:cNvPr id="142470" name="Rectangle 134"/>
            <p:cNvSpPr>
              <a:spLocks noChangeArrowheads="1"/>
            </p:cNvSpPr>
            <p:nvPr/>
          </p:nvSpPr>
          <p:spPr bwMode="auto">
            <a:xfrm>
              <a:off x="3963" y="3042"/>
              <a:ext cx="8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R</a:t>
              </a:r>
              <a:endParaRPr kumimoji="1" lang="en-US" altLang="zh-CN" sz="2400" smtClean="0">
                <a:solidFill>
                  <a:srgbClr val="000000"/>
                </a:solidFill>
                <a:latin typeface="Tahoma" pitchFamily="34" charset="0"/>
              </a:endParaRPr>
            </a:p>
          </p:txBody>
        </p:sp>
        <p:sp>
          <p:nvSpPr>
            <p:cNvPr id="142471" name="Rectangle 135"/>
            <p:cNvSpPr>
              <a:spLocks noChangeArrowheads="1"/>
            </p:cNvSpPr>
            <p:nvPr/>
          </p:nvSpPr>
          <p:spPr bwMode="auto">
            <a:xfrm>
              <a:off x="3025" y="3416"/>
              <a:ext cx="1118" cy="247"/>
            </a:xfrm>
            <a:prstGeom prst="rect">
              <a:avLst/>
            </a:prstGeom>
            <a:solidFill>
              <a:srgbClr val="FFFF99"/>
            </a:solidFill>
            <a:ln w="22225">
              <a:solidFill>
                <a:srgbClr val="000000"/>
              </a:solidFill>
              <a:miter lim="800000"/>
              <a:headEnd/>
              <a:tailEnd/>
            </a:ln>
          </p:spPr>
          <p:txBody>
            <a:bodyPr/>
            <a:lstStyle/>
            <a:p>
              <a:pPr algn="l" eaLnBrk="1" hangingPunct="1"/>
              <a:endParaRPr kumimoji="1" lang="zh-CN" altLang="en-US" sz="2400" smtClean="0">
                <a:solidFill>
                  <a:srgbClr val="000000"/>
                </a:solidFill>
                <a:latin typeface="Tahoma" pitchFamily="34" charset="0"/>
              </a:endParaRPr>
            </a:p>
          </p:txBody>
        </p:sp>
        <p:sp>
          <p:nvSpPr>
            <p:cNvPr id="142472" name="Rectangle 136"/>
            <p:cNvSpPr>
              <a:spLocks noChangeArrowheads="1"/>
            </p:cNvSpPr>
            <p:nvPr/>
          </p:nvSpPr>
          <p:spPr bwMode="auto">
            <a:xfrm>
              <a:off x="3208" y="3470"/>
              <a:ext cx="11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M</a:t>
              </a:r>
              <a:endParaRPr kumimoji="1" lang="en-US" altLang="zh-CN" sz="2400" smtClean="0">
                <a:solidFill>
                  <a:srgbClr val="000000"/>
                </a:solidFill>
                <a:latin typeface="Tahoma" pitchFamily="34" charset="0"/>
              </a:endParaRPr>
            </a:p>
          </p:txBody>
        </p:sp>
        <p:sp>
          <p:nvSpPr>
            <p:cNvPr id="142473" name="Rectangle 137"/>
            <p:cNvSpPr>
              <a:spLocks noChangeArrowheads="1"/>
            </p:cNvSpPr>
            <p:nvPr/>
          </p:nvSpPr>
          <p:spPr bwMode="auto">
            <a:xfrm>
              <a:off x="3343" y="3470"/>
              <a:ext cx="9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D</a:t>
              </a:r>
              <a:endParaRPr kumimoji="1" lang="en-US" altLang="zh-CN" sz="2400" smtClean="0">
                <a:solidFill>
                  <a:srgbClr val="000000"/>
                </a:solidFill>
                <a:latin typeface="Tahoma" pitchFamily="34" charset="0"/>
              </a:endParaRPr>
            </a:p>
          </p:txBody>
        </p:sp>
        <p:sp>
          <p:nvSpPr>
            <p:cNvPr id="142474" name="Rectangle 138"/>
            <p:cNvSpPr>
              <a:spLocks noChangeArrowheads="1"/>
            </p:cNvSpPr>
            <p:nvPr/>
          </p:nvSpPr>
          <p:spPr bwMode="auto">
            <a:xfrm>
              <a:off x="3451" y="3470"/>
              <a:ext cx="8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R</a:t>
              </a:r>
              <a:endParaRPr kumimoji="1" lang="en-US" altLang="zh-CN" sz="2400" smtClean="0">
                <a:solidFill>
                  <a:srgbClr val="000000"/>
                </a:solidFill>
                <a:latin typeface="Tahoma" pitchFamily="34" charset="0"/>
              </a:endParaRPr>
            </a:p>
          </p:txBody>
        </p:sp>
        <p:sp>
          <p:nvSpPr>
            <p:cNvPr id="142475" name="Rectangle 139"/>
            <p:cNvSpPr>
              <a:spLocks noChangeArrowheads="1"/>
            </p:cNvSpPr>
            <p:nvPr/>
          </p:nvSpPr>
          <p:spPr bwMode="auto">
            <a:xfrm>
              <a:off x="3589" y="3475"/>
              <a:ext cx="12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宋体" pitchFamily="2" charset="-122"/>
                </a:rPr>
                <a:t>→</a:t>
              </a:r>
              <a:endParaRPr kumimoji="1" lang="en-US" altLang="zh-CN" sz="2400" smtClean="0">
                <a:solidFill>
                  <a:srgbClr val="000000"/>
                </a:solidFill>
                <a:latin typeface="Tahoma" pitchFamily="34" charset="0"/>
              </a:endParaRPr>
            </a:p>
          </p:txBody>
        </p:sp>
        <p:sp>
          <p:nvSpPr>
            <p:cNvPr id="142476" name="Rectangle 140"/>
            <p:cNvSpPr>
              <a:spLocks noChangeArrowheads="1"/>
            </p:cNvSpPr>
            <p:nvPr/>
          </p:nvSpPr>
          <p:spPr bwMode="auto">
            <a:xfrm>
              <a:off x="3780" y="3470"/>
              <a:ext cx="8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R</a:t>
              </a:r>
              <a:endParaRPr kumimoji="1" lang="en-US" altLang="zh-CN" sz="2400" smtClean="0">
                <a:solidFill>
                  <a:srgbClr val="000000"/>
                </a:solidFill>
                <a:latin typeface="Tahoma" pitchFamily="34" charset="0"/>
              </a:endParaRPr>
            </a:p>
          </p:txBody>
        </p:sp>
        <p:sp>
          <p:nvSpPr>
            <p:cNvPr id="142477" name="Rectangle 141"/>
            <p:cNvSpPr>
              <a:spLocks noChangeArrowheads="1"/>
            </p:cNvSpPr>
            <p:nvPr/>
          </p:nvSpPr>
          <p:spPr bwMode="auto">
            <a:xfrm>
              <a:off x="3880" y="3470"/>
              <a:ext cx="6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1</a:t>
              </a:r>
              <a:endParaRPr kumimoji="1" lang="en-US" altLang="zh-CN" sz="2400" smtClean="0">
                <a:solidFill>
                  <a:srgbClr val="000000"/>
                </a:solidFill>
                <a:latin typeface="Tahoma" pitchFamily="34" charset="0"/>
              </a:endParaRPr>
            </a:p>
          </p:txBody>
        </p:sp>
        <p:sp>
          <p:nvSpPr>
            <p:cNvPr id="142478" name="Rectangle 142"/>
            <p:cNvSpPr>
              <a:spLocks noChangeArrowheads="1"/>
            </p:cNvSpPr>
            <p:nvPr/>
          </p:nvSpPr>
          <p:spPr bwMode="auto">
            <a:xfrm>
              <a:off x="1916" y="2573"/>
              <a:ext cx="1032" cy="233"/>
            </a:xfrm>
            <a:prstGeom prst="rect">
              <a:avLst/>
            </a:prstGeom>
            <a:solidFill>
              <a:srgbClr val="FF9900"/>
            </a:solidFill>
            <a:ln w="22225">
              <a:solidFill>
                <a:srgbClr val="000000"/>
              </a:solidFill>
              <a:miter lim="800000"/>
              <a:headEnd/>
              <a:tailEnd/>
            </a:ln>
          </p:spPr>
          <p:txBody>
            <a:bodyPr/>
            <a:lstStyle/>
            <a:p>
              <a:pPr algn="l" eaLnBrk="1" hangingPunct="1"/>
              <a:endParaRPr kumimoji="1" lang="zh-CN" altLang="en-US" sz="2400" smtClean="0">
                <a:solidFill>
                  <a:srgbClr val="000000"/>
                </a:solidFill>
                <a:latin typeface="Tahoma" pitchFamily="34" charset="0"/>
              </a:endParaRPr>
            </a:p>
          </p:txBody>
        </p:sp>
        <p:sp>
          <p:nvSpPr>
            <p:cNvPr id="142479" name="Rectangle 143"/>
            <p:cNvSpPr>
              <a:spLocks noChangeArrowheads="1"/>
            </p:cNvSpPr>
            <p:nvPr/>
          </p:nvSpPr>
          <p:spPr bwMode="auto">
            <a:xfrm>
              <a:off x="2045" y="2627"/>
              <a:ext cx="9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A</a:t>
              </a:r>
              <a:endParaRPr kumimoji="1" lang="en-US" altLang="zh-CN" sz="2400" smtClean="0">
                <a:solidFill>
                  <a:srgbClr val="000000"/>
                </a:solidFill>
                <a:latin typeface="Tahoma" pitchFamily="34" charset="0"/>
              </a:endParaRPr>
            </a:p>
          </p:txBody>
        </p:sp>
        <p:sp>
          <p:nvSpPr>
            <p:cNvPr id="142480" name="Rectangle 144"/>
            <p:cNvSpPr>
              <a:spLocks noChangeArrowheads="1"/>
            </p:cNvSpPr>
            <p:nvPr/>
          </p:nvSpPr>
          <p:spPr bwMode="auto">
            <a:xfrm>
              <a:off x="2151" y="2627"/>
              <a:ext cx="8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R</a:t>
              </a:r>
              <a:endParaRPr kumimoji="1" lang="en-US" altLang="zh-CN" sz="2400" smtClean="0">
                <a:solidFill>
                  <a:srgbClr val="000000"/>
                </a:solidFill>
                <a:latin typeface="Tahoma" pitchFamily="34" charset="0"/>
              </a:endParaRPr>
            </a:p>
          </p:txBody>
        </p:sp>
        <p:sp>
          <p:nvSpPr>
            <p:cNvPr id="142481" name="Rectangle 145"/>
            <p:cNvSpPr>
              <a:spLocks noChangeArrowheads="1"/>
            </p:cNvSpPr>
            <p:nvPr/>
          </p:nvSpPr>
          <p:spPr bwMode="auto">
            <a:xfrm>
              <a:off x="2288" y="2632"/>
              <a:ext cx="12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宋体" pitchFamily="2" charset="-122"/>
                </a:rPr>
                <a:t>→</a:t>
              </a:r>
              <a:endParaRPr kumimoji="1" lang="en-US" altLang="zh-CN" sz="2400" smtClean="0">
                <a:solidFill>
                  <a:srgbClr val="000000"/>
                </a:solidFill>
                <a:latin typeface="Tahoma" pitchFamily="34" charset="0"/>
              </a:endParaRPr>
            </a:p>
          </p:txBody>
        </p:sp>
        <p:sp>
          <p:nvSpPr>
            <p:cNvPr id="142482" name="Rectangle 146"/>
            <p:cNvSpPr>
              <a:spLocks noChangeArrowheads="1"/>
            </p:cNvSpPr>
            <p:nvPr/>
          </p:nvSpPr>
          <p:spPr bwMode="auto">
            <a:xfrm>
              <a:off x="2479" y="2627"/>
              <a:ext cx="11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M</a:t>
              </a:r>
              <a:endParaRPr kumimoji="1" lang="en-US" altLang="zh-CN" sz="2400" smtClean="0">
                <a:solidFill>
                  <a:srgbClr val="000000"/>
                </a:solidFill>
                <a:latin typeface="Tahoma" pitchFamily="34" charset="0"/>
              </a:endParaRPr>
            </a:p>
          </p:txBody>
        </p:sp>
        <p:sp>
          <p:nvSpPr>
            <p:cNvPr id="142483" name="Rectangle 147"/>
            <p:cNvSpPr>
              <a:spLocks noChangeArrowheads="1"/>
            </p:cNvSpPr>
            <p:nvPr/>
          </p:nvSpPr>
          <p:spPr bwMode="auto">
            <a:xfrm>
              <a:off x="2614" y="2627"/>
              <a:ext cx="9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A</a:t>
              </a:r>
              <a:endParaRPr kumimoji="1" lang="en-US" altLang="zh-CN" sz="2400" smtClean="0">
                <a:solidFill>
                  <a:srgbClr val="000000"/>
                </a:solidFill>
                <a:latin typeface="Tahoma" pitchFamily="34" charset="0"/>
              </a:endParaRPr>
            </a:p>
          </p:txBody>
        </p:sp>
        <p:sp>
          <p:nvSpPr>
            <p:cNvPr id="142484" name="Rectangle 148"/>
            <p:cNvSpPr>
              <a:spLocks noChangeArrowheads="1"/>
            </p:cNvSpPr>
            <p:nvPr/>
          </p:nvSpPr>
          <p:spPr bwMode="auto">
            <a:xfrm>
              <a:off x="2720" y="2627"/>
              <a:ext cx="8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R</a:t>
              </a:r>
              <a:endParaRPr kumimoji="1" lang="en-US" altLang="zh-CN" sz="2400" smtClean="0">
                <a:solidFill>
                  <a:srgbClr val="000000"/>
                </a:solidFill>
                <a:latin typeface="Tahoma" pitchFamily="34" charset="0"/>
              </a:endParaRPr>
            </a:p>
          </p:txBody>
        </p:sp>
        <p:sp>
          <p:nvSpPr>
            <p:cNvPr id="142485" name="Rectangle 149"/>
            <p:cNvSpPr>
              <a:spLocks noChangeArrowheads="1"/>
            </p:cNvSpPr>
            <p:nvPr/>
          </p:nvSpPr>
          <p:spPr bwMode="auto">
            <a:xfrm>
              <a:off x="1910" y="2987"/>
              <a:ext cx="1033" cy="248"/>
            </a:xfrm>
            <a:prstGeom prst="rect">
              <a:avLst/>
            </a:prstGeom>
            <a:solidFill>
              <a:srgbClr val="FFCCFF"/>
            </a:solidFill>
            <a:ln w="22225">
              <a:solidFill>
                <a:srgbClr val="000000"/>
              </a:solidFill>
              <a:miter lim="800000"/>
              <a:headEnd/>
              <a:tailEnd/>
            </a:ln>
          </p:spPr>
          <p:txBody>
            <a:bodyPr/>
            <a:lstStyle/>
            <a:p>
              <a:pPr algn="l" eaLnBrk="1" hangingPunct="1"/>
              <a:endParaRPr kumimoji="1" lang="zh-CN" altLang="en-US" sz="2400" smtClean="0">
                <a:solidFill>
                  <a:srgbClr val="000000"/>
                </a:solidFill>
                <a:latin typeface="Tahoma" pitchFamily="34" charset="0"/>
              </a:endParaRPr>
            </a:p>
          </p:txBody>
        </p:sp>
        <p:sp>
          <p:nvSpPr>
            <p:cNvPr id="142486" name="Rectangle 150"/>
            <p:cNvSpPr>
              <a:spLocks noChangeArrowheads="1"/>
            </p:cNvSpPr>
            <p:nvPr/>
          </p:nvSpPr>
          <p:spPr bwMode="auto">
            <a:xfrm>
              <a:off x="2051" y="3042"/>
              <a:ext cx="8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R</a:t>
              </a:r>
              <a:endParaRPr kumimoji="1" lang="en-US" altLang="zh-CN" sz="2400" smtClean="0">
                <a:solidFill>
                  <a:srgbClr val="000000"/>
                </a:solidFill>
                <a:latin typeface="Tahoma" pitchFamily="34" charset="0"/>
              </a:endParaRPr>
            </a:p>
          </p:txBody>
        </p:sp>
        <p:sp>
          <p:nvSpPr>
            <p:cNvPr id="142487" name="Rectangle 151"/>
            <p:cNvSpPr>
              <a:spLocks noChangeArrowheads="1"/>
            </p:cNvSpPr>
            <p:nvPr/>
          </p:nvSpPr>
          <p:spPr bwMode="auto">
            <a:xfrm>
              <a:off x="2151" y="3042"/>
              <a:ext cx="6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1</a:t>
              </a:r>
              <a:endParaRPr kumimoji="1" lang="en-US" altLang="zh-CN" sz="2400" smtClean="0">
                <a:solidFill>
                  <a:srgbClr val="000000"/>
                </a:solidFill>
                <a:latin typeface="Tahoma" pitchFamily="34" charset="0"/>
              </a:endParaRPr>
            </a:p>
          </p:txBody>
        </p:sp>
        <p:sp>
          <p:nvSpPr>
            <p:cNvPr id="142488" name="Rectangle 152"/>
            <p:cNvSpPr>
              <a:spLocks noChangeArrowheads="1"/>
            </p:cNvSpPr>
            <p:nvPr/>
          </p:nvSpPr>
          <p:spPr bwMode="auto">
            <a:xfrm>
              <a:off x="2265" y="3046"/>
              <a:ext cx="12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宋体" pitchFamily="2" charset="-122"/>
                </a:rPr>
                <a:t>→</a:t>
              </a:r>
              <a:endParaRPr kumimoji="1" lang="en-US" altLang="zh-CN" sz="2400" smtClean="0">
                <a:solidFill>
                  <a:srgbClr val="000000"/>
                </a:solidFill>
                <a:latin typeface="Tahoma" pitchFamily="34" charset="0"/>
              </a:endParaRPr>
            </a:p>
          </p:txBody>
        </p:sp>
        <p:sp>
          <p:nvSpPr>
            <p:cNvPr id="142489" name="Rectangle 153"/>
            <p:cNvSpPr>
              <a:spLocks noChangeArrowheads="1"/>
            </p:cNvSpPr>
            <p:nvPr/>
          </p:nvSpPr>
          <p:spPr bwMode="auto">
            <a:xfrm>
              <a:off x="2457" y="3042"/>
              <a:ext cx="11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M</a:t>
              </a:r>
              <a:endParaRPr kumimoji="1" lang="en-US" altLang="zh-CN" sz="2400" smtClean="0">
                <a:solidFill>
                  <a:srgbClr val="000000"/>
                </a:solidFill>
                <a:latin typeface="Tahoma" pitchFamily="34" charset="0"/>
              </a:endParaRPr>
            </a:p>
          </p:txBody>
        </p:sp>
        <p:sp>
          <p:nvSpPr>
            <p:cNvPr id="142490" name="Rectangle 154"/>
            <p:cNvSpPr>
              <a:spLocks noChangeArrowheads="1"/>
            </p:cNvSpPr>
            <p:nvPr/>
          </p:nvSpPr>
          <p:spPr bwMode="auto">
            <a:xfrm>
              <a:off x="2591" y="3042"/>
              <a:ext cx="9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D</a:t>
              </a:r>
              <a:endParaRPr kumimoji="1" lang="en-US" altLang="zh-CN" sz="2400" smtClean="0">
                <a:solidFill>
                  <a:srgbClr val="000000"/>
                </a:solidFill>
                <a:latin typeface="Tahoma" pitchFamily="34" charset="0"/>
              </a:endParaRPr>
            </a:p>
          </p:txBody>
        </p:sp>
        <p:sp>
          <p:nvSpPr>
            <p:cNvPr id="142491" name="Rectangle 155"/>
            <p:cNvSpPr>
              <a:spLocks noChangeArrowheads="1"/>
            </p:cNvSpPr>
            <p:nvPr/>
          </p:nvSpPr>
          <p:spPr bwMode="auto">
            <a:xfrm>
              <a:off x="2700" y="3042"/>
              <a:ext cx="8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R</a:t>
              </a:r>
              <a:endParaRPr kumimoji="1" lang="en-US" altLang="zh-CN" sz="2400" smtClean="0">
                <a:solidFill>
                  <a:srgbClr val="000000"/>
                </a:solidFill>
                <a:latin typeface="Tahoma" pitchFamily="34" charset="0"/>
              </a:endParaRPr>
            </a:p>
          </p:txBody>
        </p:sp>
        <p:sp>
          <p:nvSpPr>
            <p:cNvPr id="142492" name="Line 156"/>
            <p:cNvSpPr>
              <a:spLocks noChangeShapeType="1"/>
            </p:cNvSpPr>
            <p:nvPr/>
          </p:nvSpPr>
          <p:spPr bwMode="auto">
            <a:xfrm>
              <a:off x="2854" y="846"/>
              <a:ext cx="1" cy="15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42493" name="Freeform 157"/>
            <p:cNvSpPr>
              <a:spLocks/>
            </p:cNvSpPr>
            <p:nvPr/>
          </p:nvSpPr>
          <p:spPr bwMode="auto">
            <a:xfrm>
              <a:off x="2820" y="987"/>
              <a:ext cx="68" cy="42"/>
            </a:xfrm>
            <a:custGeom>
              <a:avLst/>
              <a:gdLst>
                <a:gd name="T0" fmla="*/ 68 w 68"/>
                <a:gd name="T1" fmla="*/ 0 h 42"/>
                <a:gd name="T2" fmla="*/ 0 w 68"/>
                <a:gd name="T3" fmla="*/ 0 h 42"/>
                <a:gd name="T4" fmla="*/ 34 w 68"/>
                <a:gd name="T5" fmla="*/ 42 h 42"/>
                <a:gd name="T6" fmla="*/ 68 w 68"/>
                <a:gd name="T7" fmla="*/ 0 h 42"/>
                <a:gd name="T8" fmla="*/ 0 60000 65536"/>
                <a:gd name="T9" fmla="*/ 0 60000 65536"/>
                <a:gd name="T10" fmla="*/ 0 60000 65536"/>
                <a:gd name="T11" fmla="*/ 0 60000 65536"/>
                <a:gd name="T12" fmla="*/ 0 w 68"/>
                <a:gd name="T13" fmla="*/ 0 h 42"/>
                <a:gd name="T14" fmla="*/ 68 w 68"/>
                <a:gd name="T15" fmla="*/ 42 h 42"/>
              </a:gdLst>
              <a:ahLst/>
              <a:cxnLst>
                <a:cxn ang="T8">
                  <a:pos x="T0" y="T1"/>
                </a:cxn>
                <a:cxn ang="T9">
                  <a:pos x="T2" y="T3"/>
                </a:cxn>
                <a:cxn ang="T10">
                  <a:pos x="T4" y="T5"/>
                </a:cxn>
                <a:cxn ang="T11">
                  <a:pos x="T6" y="T7"/>
                </a:cxn>
              </a:cxnLst>
              <a:rect l="T12" t="T13" r="T14" b="T15"/>
              <a:pathLst>
                <a:path w="68" h="42">
                  <a:moveTo>
                    <a:pt x="68" y="0"/>
                  </a:moveTo>
                  <a:lnTo>
                    <a:pt x="0" y="0"/>
                  </a:lnTo>
                  <a:lnTo>
                    <a:pt x="34" y="42"/>
                  </a:lnTo>
                  <a:lnTo>
                    <a:pt x="68" y="0"/>
                  </a:lnTo>
                  <a:close/>
                </a:path>
              </a:pathLst>
            </a:custGeom>
            <a:solidFill>
              <a:srgbClr val="000000"/>
            </a:solidFill>
            <a:ln w="4763">
              <a:solidFill>
                <a:srgbClr val="000000"/>
              </a:solidFill>
              <a:round/>
              <a:headEnd/>
              <a:tailEnd/>
            </a:ln>
          </p:spPr>
          <p:txBody>
            <a:bodyPr/>
            <a:lstStyle/>
            <a:p>
              <a:pPr algn="l" eaLnBrk="1" hangingPunct="1"/>
              <a:endParaRPr kumimoji="1" lang="zh-CN" altLang="en-US" sz="2400" smtClean="0">
                <a:solidFill>
                  <a:srgbClr val="000000"/>
                </a:solidFill>
                <a:latin typeface="Tahoma" pitchFamily="34" charset="0"/>
              </a:endParaRPr>
            </a:p>
          </p:txBody>
        </p:sp>
        <p:sp>
          <p:nvSpPr>
            <p:cNvPr id="142494" name="Line 158"/>
            <p:cNvSpPr>
              <a:spLocks noChangeShapeType="1"/>
            </p:cNvSpPr>
            <p:nvPr/>
          </p:nvSpPr>
          <p:spPr bwMode="auto">
            <a:xfrm>
              <a:off x="2854" y="2131"/>
              <a:ext cx="1" cy="214"/>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42495" name="Freeform 159"/>
            <p:cNvSpPr>
              <a:spLocks/>
            </p:cNvSpPr>
            <p:nvPr/>
          </p:nvSpPr>
          <p:spPr bwMode="auto">
            <a:xfrm>
              <a:off x="2820" y="2333"/>
              <a:ext cx="68" cy="42"/>
            </a:xfrm>
            <a:custGeom>
              <a:avLst/>
              <a:gdLst>
                <a:gd name="T0" fmla="*/ 68 w 68"/>
                <a:gd name="T1" fmla="*/ 0 h 42"/>
                <a:gd name="T2" fmla="*/ 0 w 68"/>
                <a:gd name="T3" fmla="*/ 0 h 42"/>
                <a:gd name="T4" fmla="*/ 34 w 68"/>
                <a:gd name="T5" fmla="*/ 42 h 42"/>
                <a:gd name="T6" fmla="*/ 68 w 68"/>
                <a:gd name="T7" fmla="*/ 0 h 42"/>
                <a:gd name="T8" fmla="*/ 0 60000 65536"/>
                <a:gd name="T9" fmla="*/ 0 60000 65536"/>
                <a:gd name="T10" fmla="*/ 0 60000 65536"/>
                <a:gd name="T11" fmla="*/ 0 60000 65536"/>
                <a:gd name="T12" fmla="*/ 0 w 68"/>
                <a:gd name="T13" fmla="*/ 0 h 42"/>
                <a:gd name="T14" fmla="*/ 68 w 68"/>
                <a:gd name="T15" fmla="*/ 42 h 42"/>
              </a:gdLst>
              <a:ahLst/>
              <a:cxnLst>
                <a:cxn ang="T8">
                  <a:pos x="T0" y="T1"/>
                </a:cxn>
                <a:cxn ang="T9">
                  <a:pos x="T2" y="T3"/>
                </a:cxn>
                <a:cxn ang="T10">
                  <a:pos x="T4" y="T5"/>
                </a:cxn>
                <a:cxn ang="T11">
                  <a:pos x="T6" y="T7"/>
                </a:cxn>
              </a:cxnLst>
              <a:rect l="T12" t="T13" r="T14" b="T15"/>
              <a:pathLst>
                <a:path w="68" h="42">
                  <a:moveTo>
                    <a:pt x="68" y="0"/>
                  </a:moveTo>
                  <a:lnTo>
                    <a:pt x="0" y="0"/>
                  </a:lnTo>
                  <a:lnTo>
                    <a:pt x="34" y="42"/>
                  </a:lnTo>
                  <a:lnTo>
                    <a:pt x="68" y="0"/>
                  </a:lnTo>
                  <a:close/>
                </a:path>
              </a:pathLst>
            </a:custGeom>
            <a:solidFill>
              <a:srgbClr val="000000"/>
            </a:solidFill>
            <a:ln w="4763">
              <a:solidFill>
                <a:srgbClr val="000000"/>
              </a:solidFill>
              <a:round/>
              <a:headEnd/>
              <a:tailEnd/>
            </a:ln>
          </p:spPr>
          <p:txBody>
            <a:bodyPr/>
            <a:lstStyle/>
            <a:p>
              <a:pPr algn="l" eaLnBrk="1" hangingPunct="1"/>
              <a:endParaRPr kumimoji="1" lang="zh-CN" altLang="en-US" sz="2400" smtClean="0">
                <a:solidFill>
                  <a:srgbClr val="000000"/>
                </a:solidFill>
                <a:latin typeface="Tahoma" pitchFamily="34" charset="0"/>
              </a:endParaRPr>
            </a:p>
          </p:txBody>
        </p:sp>
        <p:sp>
          <p:nvSpPr>
            <p:cNvPr id="142496" name="Line 160"/>
            <p:cNvSpPr>
              <a:spLocks noChangeShapeType="1"/>
            </p:cNvSpPr>
            <p:nvPr/>
          </p:nvSpPr>
          <p:spPr bwMode="auto">
            <a:xfrm>
              <a:off x="1396" y="2375"/>
              <a:ext cx="3345"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42497" name="Line 161"/>
            <p:cNvSpPr>
              <a:spLocks noChangeShapeType="1"/>
            </p:cNvSpPr>
            <p:nvPr/>
          </p:nvSpPr>
          <p:spPr bwMode="auto">
            <a:xfrm>
              <a:off x="1402" y="2383"/>
              <a:ext cx="1" cy="15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42498" name="Freeform 162"/>
            <p:cNvSpPr>
              <a:spLocks/>
            </p:cNvSpPr>
            <p:nvPr/>
          </p:nvSpPr>
          <p:spPr bwMode="auto">
            <a:xfrm>
              <a:off x="1370" y="2524"/>
              <a:ext cx="66" cy="42"/>
            </a:xfrm>
            <a:custGeom>
              <a:avLst/>
              <a:gdLst>
                <a:gd name="T0" fmla="*/ 66 w 66"/>
                <a:gd name="T1" fmla="*/ 0 h 42"/>
                <a:gd name="T2" fmla="*/ 0 w 66"/>
                <a:gd name="T3" fmla="*/ 0 h 42"/>
                <a:gd name="T4" fmla="*/ 32 w 66"/>
                <a:gd name="T5" fmla="*/ 42 h 42"/>
                <a:gd name="T6" fmla="*/ 66 w 66"/>
                <a:gd name="T7" fmla="*/ 0 h 42"/>
                <a:gd name="T8" fmla="*/ 0 60000 65536"/>
                <a:gd name="T9" fmla="*/ 0 60000 65536"/>
                <a:gd name="T10" fmla="*/ 0 60000 65536"/>
                <a:gd name="T11" fmla="*/ 0 60000 65536"/>
                <a:gd name="T12" fmla="*/ 0 w 66"/>
                <a:gd name="T13" fmla="*/ 0 h 42"/>
                <a:gd name="T14" fmla="*/ 66 w 66"/>
                <a:gd name="T15" fmla="*/ 42 h 42"/>
              </a:gdLst>
              <a:ahLst/>
              <a:cxnLst>
                <a:cxn ang="T8">
                  <a:pos x="T0" y="T1"/>
                </a:cxn>
                <a:cxn ang="T9">
                  <a:pos x="T2" y="T3"/>
                </a:cxn>
                <a:cxn ang="T10">
                  <a:pos x="T4" y="T5"/>
                </a:cxn>
                <a:cxn ang="T11">
                  <a:pos x="T6" y="T7"/>
                </a:cxn>
              </a:cxnLst>
              <a:rect l="T12" t="T13" r="T14" b="T15"/>
              <a:pathLst>
                <a:path w="66" h="42">
                  <a:moveTo>
                    <a:pt x="66" y="0"/>
                  </a:moveTo>
                  <a:lnTo>
                    <a:pt x="0" y="0"/>
                  </a:lnTo>
                  <a:lnTo>
                    <a:pt x="32" y="42"/>
                  </a:lnTo>
                  <a:lnTo>
                    <a:pt x="66" y="0"/>
                  </a:lnTo>
                  <a:close/>
                </a:path>
              </a:pathLst>
            </a:custGeom>
            <a:solidFill>
              <a:srgbClr val="000000"/>
            </a:solidFill>
            <a:ln w="4763">
              <a:solidFill>
                <a:srgbClr val="000000"/>
              </a:solidFill>
              <a:round/>
              <a:headEnd/>
              <a:tailEnd/>
            </a:ln>
          </p:spPr>
          <p:txBody>
            <a:bodyPr/>
            <a:lstStyle/>
            <a:p>
              <a:pPr algn="l" eaLnBrk="1" hangingPunct="1"/>
              <a:endParaRPr kumimoji="1" lang="zh-CN" altLang="en-US" sz="2400" smtClean="0">
                <a:solidFill>
                  <a:srgbClr val="000000"/>
                </a:solidFill>
                <a:latin typeface="Tahoma" pitchFamily="34" charset="0"/>
              </a:endParaRPr>
            </a:p>
          </p:txBody>
        </p:sp>
        <p:sp>
          <p:nvSpPr>
            <p:cNvPr id="142499" name="Line 163"/>
            <p:cNvSpPr>
              <a:spLocks noChangeShapeType="1"/>
            </p:cNvSpPr>
            <p:nvPr/>
          </p:nvSpPr>
          <p:spPr bwMode="auto">
            <a:xfrm>
              <a:off x="2517" y="2383"/>
              <a:ext cx="1" cy="15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42500" name="Freeform 164"/>
            <p:cNvSpPr>
              <a:spLocks/>
            </p:cNvSpPr>
            <p:nvPr/>
          </p:nvSpPr>
          <p:spPr bwMode="auto">
            <a:xfrm>
              <a:off x="2485" y="2524"/>
              <a:ext cx="66" cy="42"/>
            </a:xfrm>
            <a:custGeom>
              <a:avLst/>
              <a:gdLst>
                <a:gd name="T0" fmla="*/ 66 w 66"/>
                <a:gd name="T1" fmla="*/ 0 h 42"/>
                <a:gd name="T2" fmla="*/ 0 w 66"/>
                <a:gd name="T3" fmla="*/ 0 h 42"/>
                <a:gd name="T4" fmla="*/ 32 w 66"/>
                <a:gd name="T5" fmla="*/ 42 h 42"/>
                <a:gd name="T6" fmla="*/ 66 w 66"/>
                <a:gd name="T7" fmla="*/ 0 h 42"/>
                <a:gd name="T8" fmla="*/ 0 60000 65536"/>
                <a:gd name="T9" fmla="*/ 0 60000 65536"/>
                <a:gd name="T10" fmla="*/ 0 60000 65536"/>
                <a:gd name="T11" fmla="*/ 0 60000 65536"/>
                <a:gd name="T12" fmla="*/ 0 w 66"/>
                <a:gd name="T13" fmla="*/ 0 h 42"/>
                <a:gd name="T14" fmla="*/ 66 w 66"/>
                <a:gd name="T15" fmla="*/ 42 h 42"/>
              </a:gdLst>
              <a:ahLst/>
              <a:cxnLst>
                <a:cxn ang="T8">
                  <a:pos x="T0" y="T1"/>
                </a:cxn>
                <a:cxn ang="T9">
                  <a:pos x="T2" y="T3"/>
                </a:cxn>
                <a:cxn ang="T10">
                  <a:pos x="T4" y="T5"/>
                </a:cxn>
                <a:cxn ang="T11">
                  <a:pos x="T6" y="T7"/>
                </a:cxn>
              </a:cxnLst>
              <a:rect l="T12" t="T13" r="T14" b="T15"/>
              <a:pathLst>
                <a:path w="66" h="42">
                  <a:moveTo>
                    <a:pt x="66" y="0"/>
                  </a:moveTo>
                  <a:lnTo>
                    <a:pt x="0" y="0"/>
                  </a:lnTo>
                  <a:lnTo>
                    <a:pt x="32" y="42"/>
                  </a:lnTo>
                  <a:lnTo>
                    <a:pt x="66" y="0"/>
                  </a:lnTo>
                  <a:close/>
                </a:path>
              </a:pathLst>
            </a:custGeom>
            <a:solidFill>
              <a:srgbClr val="000000"/>
            </a:solidFill>
            <a:ln w="4763">
              <a:solidFill>
                <a:srgbClr val="000000"/>
              </a:solidFill>
              <a:round/>
              <a:headEnd/>
              <a:tailEnd/>
            </a:ln>
          </p:spPr>
          <p:txBody>
            <a:bodyPr/>
            <a:lstStyle/>
            <a:p>
              <a:pPr algn="l" eaLnBrk="1" hangingPunct="1"/>
              <a:endParaRPr kumimoji="1" lang="zh-CN" altLang="en-US" sz="2400" smtClean="0">
                <a:solidFill>
                  <a:srgbClr val="000000"/>
                </a:solidFill>
                <a:latin typeface="Tahoma" pitchFamily="34" charset="0"/>
              </a:endParaRPr>
            </a:p>
          </p:txBody>
        </p:sp>
        <p:sp>
          <p:nvSpPr>
            <p:cNvPr id="142501" name="Line 165"/>
            <p:cNvSpPr>
              <a:spLocks noChangeShapeType="1"/>
            </p:cNvSpPr>
            <p:nvPr/>
          </p:nvSpPr>
          <p:spPr bwMode="auto">
            <a:xfrm>
              <a:off x="3632" y="2383"/>
              <a:ext cx="1" cy="15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42502" name="Freeform 166"/>
            <p:cNvSpPr>
              <a:spLocks/>
            </p:cNvSpPr>
            <p:nvPr/>
          </p:nvSpPr>
          <p:spPr bwMode="auto">
            <a:xfrm>
              <a:off x="3600" y="2524"/>
              <a:ext cx="66" cy="42"/>
            </a:xfrm>
            <a:custGeom>
              <a:avLst/>
              <a:gdLst>
                <a:gd name="T0" fmla="*/ 66 w 66"/>
                <a:gd name="T1" fmla="*/ 0 h 42"/>
                <a:gd name="T2" fmla="*/ 0 w 66"/>
                <a:gd name="T3" fmla="*/ 0 h 42"/>
                <a:gd name="T4" fmla="*/ 32 w 66"/>
                <a:gd name="T5" fmla="*/ 42 h 42"/>
                <a:gd name="T6" fmla="*/ 66 w 66"/>
                <a:gd name="T7" fmla="*/ 0 h 42"/>
                <a:gd name="T8" fmla="*/ 0 60000 65536"/>
                <a:gd name="T9" fmla="*/ 0 60000 65536"/>
                <a:gd name="T10" fmla="*/ 0 60000 65536"/>
                <a:gd name="T11" fmla="*/ 0 60000 65536"/>
                <a:gd name="T12" fmla="*/ 0 w 66"/>
                <a:gd name="T13" fmla="*/ 0 h 42"/>
                <a:gd name="T14" fmla="*/ 66 w 66"/>
                <a:gd name="T15" fmla="*/ 42 h 42"/>
              </a:gdLst>
              <a:ahLst/>
              <a:cxnLst>
                <a:cxn ang="T8">
                  <a:pos x="T0" y="T1"/>
                </a:cxn>
                <a:cxn ang="T9">
                  <a:pos x="T2" y="T3"/>
                </a:cxn>
                <a:cxn ang="T10">
                  <a:pos x="T4" y="T5"/>
                </a:cxn>
                <a:cxn ang="T11">
                  <a:pos x="T6" y="T7"/>
                </a:cxn>
              </a:cxnLst>
              <a:rect l="T12" t="T13" r="T14" b="T15"/>
              <a:pathLst>
                <a:path w="66" h="42">
                  <a:moveTo>
                    <a:pt x="66" y="0"/>
                  </a:moveTo>
                  <a:lnTo>
                    <a:pt x="0" y="0"/>
                  </a:lnTo>
                  <a:lnTo>
                    <a:pt x="32" y="42"/>
                  </a:lnTo>
                  <a:lnTo>
                    <a:pt x="66" y="0"/>
                  </a:lnTo>
                  <a:close/>
                </a:path>
              </a:pathLst>
            </a:custGeom>
            <a:solidFill>
              <a:srgbClr val="000000"/>
            </a:solidFill>
            <a:ln w="4763">
              <a:solidFill>
                <a:srgbClr val="000000"/>
              </a:solidFill>
              <a:round/>
              <a:headEnd/>
              <a:tailEnd/>
            </a:ln>
          </p:spPr>
          <p:txBody>
            <a:bodyPr/>
            <a:lstStyle/>
            <a:p>
              <a:pPr algn="l" eaLnBrk="1" hangingPunct="1"/>
              <a:endParaRPr kumimoji="1" lang="zh-CN" altLang="en-US" sz="2400" smtClean="0">
                <a:solidFill>
                  <a:srgbClr val="000000"/>
                </a:solidFill>
                <a:latin typeface="Tahoma" pitchFamily="34" charset="0"/>
              </a:endParaRPr>
            </a:p>
          </p:txBody>
        </p:sp>
        <p:sp>
          <p:nvSpPr>
            <p:cNvPr id="142503" name="Line 167"/>
            <p:cNvSpPr>
              <a:spLocks noChangeShapeType="1"/>
            </p:cNvSpPr>
            <p:nvPr/>
          </p:nvSpPr>
          <p:spPr bwMode="auto">
            <a:xfrm flipH="1">
              <a:off x="710" y="3842"/>
              <a:ext cx="4025" cy="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42504" name="Line 168"/>
            <p:cNvSpPr>
              <a:spLocks noChangeShapeType="1"/>
            </p:cNvSpPr>
            <p:nvPr/>
          </p:nvSpPr>
          <p:spPr bwMode="auto">
            <a:xfrm flipV="1">
              <a:off x="710" y="843"/>
              <a:ext cx="1" cy="300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42505" name="Line 169"/>
            <p:cNvSpPr>
              <a:spLocks noChangeShapeType="1"/>
            </p:cNvSpPr>
            <p:nvPr/>
          </p:nvSpPr>
          <p:spPr bwMode="auto">
            <a:xfrm>
              <a:off x="710" y="843"/>
              <a:ext cx="2107"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42506" name="Freeform 170"/>
            <p:cNvSpPr>
              <a:spLocks/>
            </p:cNvSpPr>
            <p:nvPr/>
          </p:nvSpPr>
          <p:spPr bwMode="auto">
            <a:xfrm>
              <a:off x="2805" y="817"/>
              <a:ext cx="49" cy="55"/>
            </a:xfrm>
            <a:custGeom>
              <a:avLst/>
              <a:gdLst>
                <a:gd name="T0" fmla="*/ 0 w 49"/>
                <a:gd name="T1" fmla="*/ 0 h 55"/>
                <a:gd name="T2" fmla="*/ 0 w 49"/>
                <a:gd name="T3" fmla="*/ 55 h 55"/>
                <a:gd name="T4" fmla="*/ 49 w 49"/>
                <a:gd name="T5" fmla="*/ 26 h 55"/>
                <a:gd name="T6" fmla="*/ 0 w 49"/>
                <a:gd name="T7" fmla="*/ 0 h 55"/>
                <a:gd name="T8" fmla="*/ 0 60000 65536"/>
                <a:gd name="T9" fmla="*/ 0 60000 65536"/>
                <a:gd name="T10" fmla="*/ 0 60000 65536"/>
                <a:gd name="T11" fmla="*/ 0 60000 65536"/>
                <a:gd name="T12" fmla="*/ 0 w 49"/>
                <a:gd name="T13" fmla="*/ 0 h 55"/>
                <a:gd name="T14" fmla="*/ 49 w 49"/>
                <a:gd name="T15" fmla="*/ 55 h 55"/>
              </a:gdLst>
              <a:ahLst/>
              <a:cxnLst>
                <a:cxn ang="T8">
                  <a:pos x="T0" y="T1"/>
                </a:cxn>
                <a:cxn ang="T9">
                  <a:pos x="T2" y="T3"/>
                </a:cxn>
                <a:cxn ang="T10">
                  <a:pos x="T4" y="T5"/>
                </a:cxn>
                <a:cxn ang="T11">
                  <a:pos x="T6" y="T7"/>
                </a:cxn>
              </a:cxnLst>
              <a:rect l="T12" t="T13" r="T14" b="T15"/>
              <a:pathLst>
                <a:path w="49" h="55">
                  <a:moveTo>
                    <a:pt x="0" y="0"/>
                  </a:moveTo>
                  <a:lnTo>
                    <a:pt x="0" y="55"/>
                  </a:lnTo>
                  <a:lnTo>
                    <a:pt x="49" y="26"/>
                  </a:lnTo>
                  <a:lnTo>
                    <a:pt x="0" y="0"/>
                  </a:lnTo>
                  <a:close/>
                </a:path>
              </a:pathLst>
            </a:custGeom>
            <a:solidFill>
              <a:srgbClr val="000000"/>
            </a:solidFill>
            <a:ln w="4763">
              <a:solidFill>
                <a:srgbClr val="000000"/>
              </a:solidFill>
              <a:round/>
              <a:headEnd/>
              <a:tailEnd/>
            </a:ln>
          </p:spPr>
          <p:txBody>
            <a:bodyPr/>
            <a:lstStyle/>
            <a:p>
              <a:pPr algn="l" eaLnBrk="1" hangingPunct="1"/>
              <a:endParaRPr kumimoji="1" lang="zh-CN" altLang="en-US" sz="2400" smtClean="0">
                <a:solidFill>
                  <a:srgbClr val="000000"/>
                </a:solidFill>
                <a:latin typeface="Tahoma" pitchFamily="34" charset="0"/>
              </a:endParaRPr>
            </a:p>
          </p:txBody>
        </p:sp>
        <p:sp>
          <p:nvSpPr>
            <p:cNvPr id="142507" name="Line 171"/>
            <p:cNvSpPr>
              <a:spLocks noChangeShapeType="1"/>
            </p:cNvSpPr>
            <p:nvPr/>
          </p:nvSpPr>
          <p:spPr bwMode="auto">
            <a:xfrm>
              <a:off x="1396" y="3658"/>
              <a:ext cx="1" cy="16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42508" name="Freeform 172"/>
            <p:cNvSpPr>
              <a:spLocks/>
            </p:cNvSpPr>
            <p:nvPr/>
          </p:nvSpPr>
          <p:spPr bwMode="auto">
            <a:xfrm>
              <a:off x="1362" y="3809"/>
              <a:ext cx="68" cy="40"/>
            </a:xfrm>
            <a:custGeom>
              <a:avLst/>
              <a:gdLst>
                <a:gd name="T0" fmla="*/ 68 w 68"/>
                <a:gd name="T1" fmla="*/ 0 h 40"/>
                <a:gd name="T2" fmla="*/ 0 w 68"/>
                <a:gd name="T3" fmla="*/ 0 h 40"/>
                <a:gd name="T4" fmla="*/ 34 w 68"/>
                <a:gd name="T5" fmla="*/ 40 h 40"/>
                <a:gd name="T6" fmla="*/ 68 w 68"/>
                <a:gd name="T7" fmla="*/ 0 h 40"/>
                <a:gd name="T8" fmla="*/ 0 60000 65536"/>
                <a:gd name="T9" fmla="*/ 0 60000 65536"/>
                <a:gd name="T10" fmla="*/ 0 60000 65536"/>
                <a:gd name="T11" fmla="*/ 0 60000 65536"/>
                <a:gd name="T12" fmla="*/ 0 w 68"/>
                <a:gd name="T13" fmla="*/ 0 h 40"/>
                <a:gd name="T14" fmla="*/ 68 w 68"/>
                <a:gd name="T15" fmla="*/ 40 h 40"/>
              </a:gdLst>
              <a:ahLst/>
              <a:cxnLst>
                <a:cxn ang="T8">
                  <a:pos x="T0" y="T1"/>
                </a:cxn>
                <a:cxn ang="T9">
                  <a:pos x="T2" y="T3"/>
                </a:cxn>
                <a:cxn ang="T10">
                  <a:pos x="T4" y="T5"/>
                </a:cxn>
                <a:cxn ang="T11">
                  <a:pos x="T6" y="T7"/>
                </a:cxn>
              </a:cxnLst>
              <a:rect l="T12" t="T13" r="T14" b="T15"/>
              <a:pathLst>
                <a:path w="68" h="40">
                  <a:moveTo>
                    <a:pt x="68" y="0"/>
                  </a:moveTo>
                  <a:lnTo>
                    <a:pt x="0" y="0"/>
                  </a:lnTo>
                  <a:lnTo>
                    <a:pt x="34" y="40"/>
                  </a:lnTo>
                  <a:lnTo>
                    <a:pt x="68" y="0"/>
                  </a:lnTo>
                  <a:close/>
                </a:path>
              </a:pathLst>
            </a:custGeom>
            <a:solidFill>
              <a:srgbClr val="000000"/>
            </a:solidFill>
            <a:ln w="4763">
              <a:solidFill>
                <a:srgbClr val="000000"/>
              </a:solidFill>
              <a:round/>
              <a:headEnd/>
              <a:tailEnd/>
            </a:ln>
          </p:spPr>
          <p:txBody>
            <a:bodyPr/>
            <a:lstStyle/>
            <a:p>
              <a:pPr algn="l" eaLnBrk="1" hangingPunct="1"/>
              <a:endParaRPr kumimoji="1" lang="zh-CN" altLang="en-US" sz="2400" smtClean="0">
                <a:solidFill>
                  <a:srgbClr val="000000"/>
                </a:solidFill>
                <a:latin typeface="Tahoma" pitchFamily="34" charset="0"/>
              </a:endParaRPr>
            </a:p>
          </p:txBody>
        </p:sp>
        <p:sp>
          <p:nvSpPr>
            <p:cNvPr id="142509" name="Line 173"/>
            <p:cNvSpPr>
              <a:spLocks noChangeShapeType="1"/>
            </p:cNvSpPr>
            <p:nvPr/>
          </p:nvSpPr>
          <p:spPr bwMode="auto">
            <a:xfrm>
              <a:off x="2511" y="3230"/>
              <a:ext cx="1" cy="5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42510" name="Freeform 174"/>
            <p:cNvSpPr>
              <a:spLocks/>
            </p:cNvSpPr>
            <p:nvPr/>
          </p:nvSpPr>
          <p:spPr bwMode="auto">
            <a:xfrm>
              <a:off x="2477" y="3809"/>
              <a:ext cx="68" cy="40"/>
            </a:xfrm>
            <a:custGeom>
              <a:avLst/>
              <a:gdLst>
                <a:gd name="T0" fmla="*/ 68 w 68"/>
                <a:gd name="T1" fmla="*/ 0 h 40"/>
                <a:gd name="T2" fmla="*/ 0 w 68"/>
                <a:gd name="T3" fmla="*/ 0 h 40"/>
                <a:gd name="T4" fmla="*/ 34 w 68"/>
                <a:gd name="T5" fmla="*/ 40 h 40"/>
                <a:gd name="T6" fmla="*/ 68 w 68"/>
                <a:gd name="T7" fmla="*/ 0 h 40"/>
                <a:gd name="T8" fmla="*/ 0 60000 65536"/>
                <a:gd name="T9" fmla="*/ 0 60000 65536"/>
                <a:gd name="T10" fmla="*/ 0 60000 65536"/>
                <a:gd name="T11" fmla="*/ 0 60000 65536"/>
                <a:gd name="T12" fmla="*/ 0 w 68"/>
                <a:gd name="T13" fmla="*/ 0 h 40"/>
                <a:gd name="T14" fmla="*/ 68 w 68"/>
                <a:gd name="T15" fmla="*/ 40 h 40"/>
              </a:gdLst>
              <a:ahLst/>
              <a:cxnLst>
                <a:cxn ang="T8">
                  <a:pos x="T0" y="T1"/>
                </a:cxn>
                <a:cxn ang="T9">
                  <a:pos x="T2" y="T3"/>
                </a:cxn>
                <a:cxn ang="T10">
                  <a:pos x="T4" y="T5"/>
                </a:cxn>
                <a:cxn ang="T11">
                  <a:pos x="T6" y="T7"/>
                </a:cxn>
              </a:cxnLst>
              <a:rect l="T12" t="T13" r="T14" b="T15"/>
              <a:pathLst>
                <a:path w="68" h="40">
                  <a:moveTo>
                    <a:pt x="68" y="0"/>
                  </a:moveTo>
                  <a:lnTo>
                    <a:pt x="0" y="0"/>
                  </a:lnTo>
                  <a:lnTo>
                    <a:pt x="34" y="40"/>
                  </a:lnTo>
                  <a:lnTo>
                    <a:pt x="68" y="0"/>
                  </a:lnTo>
                  <a:close/>
                </a:path>
              </a:pathLst>
            </a:custGeom>
            <a:solidFill>
              <a:srgbClr val="000000"/>
            </a:solidFill>
            <a:ln w="4763">
              <a:solidFill>
                <a:srgbClr val="000000"/>
              </a:solidFill>
              <a:round/>
              <a:headEnd/>
              <a:tailEnd/>
            </a:ln>
          </p:spPr>
          <p:txBody>
            <a:bodyPr/>
            <a:lstStyle/>
            <a:p>
              <a:pPr algn="l" eaLnBrk="1" hangingPunct="1"/>
              <a:endParaRPr kumimoji="1" lang="zh-CN" altLang="en-US" sz="2400" smtClean="0">
                <a:solidFill>
                  <a:srgbClr val="000000"/>
                </a:solidFill>
                <a:latin typeface="Tahoma" pitchFamily="34" charset="0"/>
              </a:endParaRPr>
            </a:p>
          </p:txBody>
        </p:sp>
        <p:sp>
          <p:nvSpPr>
            <p:cNvPr id="142511" name="Line 175"/>
            <p:cNvSpPr>
              <a:spLocks noChangeShapeType="1"/>
            </p:cNvSpPr>
            <p:nvPr/>
          </p:nvSpPr>
          <p:spPr bwMode="auto">
            <a:xfrm>
              <a:off x="4741" y="3658"/>
              <a:ext cx="1" cy="18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42512" name="Line 176"/>
            <p:cNvSpPr>
              <a:spLocks noChangeShapeType="1"/>
            </p:cNvSpPr>
            <p:nvPr/>
          </p:nvSpPr>
          <p:spPr bwMode="auto">
            <a:xfrm>
              <a:off x="4738" y="2375"/>
              <a:ext cx="1" cy="15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42513" name="Freeform 177"/>
            <p:cNvSpPr>
              <a:spLocks/>
            </p:cNvSpPr>
            <p:nvPr/>
          </p:nvSpPr>
          <p:spPr bwMode="auto">
            <a:xfrm>
              <a:off x="4706" y="2517"/>
              <a:ext cx="66" cy="42"/>
            </a:xfrm>
            <a:custGeom>
              <a:avLst/>
              <a:gdLst>
                <a:gd name="T0" fmla="*/ 66 w 66"/>
                <a:gd name="T1" fmla="*/ 0 h 42"/>
                <a:gd name="T2" fmla="*/ 0 w 66"/>
                <a:gd name="T3" fmla="*/ 0 h 42"/>
                <a:gd name="T4" fmla="*/ 32 w 66"/>
                <a:gd name="T5" fmla="*/ 42 h 42"/>
                <a:gd name="T6" fmla="*/ 66 w 66"/>
                <a:gd name="T7" fmla="*/ 0 h 42"/>
                <a:gd name="T8" fmla="*/ 0 60000 65536"/>
                <a:gd name="T9" fmla="*/ 0 60000 65536"/>
                <a:gd name="T10" fmla="*/ 0 60000 65536"/>
                <a:gd name="T11" fmla="*/ 0 60000 65536"/>
                <a:gd name="T12" fmla="*/ 0 w 66"/>
                <a:gd name="T13" fmla="*/ 0 h 42"/>
                <a:gd name="T14" fmla="*/ 66 w 66"/>
                <a:gd name="T15" fmla="*/ 42 h 42"/>
              </a:gdLst>
              <a:ahLst/>
              <a:cxnLst>
                <a:cxn ang="T8">
                  <a:pos x="T0" y="T1"/>
                </a:cxn>
                <a:cxn ang="T9">
                  <a:pos x="T2" y="T3"/>
                </a:cxn>
                <a:cxn ang="T10">
                  <a:pos x="T4" y="T5"/>
                </a:cxn>
                <a:cxn ang="T11">
                  <a:pos x="T6" y="T7"/>
                </a:cxn>
              </a:cxnLst>
              <a:rect l="T12" t="T13" r="T14" b="T15"/>
              <a:pathLst>
                <a:path w="66" h="42">
                  <a:moveTo>
                    <a:pt x="66" y="0"/>
                  </a:moveTo>
                  <a:lnTo>
                    <a:pt x="0" y="0"/>
                  </a:lnTo>
                  <a:lnTo>
                    <a:pt x="32" y="42"/>
                  </a:lnTo>
                  <a:lnTo>
                    <a:pt x="66" y="0"/>
                  </a:lnTo>
                  <a:close/>
                </a:path>
              </a:pathLst>
            </a:custGeom>
            <a:solidFill>
              <a:srgbClr val="000000"/>
            </a:solidFill>
            <a:ln w="4763">
              <a:solidFill>
                <a:srgbClr val="000000"/>
              </a:solidFill>
              <a:round/>
              <a:headEnd/>
              <a:tailEnd/>
            </a:ln>
          </p:spPr>
          <p:txBody>
            <a:bodyPr/>
            <a:lstStyle/>
            <a:p>
              <a:pPr algn="l" eaLnBrk="1" hangingPunct="1"/>
              <a:endParaRPr kumimoji="1" lang="zh-CN" altLang="en-US" sz="2400" smtClean="0">
                <a:solidFill>
                  <a:srgbClr val="000000"/>
                </a:solidFill>
                <a:latin typeface="Tahoma" pitchFamily="34" charset="0"/>
              </a:endParaRPr>
            </a:p>
          </p:txBody>
        </p:sp>
        <p:sp>
          <p:nvSpPr>
            <p:cNvPr id="142514" name="Line 178"/>
            <p:cNvSpPr>
              <a:spLocks noChangeShapeType="1"/>
            </p:cNvSpPr>
            <p:nvPr/>
          </p:nvSpPr>
          <p:spPr bwMode="auto">
            <a:xfrm>
              <a:off x="3626" y="3658"/>
              <a:ext cx="1" cy="15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42515" name="Freeform 179"/>
            <p:cNvSpPr>
              <a:spLocks/>
            </p:cNvSpPr>
            <p:nvPr/>
          </p:nvSpPr>
          <p:spPr bwMode="auto">
            <a:xfrm>
              <a:off x="3592" y="3802"/>
              <a:ext cx="68" cy="42"/>
            </a:xfrm>
            <a:custGeom>
              <a:avLst/>
              <a:gdLst>
                <a:gd name="T0" fmla="*/ 68 w 68"/>
                <a:gd name="T1" fmla="*/ 0 h 42"/>
                <a:gd name="T2" fmla="*/ 0 w 68"/>
                <a:gd name="T3" fmla="*/ 0 h 42"/>
                <a:gd name="T4" fmla="*/ 34 w 68"/>
                <a:gd name="T5" fmla="*/ 42 h 42"/>
                <a:gd name="T6" fmla="*/ 68 w 68"/>
                <a:gd name="T7" fmla="*/ 0 h 42"/>
                <a:gd name="T8" fmla="*/ 0 60000 65536"/>
                <a:gd name="T9" fmla="*/ 0 60000 65536"/>
                <a:gd name="T10" fmla="*/ 0 60000 65536"/>
                <a:gd name="T11" fmla="*/ 0 60000 65536"/>
                <a:gd name="T12" fmla="*/ 0 w 68"/>
                <a:gd name="T13" fmla="*/ 0 h 42"/>
                <a:gd name="T14" fmla="*/ 68 w 68"/>
                <a:gd name="T15" fmla="*/ 42 h 42"/>
              </a:gdLst>
              <a:ahLst/>
              <a:cxnLst>
                <a:cxn ang="T8">
                  <a:pos x="T0" y="T1"/>
                </a:cxn>
                <a:cxn ang="T9">
                  <a:pos x="T2" y="T3"/>
                </a:cxn>
                <a:cxn ang="T10">
                  <a:pos x="T4" y="T5"/>
                </a:cxn>
                <a:cxn ang="T11">
                  <a:pos x="T6" y="T7"/>
                </a:cxn>
              </a:cxnLst>
              <a:rect l="T12" t="T13" r="T14" b="T15"/>
              <a:pathLst>
                <a:path w="68" h="42">
                  <a:moveTo>
                    <a:pt x="68" y="0"/>
                  </a:moveTo>
                  <a:lnTo>
                    <a:pt x="0" y="0"/>
                  </a:lnTo>
                  <a:lnTo>
                    <a:pt x="34" y="42"/>
                  </a:lnTo>
                  <a:lnTo>
                    <a:pt x="68" y="0"/>
                  </a:lnTo>
                  <a:close/>
                </a:path>
              </a:pathLst>
            </a:custGeom>
            <a:solidFill>
              <a:srgbClr val="000000"/>
            </a:solidFill>
            <a:ln w="4763">
              <a:solidFill>
                <a:srgbClr val="000000"/>
              </a:solidFill>
              <a:round/>
              <a:headEnd/>
              <a:tailEnd/>
            </a:ln>
          </p:spPr>
          <p:txBody>
            <a:bodyPr/>
            <a:lstStyle/>
            <a:p>
              <a:pPr algn="l" eaLnBrk="1" hangingPunct="1"/>
              <a:endParaRPr kumimoji="1" lang="zh-CN" altLang="en-US" sz="2400" smtClean="0">
                <a:solidFill>
                  <a:srgbClr val="000000"/>
                </a:solidFill>
                <a:latin typeface="Tahoma" pitchFamily="34" charset="0"/>
              </a:endParaRPr>
            </a:p>
          </p:txBody>
        </p:sp>
        <p:sp>
          <p:nvSpPr>
            <p:cNvPr id="142516" name="Line 180"/>
            <p:cNvSpPr>
              <a:spLocks noChangeShapeType="1"/>
            </p:cNvSpPr>
            <p:nvPr/>
          </p:nvSpPr>
          <p:spPr bwMode="auto">
            <a:xfrm>
              <a:off x="2854" y="1274"/>
              <a:ext cx="1" cy="15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42517" name="Freeform 181"/>
            <p:cNvSpPr>
              <a:spLocks/>
            </p:cNvSpPr>
            <p:nvPr/>
          </p:nvSpPr>
          <p:spPr bwMode="auto">
            <a:xfrm>
              <a:off x="2820" y="1415"/>
              <a:ext cx="68" cy="43"/>
            </a:xfrm>
            <a:custGeom>
              <a:avLst/>
              <a:gdLst>
                <a:gd name="T0" fmla="*/ 68 w 68"/>
                <a:gd name="T1" fmla="*/ 0 h 43"/>
                <a:gd name="T2" fmla="*/ 0 w 68"/>
                <a:gd name="T3" fmla="*/ 0 h 43"/>
                <a:gd name="T4" fmla="*/ 34 w 68"/>
                <a:gd name="T5" fmla="*/ 43 h 43"/>
                <a:gd name="T6" fmla="*/ 68 w 68"/>
                <a:gd name="T7" fmla="*/ 0 h 43"/>
                <a:gd name="T8" fmla="*/ 0 60000 65536"/>
                <a:gd name="T9" fmla="*/ 0 60000 65536"/>
                <a:gd name="T10" fmla="*/ 0 60000 65536"/>
                <a:gd name="T11" fmla="*/ 0 60000 65536"/>
                <a:gd name="T12" fmla="*/ 0 w 68"/>
                <a:gd name="T13" fmla="*/ 0 h 43"/>
                <a:gd name="T14" fmla="*/ 68 w 68"/>
                <a:gd name="T15" fmla="*/ 43 h 43"/>
              </a:gdLst>
              <a:ahLst/>
              <a:cxnLst>
                <a:cxn ang="T8">
                  <a:pos x="T0" y="T1"/>
                </a:cxn>
                <a:cxn ang="T9">
                  <a:pos x="T2" y="T3"/>
                </a:cxn>
                <a:cxn ang="T10">
                  <a:pos x="T4" y="T5"/>
                </a:cxn>
                <a:cxn ang="T11">
                  <a:pos x="T6" y="T7"/>
                </a:cxn>
              </a:cxnLst>
              <a:rect l="T12" t="T13" r="T14" b="T15"/>
              <a:pathLst>
                <a:path w="68" h="43">
                  <a:moveTo>
                    <a:pt x="68" y="0"/>
                  </a:moveTo>
                  <a:lnTo>
                    <a:pt x="0" y="0"/>
                  </a:lnTo>
                  <a:lnTo>
                    <a:pt x="34" y="43"/>
                  </a:lnTo>
                  <a:lnTo>
                    <a:pt x="68" y="0"/>
                  </a:lnTo>
                  <a:close/>
                </a:path>
              </a:pathLst>
            </a:custGeom>
            <a:solidFill>
              <a:srgbClr val="000000"/>
            </a:solidFill>
            <a:ln w="4763">
              <a:solidFill>
                <a:srgbClr val="000000"/>
              </a:solidFill>
              <a:round/>
              <a:headEnd/>
              <a:tailEnd/>
            </a:ln>
          </p:spPr>
          <p:txBody>
            <a:bodyPr/>
            <a:lstStyle/>
            <a:p>
              <a:pPr algn="l" eaLnBrk="1" hangingPunct="1"/>
              <a:endParaRPr kumimoji="1" lang="zh-CN" altLang="en-US" sz="2400" smtClean="0">
                <a:solidFill>
                  <a:srgbClr val="000000"/>
                </a:solidFill>
                <a:latin typeface="Tahoma" pitchFamily="34" charset="0"/>
              </a:endParaRPr>
            </a:p>
          </p:txBody>
        </p:sp>
        <p:sp>
          <p:nvSpPr>
            <p:cNvPr id="142518" name="Line 182"/>
            <p:cNvSpPr>
              <a:spLocks noChangeShapeType="1"/>
            </p:cNvSpPr>
            <p:nvPr/>
          </p:nvSpPr>
          <p:spPr bwMode="auto">
            <a:xfrm>
              <a:off x="2854" y="1702"/>
              <a:ext cx="1" cy="15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42519" name="Freeform 183"/>
            <p:cNvSpPr>
              <a:spLocks/>
            </p:cNvSpPr>
            <p:nvPr/>
          </p:nvSpPr>
          <p:spPr bwMode="auto">
            <a:xfrm>
              <a:off x="2820" y="1844"/>
              <a:ext cx="68" cy="42"/>
            </a:xfrm>
            <a:custGeom>
              <a:avLst/>
              <a:gdLst>
                <a:gd name="T0" fmla="*/ 68 w 68"/>
                <a:gd name="T1" fmla="*/ 0 h 42"/>
                <a:gd name="T2" fmla="*/ 0 w 68"/>
                <a:gd name="T3" fmla="*/ 0 h 42"/>
                <a:gd name="T4" fmla="*/ 34 w 68"/>
                <a:gd name="T5" fmla="*/ 42 h 42"/>
                <a:gd name="T6" fmla="*/ 68 w 68"/>
                <a:gd name="T7" fmla="*/ 0 h 42"/>
                <a:gd name="T8" fmla="*/ 0 60000 65536"/>
                <a:gd name="T9" fmla="*/ 0 60000 65536"/>
                <a:gd name="T10" fmla="*/ 0 60000 65536"/>
                <a:gd name="T11" fmla="*/ 0 60000 65536"/>
                <a:gd name="T12" fmla="*/ 0 w 68"/>
                <a:gd name="T13" fmla="*/ 0 h 42"/>
                <a:gd name="T14" fmla="*/ 68 w 68"/>
                <a:gd name="T15" fmla="*/ 42 h 42"/>
              </a:gdLst>
              <a:ahLst/>
              <a:cxnLst>
                <a:cxn ang="T8">
                  <a:pos x="T0" y="T1"/>
                </a:cxn>
                <a:cxn ang="T9">
                  <a:pos x="T2" y="T3"/>
                </a:cxn>
                <a:cxn ang="T10">
                  <a:pos x="T4" y="T5"/>
                </a:cxn>
                <a:cxn ang="T11">
                  <a:pos x="T6" y="T7"/>
                </a:cxn>
              </a:cxnLst>
              <a:rect l="T12" t="T13" r="T14" b="T15"/>
              <a:pathLst>
                <a:path w="68" h="42">
                  <a:moveTo>
                    <a:pt x="68" y="0"/>
                  </a:moveTo>
                  <a:lnTo>
                    <a:pt x="0" y="0"/>
                  </a:lnTo>
                  <a:lnTo>
                    <a:pt x="34" y="42"/>
                  </a:lnTo>
                  <a:lnTo>
                    <a:pt x="68" y="0"/>
                  </a:lnTo>
                  <a:close/>
                </a:path>
              </a:pathLst>
            </a:custGeom>
            <a:solidFill>
              <a:srgbClr val="000000"/>
            </a:solidFill>
            <a:ln w="4763">
              <a:solidFill>
                <a:srgbClr val="000000"/>
              </a:solidFill>
              <a:round/>
              <a:headEnd/>
              <a:tailEnd/>
            </a:ln>
          </p:spPr>
          <p:txBody>
            <a:bodyPr/>
            <a:lstStyle/>
            <a:p>
              <a:pPr algn="l" eaLnBrk="1" hangingPunct="1"/>
              <a:endParaRPr kumimoji="1" lang="zh-CN" altLang="en-US" sz="2400" smtClean="0">
                <a:solidFill>
                  <a:srgbClr val="000000"/>
                </a:solidFill>
                <a:latin typeface="Tahoma" pitchFamily="34" charset="0"/>
              </a:endParaRPr>
            </a:p>
          </p:txBody>
        </p:sp>
        <p:sp>
          <p:nvSpPr>
            <p:cNvPr id="142520" name="Line 184"/>
            <p:cNvSpPr>
              <a:spLocks noChangeShapeType="1"/>
            </p:cNvSpPr>
            <p:nvPr/>
          </p:nvSpPr>
          <p:spPr bwMode="auto">
            <a:xfrm>
              <a:off x="1396" y="2804"/>
              <a:ext cx="1" cy="15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42521" name="Freeform 185"/>
            <p:cNvSpPr>
              <a:spLocks/>
            </p:cNvSpPr>
            <p:nvPr/>
          </p:nvSpPr>
          <p:spPr bwMode="auto">
            <a:xfrm>
              <a:off x="1362" y="2945"/>
              <a:ext cx="68" cy="42"/>
            </a:xfrm>
            <a:custGeom>
              <a:avLst/>
              <a:gdLst>
                <a:gd name="T0" fmla="*/ 68 w 68"/>
                <a:gd name="T1" fmla="*/ 0 h 42"/>
                <a:gd name="T2" fmla="*/ 0 w 68"/>
                <a:gd name="T3" fmla="*/ 0 h 42"/>
                <a:gd name="T4" fmla="*/ 34 w 68"/>
                <a:gd name="T5" fmla="*/ 42 h 42"/>
                <a:gd name="T6" fmla="*/ 68 w 68"/>
                <a:gd name="T7" fmla="*/ 0 h 42"/>
                <a:gd name="T8" fmla="*/ 0 60000 65536"/>
                <a:gd name="T9" fmla="*/ 0 60000 65536"/>
                <a:gd name="T10" fmla="*/ 0 60000 65536"/>
                <a:gd name="T11" fmla="*/ 0 60000 65536"/>
                <a:gd name="T12" fmla="*/ 0 w 68"/>
                <a:gd name="T13" fmla="*/ 0 h 42"/>
                <a:gd name="T14" fmla="*/ 68 w 68"/>
                <a:gd name="T15" fmla="*/ 42 h 42"/>
              </a:gdLst>
              <a:ahLst/>
              <a:cxnLst>
                <a:cxn ang="T8">
                  <a:pos x="T0" y="T1"/>
                </a:cxn>
                <a:cxn ang="T9">
                  <a:pos x="T2" y="T3"/>
                </a:cxn>
                <a:cxn ang="T10">
                  <a:pos x="T4" y="T5"/>
                </a:cxn>
                <a:cxn ang="T11">
                  <a:pos x="T6" y="T7"/>
                </a:cxn>
              </a:cxnLst>
              <a:rect l="T12" t="T13" r="T14" b="T15"/>
              <a:pathLst>
                <a:path w="68" h="42">
                  <a:moveTo>
                    <a:pt x="68" y="0"/>
                  </a:moveTo>
                  <a:lnTo>
                    <a:pt x="0" y="0"/>
                  </a:lnTo>
                  <a:lnTo>
                    <a:pt x="34" y="42"/>
                  </a:lnTo>
                  <a:lnTo>
                    <a:pt x="68" y="0"/>
                  </a:lnTo>
                  <a:close/>
                </a:path>
              </a:pathLst>
            </a:custGeom>
            <a:solidFill>
              <a:srgbClr val="000000"/>
            </a:solidFill>
            <a:ln w="4763">
              <a:solidFill>
                <a:srgbClr val="000000"/>
              </a:solidFill>
              <a:round/>
              <a:headEnd/>
              <a:tailEnd/>
            </a:ln>
          </p:spPr>
          <p:txBody>
            <a:bodyPr/>
            <a:lstStyle/>
            <a:p>
              <a:pPr algn="l" eaLnBrk="1" hangingPunct="1"/>
              <a:endParaRPr kumimoji="1" lang="zh-CN" altLang="en-US" sz="2400" smtClean="0">
                <a:solidFill>
                  <a:srgbClr val="000000"/>
                </a:solidFill>
                <a:latin typeface="Tahoma" pitchFamily="34" charset="0"/>
              </a:endParaRPr>
            </a:p>
          </p:txBody>
        </p:sp>
        <p:sp>
          <p:nvSpPr>
            <p:cNvPr id="142522" name="Line 186"/>
            <p:cNvSpPr>
              <a:spLocks noChangeShapeType="1"/>
            </p:cNvSpPr>
            <p:nvPr/>
          </p:nvSpPr>
          <p:spPr bwMode="auto">
            <a:xfrm>
              <a:off x="1396" y="3232"/>
              <a:ext cx="1" cy="15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42523" name="Freeform 187"/>
            <p:cNvSpPr>
              <a:spLocks/>
            </p:cNvSpPr>
            <p:nvPr/>
          </p:nvSpPr>
          <p:spPr bwMode="auto">
            <a:xfrm>
              <a:off x="1362" y="3373"/>
              <a:ext cx="68" cy="43"/>
            </a:xfrm>
            <a:custGeom>
              <a:avLst/>
              <a:gdLst>
                <a:gd name="T0" fmla="*/ 68 w 68"/>
                <a:gd name="T1" fmla="*/ 0 h 43"/>
                <a:gd name="T2" fmla="*/ 0 w 68"/>
                <a:gd name="T3" fmla="*/ 0 h 43"/>
                <a:gd name="T4" fmla="*/ 34 w 68"/>
                <a:gd name="T5" fmla="*/ 43 h 43"/>
                <a:gd name="T6" fmla="*/ 68 w 68"/>
                <a:gd name="T7" fmla="*/ 0 h 43"/>
                <a:gd name="T8" fmla="*/ 0 60000 65536"/>
                <a:gd name="T9" fmla="*/ 0 60000 65536"/>
                <a:gd name="T10" fmla="*/ 0 60000 65536"/>
                <a:gd name="T11" fmla="*/ 0 60000 65536"/>
                <a:gd name="T12" fmla="*/ 0 w 68"/>
                <a:gd name="T13" fmla="*/ 0 h 43"/>
                <a:gd name="T14" fmla="*/ 68 w 68"/>
                <a:gd name="T15" fmla="*/ 43 h 43"/>
              </a:gdLst>
              <a:ahLst/>
              <a:cxnLst>
                <a:cxn ang="T8">
                  <a:pos x="T0" y="T1"/>
                </a:cxn>
                <a:cxn ang="T9">
                  <a:pos x="T2" y="T3"/>
                </a:cxn>
                <a:cxn ang="T10">
                  <a:pos x="T4" y="T5"/>
                </a:cxn>
                <a:cxn ang="T11">
                  <a:pos x="T6" y="T7"/>
                </a:cxn>
              </a:cxnLst>
              <a:rect l="T12" t="T13" r="T14" b="T15"/>
              <a:pathLst>
                <a:path w="68" h="43">
                  <a:moveTo>
                    <a:pt x="68" y="0"/>
                  </a:moveTo>
                  <a:lnTo>
                    <a:pt x="0" y="0"/>
                  </a:lnTo>
                  <a:lnTo>
                    <a:pt x="34" y="43"/>
                  </a:lnTo>
                  <a:lnTo>
                    <a:pt x="68" y="0"/>
                  </a:lnTo>
                  <a:close/>
                </a:path>
              </a:pathLst>
            </a:custGeom>
            <a:solidFill>
              <a:srgbClr val="000000"/>
            </a:solidFill>
            <a:ln w="4763">
              <a:solidFill>
                <a:srgbClr val="000000"/>
              </a:solidFill>
              <a:round/>
              <a:headEnd/>
              <a:tailEnd/>
            </a:ln>
          </p:spPr>
          <p:txBody>
            <a:bodyPr/>
            <a:lstStyle/>
            <a:p>
              <a:pPr algn="l" eaLnBrk="1" hangingPunct="1"/>
              <a:endParaRPr kumimoji="1" lang="zh-CN" altLang="en-US" sz="2400" smtClean="0">
                <a:solidFill>
                  <a:srgbClr val="000000"/>
                </a:solidFill>
                <a:latin typeface="Tahoma" pitchFamily="34" charset="0"/>
              </a:endParaRPr>
            </a:p>
          </p:txBody>
        </p:sp>
        <p:sp>
          <p:nvSpPr>
            <p:cNvPr id="142524" name="Line 188"/>
            <p:cNvSpPr>
              <a:spLocks noChangeShapeType="1"/>
            </p:cNvSpPr>
            <p:nvPr/>
          </p:nvSpPr>
          <p:spPr bwMode="auto">
            <a:xfrm>
              <a:off x="2511" y="2804"/>
              <a:ext cx="1" cy="15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42525" name="Freeform 189"/>
            <p:cNvSpPr>
              <a:spLocks/>
            </p:cNvSpPr>
            <p:nvPr/>
          </p:nvSpPr>
          <p:spPr bwMode="auto">
            <a:xfrm>
              <a:off x="2477" y="2945"/>
              <a:ext cx="68" cy="42"/>
            </a:xfrm>
            <a:custGeom>
              <a:avLst/>
              <a:gdLst>
                <a:gd name="T0" fmla="*/ 68 w 68"/>
                <a:gd name="T1" fmla="*/ 0 h 42"/>
                <a:gd name="T2" fmla="*/ 0 w 68"/>
                <a:gd name="T3" fmla="*/ 0 h 42"/>
                <a:gd name="T4" fmla="*/ 34 w 68"/>
                <a:gd name="T5" fmla="*/ 42 h 42"/>
                <a:gd name="T6" fmla="*/ 68 w 68"/>
                <a:gd name="T7" fmla="*/ 0 h 42"/>
                <a:gd name="T8" fmla="*/ 0 60000 65536"/>
                <a:gd name="T9" fmla="*/ 0 60000 65536"/>
                <a:gd name="T10" fmla="*/ 0 60000 65536"/>
                <a:gd name="T11" fmla="*/ 0 60000 65536"/>
                <a:gd name="T12" fmla="*/ 0 w 68"/>
                <a:gd name="T13" fmla="*/ 0 h 42"/>
                <a:gd name="T14" fmla="*/ 68 w 68"/>
                <a:gd name="T15" fmla="*/ 42 h 42"/>
              </a:gdLst>
              <a:ahLst/>
              <a:cxnLst>
                <a:cxn ang="T8">
                  <a:pos x="T0" y="T1"/>
                </a:cxn>
                <a:cxn ang="T9">
                  <a:pos x="T2" y="T3"/>
                </a:cxn>
                <a:cxn ang="T10">
                  <a:pos x="T4" y="T5"/>
                </a:cxn>
                <a:cxn ang="T11">
                  <a:pos x="T6" y="T7"/>
                </a:cxn>
              </a:cxnLst>
              <a:rect l="T12" t="T13" r="T14" b="T15"/>
              <a:pathLst>
                <a:path w="68" h="42">
                  <a:moveTo>
                    <a:pt x="68" y="0"/>
                  </a:moveTo>
                  <a:lnTo>
                    <a:pt x="0" y="0"/>
                  </a:lnTo>
                  <a:lnTo>
                    <a:pt x="34" y="42"/>
                  </a:lnTo>
                  <a:lnTo>
                    <a:pt x="68" y="0"/>
                  </a:lnTo>
                  <a:close/>
                </a:path>
              </a:pathLst>
            </a:custGeom>
            <a:solidFill>
              <a:srgbClr val="000000"/>
            </a:solidFill>
            <a:ln w="4763">
              <a:solidFill>
                <a:srgbClr val="000000"/>
              </a:solidFill>
              <a:round/>
              <a:headEnd/>
              <a:tailEnd/>
            </a:ln>
          </p:spPr>
          <p:txBody>
            <a:bodyPr/>
            <a:lstStyle/>
            <a:p>
              <a:pPr algn="l" eaLnBrk="1" hangingPunct="1"/>
              <a:endParaRPr kumimoji="1" lang="zh-CN" altLang="en-US" sz="2400" smtClean="0">
                <a:solidFill>
                  <a:srgbClr val="000000"/>
                </a:solidFill>
                <a:latin typeface="Tahoma" pitchFamily="34" charset="0"/>
              </a:endParaRPr>
            </a:p>
          </p:txBody>
        </p:sp>
        <p:sp>
          <p:nvSpPr>
            <p:cNvPr id="142526" name="Line 190"/>
            <p:cNvSpPr>
              <a:spLocks noChangeShapeType="1"/>
            </p:cNvSpPr>
            <p:nvPr/>
          </p:nvSpPr>
          <p:spPr bwMode="auto">
            <a:xfrm>
              <a:off x="3626" y="2804"/>
              <a:ext cx="1" cy="15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42527" name="Freeform 191"/>
            <p:cNvSpPr>
              <a:spLocks/>
            </p:cNvSpPr>
            <p:nvPr/>
          </p:nvSpPr>
          <p:spPr bwMode="auto">
            <a:xfrm>
              <a:off x="3592" y="2945"/>
              <a:ext cx="68" cy="42"/>
            </a:xfrm>
            <a:custGeom>
              <a:avLst/>
              <a:gdLst>
                <a:gd name="T0" fmla="*/ 68 w 68"/>
                <a:gd name="T1" fmla="*/ 0 h 42"/>
                <a:gd name="T2" fmla="*/ 0 w 68"/>
                <a:gd name="T3" fmla="*/ 0 h 42"/>
                <a:gd name="T4" fmla="*/ 34 w 68"/>
                <a:gd name="T5" fmla="*/ 42 h 42"/>
                <a:gd name="T6" fmla="*/ 68 w 68"/>
                <a:gd name="T7" fmla="*/ 0 h 42"/>
                <a:gd name="T8" fmla="*/ 0 60000 65536"/>
                <a:gd name="T9" fmla="*/ 0 60000 65536"/>
                <a:gd name="T10" fmla="*/ 0 60000 65536"/>
                <a:gd name="T11" fmla="*/ 0 60000 65536"/>
                <a:gd name="T12" fmla="*/ 0 w 68"/>
                <a:gd name="T13" fmla="*/ 0 h 42"/>
                <a:gd name="T14" fmla="*/ 68 w 68"/>
                <a:gd name="T15" fmla="*/ 42 h 42"/>
              </a:gdLst>
              <a:ahLst/>
              <a:cxnLst>
                <a:cxn ang="T8">
                  <a:pos x="T0" y="T1"/>
                </a:cxn>
                <a:cxn ang="T9">
                  <a:pos x="T2" y="T3"/>
                </a:cxn>
                <a:cxn ang="T10">
                  <a:pos x="T4" y="T5"/>
                </a:cxn>
                <a:cxn ang="T11">
                  <a:pos x="T6" y="T7"/>
                </a:cxn>
              </a:cxnLst>
              <a:rect l="T12" t="T13" r="T14" b="T15"/>
              <a:pathLst>
                <a:path w="68" h="42">
                  <a:moveTo>
                    <a:pt x="68" y="0"/>
                  </a:moveTo>
                  <a:lnTo>
                    <a:pt x="0" y="0"/>
                  </a:lnTo>
                  <a:lnTo>
                    <a:pt x="34" y="42"/>
                  </a:lnTo>
                  <a:lnTo>
                    <a:pt x="68" y="0"/>
                  </a:lnTo>
                  <a:close/>
                </a:path>
              </a:pathLst>
            </a:custGeom>
            <a:solidFill>
              <a:srgbClr val="000000"/>
            </a:solidFill>
            <a:ln w="4763">
              <a:solidFill>
                <a:srgbClr val="000000"/>
              </a:solidFill>
              <a:round/>
              <a:headEnd/>
              <a:tailEnd/>
            </a:ln>
          </p:spPr>
          <p:txBody>
            <a:bodyPr/>
            <a:lstStyle/>
            <a:p>
              <a:pPr algn="l" eaLnBrk="1" hangingPunct="1"/>
              <a:endParaRPr kumimoji="1" lang="zh-CN" altLang="en-US" sz="2400" smtClean="0">
                <a:solidFill>
                  <a:srgbClr val="000000"/>
                </a:solidFill>
                <a:latin typeface="Tahoma" pitchFamily="34" charset="0"/>
              </a:endParaRPr>
            </a:p>
          </p:txBody>
        </p:sp>
        <p:sp>
          <p:nvSpPr>
            <p:cNvPr id="142528" name="Line 192"/>
            <p:cNvSpPr>
              <a:spLocks noChangeShapeType="1"/>
            </p:cNvSpPr>
            <p:nvPr/>
          </p:nvSpPr>
          <p:spPr bwMode="auto">
            <a:xfrm>
              <a:off x="3626" y="3232"/>
              <a:ext cx="1" cy="15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42529" name="Freeform 193"/>
            <p:cNvSpPr>
              <a:spLocks/>
            </p:cNvSpPr>
            <p:nvPr/>
          </p:nvSpPr>
          <p:spPr bwMode="auto">
            <a:xfrm>
              <a:off x="3592" y="3373"/>
              <a:ext cx="68" cy="43"/>
            </a:xfrm>
            <a:custGeom>
              <a:avLst/>
              <a:gdLst>
                <a:gd name="T0" fmla="*/ 68 w 68"/>
                <a:gd name="T1" fmla="*/ 0 h 43"/>
                <a:gd name="T2" fmla="*/ 0 w 68"/>
                <a:gd name="T3" fmla="*/ 0 h 43"/>
                <a:gd name="T4" fmla="*/ 34 w 68"/>
                <a:gd name="T5" fmla="*/ 43 h 43"/>
                <a:gd name="T6" fmla="*/ 68 w 68"/>
                <a:gd name="T7" fmla="*/ 0 h 43"/>
                <a:gd name="T8" fmla="*/ 0 60000 65536"/>
                <a:gd name="T9" fmla="*/ 0 60000 65536"/>
                <a:gd name="T10" fmla="*/ 0 60000 65536"/>
                <a:gd name="T11" fmla="*/ 0 60000 65536"/>
                <a:gd name="T12" fmla="*/ 0 w 68"/>
                <a:gd name="T13" fmla="*/ 0 h 43"/>
                <a:gd name="T14" fmla="*/ 68 w 68"/>
                <a:gd name="T15" fmla="*/ 43 h 43"/>
              </a:gdLst>
              <a:ahLst/>
              <a:cxnLst>
                <a:cxn ang="T8">
                  <a:pos x="T0" y="T1"/>
                </a:cxn>
                <a:cxn ang="T9">
                  <a:pos x="T2" y="T3"/>
                </a:cxn>
                <a:cxn ang="T10">
                  <a:pos x="T4" y="T5"/>
                </a:cxn>
                <a:cxn ang="T11">
                  <a:pos x="T6" y="T7"/>
                </a:cxn>
              </a:cxnLst>
              <a:rect l="T12" t="T13" r="T14" b="T15"/>
              <a:pathLst>
                <a:path w="68" h="43">
                  <a:moveTo>
                    <a:pt x="68" y="0"/>
                  </a:moveTo>
                  <a:lnTo>
                    <a:pt x="0" y="0"/>
                  </a:lnTo>
                  <a:lnTo>
                    <a:pt x="34" y="43"/>
                  </a:lnTo>
                  <a:lnTo>
                    <a:pt x="68" y="0"/>
                  </a:lnTo>
                  <a:close/>
                </a:path>
              </a:pathLst>
            </a:custGeom>
            <a:solidFill>
              <a:srgbClr val="000000"/>
            </a:solidFill>
            <a:ln w="4763">
              <a:solidFill>
                <a:srgbClr val="000000"/>
              </a:solidFill>
              <a:round/>
              <a:headEnd/>
              <a:tailEnd/>
            </a:ln>
          </p:spPr>
          <p:txBody>
            <a:bodyPr/>
            <a:lstStyle/>
            <a:p>
              <a:pPr algn="l" eaLnBrk="1" hangingPunct="1"/>
              <a:endParaRPr kumimoji="1" lang="zh-CN" altLang="en-US" sz="2400" smtClean="0">
                <a:solidFill>
                  <a:srgbClr val="000000"/>
                </a:solidFill>
                <a:latin typeface="Tahoma" pitchFamily="34" charset="0"/>
              </a:endParaRPr>
            </a:p>
          </p:txBody>
        </p:sp>
        <p:sp>
          <p:nvSpPr>
            <p:cNvPr id="142530" name="Line 194"/>
            <p:cNvSpPr>
              <a:spLocks noChangeShapeType="1"/>
            </p:cNvSpPr>
            <p:nvPr/>
          </p:nvSpPr>
          <p:spPr bwMode="auto">
            <a:xfrm>
              <a:off x="4741" y="2804"/>
              <a:ext cx="1" cy="15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42531" name="Freeform 195"/>
            <p:cNvSpPr>
              <a:spLocks/>
            </p:cNvSpPr>
            <p:nvPr/>
          </p:nvSpPr>
          <p:spPr bwMode="auto">
            <a:xfrm>
              <a:off x="4706" y="2945"/>
              <a:ext cx="69" cy="42"/>
            </a:xfrm>
            <a:custGeom>
              <a:avLst/>
              <a:gdLst>
                <a:gd name="T0" fmla="*/ 69 w 69"/>
                <a:gd name="T1" fmla="*/ 0 h 42"/>
                <a:gd name="T2" fmla="*/ 0 w 69"/>
                <a:gd name="T3" fmla="*/ 0 h 42"/>
                <a:gd name="T4" fmla="*/ 35 w 69"/>
                <a:gd name="T5" fmla="*/ 42 h 42"/>
                <a:gd name="T6" fmla="*/ 69 w 69"/>
                <a:gd name="T7" fmla="*/ 0 h 42"/>
                <a:gd name="T8" fmla="*/ 0 60000 65536"/>
                <a:gd name="T9" fmla="*/ 0 60000 65536"/>
                <a:gd name="T10" fmla="*/ 0 60000 65536"/>
                <a:gd name="T11" fmla="*/ 0 60000 65536"/>
                <a:gd name="T12" fmla="*/ 0 w 69"/>
                <a:gd name="T13" fmla="*/ 0 h 42"/>
                <a:gd name="T14" fmla="*/ 69 w 69"/>
                <a:gd name="T15" fmla="*/ 42 h 42"/>
              </a:gdLst>
              <a:ahLst/>
              <a:cxnLst>
                <a:cxn ang="T8">
                  <a:pos x="T0" y="T1"/>
                </a:cxn>
                <a:cxn ang="T9">
                  <a:pos x="T2" y="T3"/>
                </a:cxn>
                <a:cxn ang="T10">
                  <a:pos x="T4" y="T5"/>
                </a:cxn>
                <a:cxn ang="T11">
                  <a:pos x="T6" y="T7"/>
                </a:cxn>
              </a:cxnLst>
              <a:rect l="T12" t="T13" r="T14" b="T15"/>
              <a:pathLst>
                <a:path w="69" h="42">
                  <a:moveTo>
                    <a:pt x="69" y="0"/>
                  </a:moveTo>
                  <a:lnTo>
                    <a:pt x="0" y="0"/>
                  </a:lnTo>
                  <a:lnTo>
                    <a:pt x="35" y="42"/>
                  </a:lnTo>
                  <a:lnTo>
                    <a:pt x="69" y="0"/>
                  </a:lnTo>
                  <a:close/>
                </a:path>
              </a:pathLst>
            </a:custGeom>
            <a:solidFill>
              <a:srgbClr val="000000"/>
            </a:solidFill>
            <a:ln w="4763">
              <a:solidFill>
                <a:srgbClr val="000000"/>
              </a:solidFill>
              <a:round/>
              <a:headEnd/>
              <a:tailEnd/>
            </a:ln>
          </p:spPr>
          <p:txBody>
            <a:bodyPr/>
            <a:lstStyle/>
            <a:p>
              <a:pPr algn="l" eaLnBrk="1" hangingPunct="1"/>
              <a:endParaRPr kumimoji="1" lang="zh-CN" altLang="en-US" sz="2400" smtClean="0">
                <a:solidFill>
                  <a:srgbClr val="000000"/>
                </a:solidFill>
                <a:latin typeface="Tahoma" pitchFamily="34" charset="0"/>
              </a:endParaRPr>
            </a:p>
          </p:txBody>
        </p:sp>
        <p:sp>
          <p:nvSpPr>
            <p:cNvPr id="142532" name="Line 196"/>
            <p:cNvSpPr>
              <a:spLocks noChangeShapeType="1"/>
            </p:cNvSpPr>
            <p:nvPr/>
          </p:nvSpPr>
          <p:spPr bwMode="auto">
            <a:xfrm>
              <a:off x="4741" y="3232"/>
              <a:ext cx="1" cy="15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42533" name="Freeform 197"/>
            <p:cNvSpPr>
              <a:spLocks/>
            </p:cNvSpPr>
            <p:nvPr/>
          </p:nvSpPr>
          <p:spPr bwMode="auto">
            <a:xfrm>
              <a:off x="4706" y="3373"/>
              <a:ext cx="69" cy="43"/>
            </a:xfrm>
            <a:custGeom>
              <a:avLst/>
              <a:gdLst>
                <a:gd name="T0" fmla="*/ 69 w 69"/>
                <a:gd name="T1" fmla="*/ 0 h 43"/>
                <a:gd name="T2" fmla="*/ 0 w 69"/>
                <a:gd name="T3" fmla="*/ 0 h 43"/>
                <a:gd name="T4" fmla="*/ 35 w 69"/>
                <a:gd name="T5" fmla="*/ 43 h 43"/>
                <a:gd name="T6" fmla="*/ 69 w 69"/>
                <a:gd name="T7" fmla="*/ 0 h 43"/>
                <a:gd name="T8" fmla="*/ 0 60000 65536"/>
                <a:gd name="T9" fmla="*/ 0 60000 65536"/>
                <a:gd name="T10" fmla="*/ 0 60000 65536"/>
                <a:gd name="T11" fmla="*/ 0 60000 65536"/>
                <a:gd name="T12" fmla="*/ 0 w 69"/>
                <a:gd name="T13" fmla="*/ 0 h 43"/>
                <a:gd name="T14" fmla="*/ 69 w 69"/>
                <a:gd name="T15" fmla="*/ 43 h 43"/>
              </a:gdLst>
              <a:ahLst/>
              <a:cxnLst>
                <a:cxn ang="T8">
                  <a:pos x="T0" y="T1"/>
                </a:cxn>
                <a:cxn ang="T9">
                  <a:pos x="T2" y="T3"/>
                </a:cxn>
                <a:cxn ang="T10">
                  <a:pos x="T4" y="T5"/>
                </a:cxn>
                <a:cxn ang="T11">
                  <a:pos x="T6" y="T7"/>
                </a:cxn>
              </a:cxnLst>
              <a:rect l="T12" t="T13" r="T14" b="T15"/>
              <a:pathLst>
                <a:path w="69" h="43">
                  <a:moveTo>
                    <a:pt x="69" y="0"/>
                  </a:moveTo>
                  <a:lnTo>
                    <a:pt x="0" y="0"/>
                  </a:lnTo>
                  <a:lnTo>
                    <a:pt x="35" y="43"/>
                  </a:lnTo>
                  <a:lnTo>
                    <a:pt x="69" y="0"/>
                  </a:lnTo>
                  <a:close/>
                </a:path>
              </a:pathLst>
            </a:custGeom>
            <a:solidFill>
              <a:srgbClr val="000000"/>
            </a:solidFill>
            <a:ln w="4763">
              <a:solidFill>
                <a:srgbClr val="000000"/>
              </a:solidFill>
              <a:round/>
              <a:headEnd/>
              <a:tailEnd/>
            </a:ln>
          </p:spPr>
          <p:txBody>
            <a:bodyPr/>
            <a:lstStyle/>
            <a:p>
              <a:pPr algn="l" eaLnBrk="1" hangingPunct="1"/>
              <a:endParaRPr kumimoji="1" lang="zh-CN" altLang="en-US" sz="2400" smtClean="0">
                <a:solidFill>
                  <a:srgbClr val="000000"/>
                </a:solidFill>
                <a:latin typeface="Tahoma" pitchFamily="34" charset="0"/>
              </a:endParaRPr>
            </a:p>
          </p:txBody>
        </p:sp>
      </p:grpSp>
      <p:sp>
        <p:nvSpPr>
          <p:cNvPr id="142340" name="Rectangle 199"/>
          <p:cNvSpPr>
            <a:spLocks noChangeArrowheads="1"/>
          </p:cNvSpPr>
          <p:nvPr/>
        </p:nvSpPr>
        <p:spPr bwMode="auto">
          <a:xfrm>
            <a:off x="1371600" y="6019800"/>
            <a:ext cx="6924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zh-CN" altLang="en-US" sz="2400" b="1" smtClean="0">
                <a:solidFill>
                  <a:srgbClr val="000000"/>
                </a:solidFill>
                <a:latin typeface="Times New Roman" pitchFamily="18" charset="0"/>
              </a:rPr>
              <a:t>一个操作步骤代表在一个机器周期中可完成的操作</a:t>
            </a:r>
          </a:p>
        </p:txBody>
      </p:sp>
    </p:spTree>
    <p:extLst>
      <p:ext uri="{BB962C8B-B14F-4D97-AF65-F5344CB8AC3E}">
        <p14:creationId xmlns:p14="http://schemas.microsoft.com/office/powerpoint/2010/main" val="3135280840"/>
      </p:ext>
    </p:extLst>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4"/>
          <p:cNvSpPr>
            <a:spLocks noChangeArrowheads="1"/>
          </p:cNvSpPr>
          <p:nvPr/>
        </p:nvSpPr>
        <p:spPr bwMode="auto">
          <a:xfrm>
            <a:off x="762000" y="990600"/>
            <a:ext cx="7772400" cy="5257800"/>
          </a:xfrm>
          <a:prstGeom prst="rect">
            <a:avLst/>
          </a:prstGeom>
          <a:solidFill>
            <a:srgbClr val="CCFFFF"/>
          </a:solidFill>
          <a:ln w="9525">
            <a:solidFill>
              <a:schemeClr val="tx1"/>
            </a:solidFill>
            <a:miter lim="800000"/>
            <a:headEnd/>
            <a:tailEnd/>
          </a:ln>
        </p:spPr>
        <p:txBody>
          <a:bodyPr wrap="none" anchor="ctr"/>
          <a:lstStyle/>
          <a:p>
            <a:pPr algn="l" eaLnBrk="1" hangingPunct="1"/>
            <a:endParaRPr kumimoji="1" lang="zh-CN" altLang="en-US" sz="2400" smtClean="0">
              <a:solidFill>
                <a:srgbClr val="000000"/>
              </a:solidFill>
              <a:latin typeface="Tahoma" pitchFamily="34" charset="0"/>
            </a:endParaRPr>
          </a:p>
        </p:txBody>
      </p:sp>
      <p:sp>
        <p:nvSpPr>
          <p:cNvPr id="143363" name="Rectangle 2"/>
          <p:cNvSpPr>
            <a:spLocks noGrp="1" noChangeArrowheads="1"/>
          </p:cNvSpPr>
          <p:nvPr>
            <p:ph type="title"/>
          </p:nvPr>
        </p:nvSpPr>
        <p:spPr>
          <a:xfrm>
            <a:off x="304800" y="0"/>
            <a:ext cx="8382000" cy="762000"/>
          </a:xfrm>
        </p:spPr>
        <p:txBody>
          <a:bodyPr/>
          <a:lstStyle/>
          <a:p>
            <a:pPr eaLnBrk="1" hangingPunct="1"/>
            <a:r>
              <a:rPr lang="zh-CN" altLang="en-US" sz="3600" b="1" smtClean="0">
                <a:solidFill>
                  <a:schemeClr val="hlink"/>
                </a:solidFill>
                <a:latin typeface="Times New Roman" pitchFamily="18" charset="0"/>
                <a:ea typeface="隶书" pitchFamily="49" charset="-122"/>
              </a:rPr>
              <a:t>执行步骤所需的控制信号</a:t>
            </a:r>
            <a:endParaRPr lang="zh-CN" altLang="en-US" sz="3600" b="1" smtClean="0">
              <a:solidFill>
                <a:schemeClr val="hlink"/>
              </a:solidFill>
              <a:latin typeface="Times New Roman" pitchFamily="18" charset="0"/>
            </a:endParaRPr>
          </a:p>
        </p:txBody>
      </p:sp>
      <p:graphicFrame>
        <p:nvGraphicFramePr>
          <p:cNvPr id="143364" name="Object 3"/>
          <p:cNvGraphicFramePr>
            <a:graphicFrameLocks noChangeAspect="1"/>
          </p:cNvGraphicFramePr>
          <p:nvPr/>
        </p:nvGraphicFramePr>
        <p:xfrm>
          <a:off x="762000" y="990600"/>
          <a:ext cx="8077200" cy="5638800"/>
        </p:xfrm>
        <a:graphic>
          <a:graphicData uri="http://schemas.openxmlformats.org/presentationml/2006/ole">
            <mc:AlternateContent xmlns:mc="http://schemas.openxmlformats.org/markup-compatibility/2006">
              <mc:Choice xmlns:v="urn:schemas-microsoft-com:vml" Requires="v">
                <p:oleObj spid="_x0000_s41172" name="文档" r:id="rId3" imgW="5540502" imgH="3357372" progId="Word.Document.8">
                  <p:embed/>
                </p:oleObj>
              </mc:Choice>
              <mc:Fallback>
                <p:oleObj name="文档" r:id="rId3" imgW="5540502" imgH="3357372"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990600"/>
                        <a:ext cx="8077200"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9273592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3"/>
          <p:cNvSpPr>
            <a:spLocks noGrp="1" noChangeArrowheads="1"/>
          </p:cNvSpPr>
          <p:nvPr>
            <p:ph type="body" idx="1"/>
          </p:nvPr>
        </p:nvSpPr>
        <p:spPr>
          <a:xfrm>
            <a:off x="381000" y="1676400"/>
            <a:ext cx="8534400" cy="5029200"/>
          </a:xfrm>
        </p:spPr>
        <p:txBody>
          <a:bodyPr/>
          <a:lstStyle/>
          <a:p>
            <a:pPr eaLnBrk="1" hangingPunct="1">
              <a:lnSpc>
                <a:spcPct val="90000"/>
              </a:lnSpc>
              <a:buFont typeface="Wingdings" pitchFamily="2" charset="2"/>
              <a:buNone/>
            </a:pPr>
            <a:r>
              <a:rPr lang="en-US" altLang="zh-CN" sz="2400" b="1" smtClean="0">
                <a:solidFill>
                  <a:schemeClr val="hlink"/>
                </a:solidFill>
                <a:latin typeface="宋体" pitchFamily="2" charset="-122"/>
              </a:rPr>
              <a:t>ADD</a:t>
            </a:r>
            <a:r>
              <a:rPr lang="zh-CN" altLang="en-US" sz="2400" b="1" smtClean="0">
                <a:solidFill>
                  <a:schemeClr val="hlink"/>
                </a:solidFill>
                <a:latin typeface="宋体" pitchFamily="2" charset="-122"/>
              </a:rPr>
              <a:t>指令每个时钟周期内的控制信号为</a:t>
            </a:r>
            <a:r>
              <a:rPr lang="en-US" altLang="zh-CN" sz="2400" b="1" smtClean="0">
                <a:solidFill>
                  <a:schemeClr val="hlink"/>
                </a:solidFill>
                <a:latin typeface="宋体" pitchFamily="2" charset="-122"/>
              </a:rPr>
              <a:t>:</a:t>
            </a:r>
          </a:p>
          <a:p>
            <a:pPr eaLnBrk="1" hangingPunct="1">
              <a:lnSpc>
                <a:spcPct val="90000"/>
              </a:lnSpc>
              <a:buFont typeface="Wingdings" pitchFamily="2" charset="2"/>
              <a:buNone/>
            </a:pPr>
            <a:r>
              <a:rPr lang="en-US" altLang="zh-CN" sz="2400" b="1" smtClean="0">
                <a:latin typeface="宋体" pitchFamily="2" charset="-122"/>
              </a:rPr>
              <a:t>	</a:t>
            </a:r>
            <a:r>
              <a:rPr lang="en-US" altLang="zh-CN" sz="2400" b="1" smtClean="0">
                <a:solidFill>
                  <a:schemeClr val="folHlink"/>
                </a:solidFill>
                <a:latin typeface="宋体" pitchFamily="2" charset="-122"/>
              </a:rPr>
              <a:t>T1:</a:t>
            </a:r>
            <a:r>
              <a:rPr lang="en-US" altLang="zh-CN" sz="2400" b="1" smtClean="0">
                <a:latin typeface="宋体" pitchFamily="2" charset="-122"/>
              </a:rPr>
              <a:t> PC</a:t>
            </a:r>
            <a:r>
              <a:rPr lang="en-US" altLang="zh-CN" sz="2400" b="1" smtClean="0">
                <a:solidFill>
                  <a:schemeClr val="folHlink"/>
                </a:solidFill>
                <a:latin typeface="宋体" pitchFamily="2" charset="-122"/>
              </a:rPr>
              <a:t>out</a:t>
            </a:r>
            <a:r>
              <a:rPr lang="en-US" altLang="zh-CN" sz="2400" b="1" smtClean="0">
                <a:latin typeface="宋体" pitchFamily="2" charset="-122"/>
              </a:rPr>
              <a:t>, MAR</a:t>
            </a:r>
            <a:r>
              <a:rPr lang="en-US" altLang="zh-CN" sz="2400" b="1" smtClean="0">
                <a:solidFill>
                  <a:schemeClr val="folHlink"/>
                </a:solidFill>
                <a:latin typeface="宋体" pitchFamily="2" charset="-122"/>
              </a:rPr>
              <a:t>in</a:t>
            </a:r>
            <a:r>
              <a:rPr lang="en-US" altLang="zh-CN" sz="2400" b="1" smtClean="0">
                <a:latin typeface="宋体" pitchFamily="2" charset="-122"/>
              </a:rPr>
              <a:t>,PC+1,Read	</a:t>
            </a:r>
            <a:r>
              <a:rPr lang="en-US" altLang="zh-CN" sz="2400" b="1" smtClean="0">
                <a:solidFill>
                  <a:srgbClr val="FF9900"/>
                </a:solidFill>
                <a:latin typeface="宋体" pitchFamily="2" charset="-122"/>
              </a:rPr>
              <a:t>;PC</a:t>
            </a:r>
            <a:r>
              <a:rPr lang="en-US" altLang="zh-CN" sz="2400" b="1" smtClean="0">
                <a:solidFill>
                  <a:srgbClr val="FF9900"/>
                </a:solidFill>
                <a:latin typeface="宋体" pitchFamily="2" charset="-122"/>
                <a:sym typeface="Symbol" pitchFamily="18" charset="2"/>
              </a:rPr>
              <a:t></a:t>
            </a:r>
            <a:r>
              <a:rPr lang="en-US" altLang="zh-CN" sz="2400" b="1" smtClean="0">
                <a:solidFill>
                  <a:srgbClr val="FF9900"/>
                </a:solidFill>
                <a:latin typeface="宋体" pitchFamily="2" charset="-122"/>
              </a:rPr>
              <a:t>MAR, PC+1, read</a:t>
            </a:r>
          </a:p>
          <a:p>
            <a:pPr eaLnBrk="1" hangingPunct="1">
              <a:lnSpc>
                <a:spcPct val="90000"/>
              </a:lnSpc>
              <a:buFont typeface="Wingdings" pitchFamily="2" charset="2"/>
              <a:buNone/>
            </a:pPr>
            <a:r>
              <a:rPr lang="en-US" altLang="zh-CN" sz="2400" b="1" smtClean="0">
                <a:latin typeface="宋体" pitchFamily="2" charset="-122"/>
              </a:rPr>
              <a:t>	</a:t>
            </a:r>
            <a:r>
              <a:rPr lang="en-US" altLang="zh-CN" sz="2400" b="1" smtClean="0">
                <a:solidFill>
                  <a:schemeClr val="folHlink"/>
                </a:solidFill>
                <a:latin typeface="宋体" pitchFamily="2" charset="-122"/>
              </a:rPr>
              <a:t>T2:</a:t>
            </a:r>
            <a:r>
              <a:rPr lang="en-US" altLang="zh-CN" sz="2400" b="1" smtClean="0">
                <a:latin typeface="宋体" pitchFamily="2" charset="-122"/>
              </a:rPr>
              <a:t> MDR</a:t>
            </a:r>
            <a:r>
              <a:rPr lang="en-US" altLang="zh-CN" sz="2400" b="1" smtClean="0">
                <a:solidFill>
                  <a:schemeClr val="folHlink"/>
                </a:solidFill>
                <a:latin typeface="宋体" pitchFamily="2" charset="-122"/>
              </a:rPr>
              <a:t>out</a:t>
            </a:r>
            <a:r>
              <a:rPr lang="en-US" altLang="zh-CN" sz="2400" b="1" smtClean="0">
                <a:latin typeface="宋体" pitchFamily="2" charset="-122"/>
              </a:rPr>
              <a:t>, IR</a:t>
            </a:r>
            <a:r>
              <a:rPr lang="en-US" altLang="zh-CN" sz="2400" b="1" smtClean="0">
                <a:solidFill>
                  <a:schemeClr val="folHlink"/>
                </a:solidFill>
                <a:latin typeface="宋体" pitchFamily="2" charset="-122"/>
              </a:rPr>
              <a:t>in</a:t>
            </a:r>
            <a:r>
              <a:rPr lang="en-US" altLang="zh-CN" sz="2400" b="1" smtClean="0">
                <a:latin typeface="宋体" pitchFamily="2" charset="-122"/>
              </a:rPr>
              <a:t>		</a:t>
            </a:r>
            <a:r>
              <a:rPr lang="en-US" altLang="zh-CN" sz="2400" b="1" smtClean="0">
                <a:solidFill>
                  <a:srgbClr val="FF9900"/>
                </a:solidFill>
                <a:latin typeface="宋体" pitchFamily="2" charset="-122"/>
              </a:rPr>
              <a:t>;MDR</a:t>
            </a:r>
            <a:r>
              <a:rPr lang="en-US" altLang="zh-CN" sz="2400" b="1" smtClean="0">
                <a:solidFill>
                  <a:srgbClr val="FF9900"/>
                </a:solidFill>
                <a:latin typeface="宋体" pitchFamily="2" charset="-122"/>
                <a:sym typeface="Symbol" pitchFamily="18" charset="2"/>
              </a:rPr>
              <a:t></a:t>
            </a:r>
            <a:r>
              <a:rPr lang="en-US" altLang="zh-CN" sz="2400" b="1" smtClean="0">
                <a:solidFill>
                  <a:srgbClr val="FF9900"/>
                </a:solidFill>
                <a:latin typeface="宋体" pitchFamily="2" charset="-122"/>
              </a:rPr>
              <a:t>IR</a:t>
            </a:r>
          </a:p>
          <a:p>
            <a:pPr eaLnBrk="1" hangingPunct="1">
              <a:lnSpc>
                <a:spcPct val="90000"/>
              </a:lnSpc>
              <a:buFont typeface="Wingdings" pitchFamily="2" charset="2"/>
              <a:buNone/>
            </a:pPr>
            <a:r>
              <a:rPr lang="en-US" altLang="zh-CN" sz="2400" b="1" smtClean="0">
                <a:latin typeface="宋体" pitchFamily="2" charset="-122"/>
              </a:rPr>
              <a:t>	</a:t>
            </a:r>
            <a:r>
              <a:rPr lang="en-US" altLang="zh-CN" sz="2400" b="1" smtClean="0">
                <a:solidFill>
                  <a:schemeClr val="folHlink"/>
                </a:solidFill>
                <a:latin typeface="宋体" pitchFamily="2" charset="-122"/>
              </a:rPr>
              <a:t>T3:</a:t>
            </a:r>
            <a:r>
              <a:rPr lang="en-US" altLang="zh-CN" sz="2400" b="1" smtClean="0">
                <a:latin typeface="宋体" pitchFamily="2" charset="-122"/>
              </a:rPr>
              <a:t> R1out, Yin			</a:t>
            </a:r>
            <a:r>
              <a:rPr lang="en-US" altLang="zh-CN" sz="2400" b="1" smtClean="0">
                <a:solidFill>
                  <a:srgbClr val="FF9900"/>
                </a:solidFill>
                <a:latin typeface="宋体" pitchFamily="2" charset="-122"/>
              </a:rPr>
              <a:t>;R1</a:t>
            </a:r>
            <a:r>
              <a:rPr lang="en-US" altLang="zh-CN" sz="2400" b="1" smtClean="0">
                <a:solidFill>
                  <a:srgbClr val="FF9900"/>
                </a:solidFill>
                <a:latin typeface="宋体" pitchFamily="2" charset="-122"/>
                <a:sym typeface="Symbol" pitchFamily="18" charset="2"/>
              </a:rPr>
              <a:t></a:t>
            </a:r>
            <a:r>
              <a:rPr lang="en-US" altLang="zh-CN" sz="2400" b="1" smtClean="0">
                <a:solidFill>
                  <a:srgbClr val="FF9900"/>
                </a:solidFill>
                <a:latin typeface="宋体" pitchFamily="2" charset="-122"/>
              </a:rPr>
              <a:t>Y</a:t>
            </a:r>
          </a:p>
          <a:p>
            <a:pPr eaLnBrk="1" hangingPunct="1">
              <a:lnSpc>
                <a:spcPct val="90000"/>
              </a:lnSpc>
              <a:buFont typeface="Wingdings" pitchFamily="2" charset="2"/>
              <a:buNone/>
            </a:pPr>
            <a:r>
              <a:rPr lang="en-US" altLang="zh-CN" sz="2400" b="1" smtClean="0">
                <a:latin typeface="宋体" pitchFamily="2" charset="-122"/>
              </a:rPr>
              <a:t>	</a:t>
            </a:r>
            <a:r>
              <a:rPr lang="en-US" altLang="zh-CN" sz="2400" b="1" smtClean="0">
                <a:solidFill>
                  <a:schemeClr val="folHlink"/>
                </a:solidFill>
                <a:latin typeface="宋体" pitchFamily="2" charset="-122"/>
              </a:rPr>
              <a:t>T4:</a:t>
            </a:r>
            <a:r>
              <a:rPr lang="en-US" altLang="zh-CN" sz="2400" b="1" smtClean="0">
                <a:latin typeface="宋体" pitchFamily="2" charset="-122"/>
              </a:rPr>
              <a:t> R2out, Zin, Add		</a:t>
            </a:r>
            <a:r>
              <a:rPr lang="en-US" altLang="zh-CN" sz="2400" b="1" smtClean="0">
                <a:solidFill>
                  <a:srgbClr val="FF9900"/>
                </a:solidFill>
                <a:latin typeface="宋体" pitchFamily="2" charset="-122"/>
              </a:rPr>
              <a:t>;R2+Y</a:t>
            </a:r>
            <a:r>
              <a:rPr lang="en-US" altLang="zh-CN" sz="2400" b="1" smtClean="0">
                <a:solidFill>
                  <a:srgbClr val="FF9900"/>
                </a:solidFill>
                <a:latin typeface="宋体" pitchFamily="2" charset="-122"/>
                <a:sym typeface="Symbol" pitchFamily="18" charset="2"/>
              </a:rPr>
              <a:t></a:t>
            </a:r>
            <a:r>
              <a:rPr lang="en-US" altLang="zh-CN" sz="2400" b="1" smtClean="0">
                <a:solidFill>
                  <a:srgbClr val="FF9900"/>
                </a:solidFill>
                <a:latin typeface="宋体" pitchFamily="2" charset="-122"/>
              </a:rPr>
              <a:t>Z</a:t>
            </a:r>
          </a:p>
          <a:p>
            <a:pPr eaLnBrk="1" hangingPunct="1">
              <a:lnSpc>
                <a:spcPct val="90000"/>
              </a:lnSpc>
              <a:buFont typeface="Wingdings" pitchFamily="2" charset="2"/>
              <a:buNone/>
            </a:pPr>
            <a:r>
              <a:rPr lang="en-US" altLang="zh-CN" sz="2400" b="1" smtClean="0">
                <a:latin typeface="宋体" pitchFamily="2" charset="-122"/>
              </a:rPr>
              <a:t>	</a:t>
            </a:r>
            <a:r>
              <a:rPr lang="en-US" altLang="zh-CN" sz="2400" b="1" smtClean="0">
                <a:solidFill>
                  <a:schemeClr val="folHlink"/>
                </a:solidFill>
                <a:latin typeface="宋体" pitchFamily="2" charset="-122"/>
              </a:rPr>
              <a:t>T5:</a:t>
            </a:r>
            <a:r>
              <a:rPr lang="en-US" altLang="zh-CN" sz="2400" b="1" smtClean="0">
                <a:latin typeface="宋体" pitchFamily="2" charset="-122"/>
              </a:rPr>
              <a:t> Zout, R3in			</a:t>
            </a:r>
            <a:r>
              <a:rPr lang="en-US" altLang="zh-CN" sz="2400" b="1" smtClean="0">
                <a:solidFill>
                  <a:srgbClr val="FF9900"/>
                </a:solidFill>
                <a:latin typeface="宋体" pitchFamily="2" charset="-122"/>
              </a:rPr>
              <a:t>;Z</a:t>
            </a:r>
            <a:r>
              <a:rPr lang="en-US" altLang="zh-CN" sz="2400" b="1" smtClean="0">
                <a:solidFill>
                  <a:srgbClr val="FF9900"/>
                </a:solidFill>
                <a:latin typeface="宋体" pitchFamily="2" charset="-122"/>
                <a:sym typeface="Symbol" pitchFamily="18" charset="2"/>
              </a:rPr>
              <a:t></a:t>
            </a:r>
            <a:r>
              <a:rPr lang="en-US" altLang="zh-CN" sz="2400" b="1" smtClean="0">
                <a:solidFill>
                  <a:srgbClr val="FF9900"/>
                </a:solidFill>
                <a:latin typeface="宋体" pitchFamily="2" charset="-122"/>
              </a:rPr>
              <a:t>R3</a:t>
            </a:r>
          </a:p>
          <a:p>
            <a:pPr eaLnBrk="1" hangingPunct="1">
              <a:lnSpc>
                <a:spcPct val="90000"/>
              </a:lnSpc>
              <a:buFont typeface="Wingdings" pitchFamily="2" charset="2"/>
              <a:buNone/>
            </a:pPr>
            <a:r>
              <a:rPr lang="en-US" altLang="zh-CN" sz="2400" b="1" smtClean="0">
                <a:solidFill>
                  <a:schemeClr val="hlink"/>
                </a:solidFill>
                <a:latin typeface="宋体" pitchFamily="2" charset="-122"/>
              </a:rPr>
              <a:t>JMP</a:t>
            </a:r>
            <a:r>
              <a:rPr lang="zh-CN" altLang="en-US" sz="2400" b="1" smtClean="0">
                <a:solidFill>
                  <a:schemeClr val="hlink"/>
                </a:solidFill>
                <a:latin typeface="宋体" pitchFamily="2" charset="-122"/>
              </a:rPr>
              <a:t>指令中各时钟周期的控制信号为：</a:t>
            </a:r>
          </a:p>
          <a:p>
            <a:pPr eaLnBrk="1" hangingPunct="1">
              <a:lnSpc>
                <a:spcPct val="90000"/>
              </a:lnSpc>
              <a:buFont typeface="Wingdings" pitchFamily="2" charset="2"/>
              <a:buNone/>
            </a:pPr>
            <a:r>
              <a:rPr lang="zh-CN" altLang="en-US" sz="2400" b="1" smtClean="0">
                <a:latin typeface="宋体" pitchFamily="2" charset="-122"/>
              </a:rPr>
              <a:t>	</a:t>
            </a:r>
            <a:r>
              <a:rPr lang="en-US" altLang="zh-CN" sz="2400" b="1" smtClean="0">
                <a:solidFill>
                  <a:schemeClr val="folHlink"/>
                </a:solidFill>
                <a:latin typeface="宋体" pitchFamily="2" charset="-122"/>
              </a:rPr>
              <a:t>T1:</a:t>
            </a:r>
            <a:r>
              <a:rPr lang="en-US" altLang="zh-CN" sz="2400" b="1" smtClean="0">
                <a:latin typeface="宋体" pitchFamily="2" charset="-122"/>
              </a:rPr>
              <a:t> PCout, MARin,PC+1,Read </a:t>
            </a:r>
            <a:r>
              <a:rPr lang="en-US" altLang="zh-CN" sz="2400" b="1" smtClean="0">
                <a:solidFill>
                  <a:srgbClr val="FF9900"/>
                </a:solidFill>
                <a:latin typeface="宋体" pitchFamily="2" charset="-122"/>
              </a:rPr>
              <a:t>;PC</a:t>
            </a:r>
            <a:r>
              <a:rPr lang="en-US" altLang="zh-CN" sz="2400" b="1" smtClean="0">
                <a:solidFill>
                  <a:srgbClr val="FF9900"/>
                </a:solidFill>
                <a:latin typeface="宋体" pitchFamily="2" charset="-122"/>
                <a:sym typeface="Symbol" pitchFamily="18" charset="2"/>
              </a:rPr>
              <a:t></a:t>
            </a:r>
            <a:r>
              <a:rPr lang="en-US" altLang="zh-CN" sz="2400" b="1" smtClean="0">
                <a:solidFill>
                  <a:srgbClr val="FF9900"/>
                </a:solidFill>
                <a:latin typeface="宋体" pitchFamily="2" charset="-122"/>
              </a:rPr>
              <a:t>MAR, PC+1, read</a:t>
            </a:r>
          </a:p>
          <a:p>
            <a:pPr eaLnBrk="1" hangingPunct="1">
              <a:lnSpc>
                <a:spcPct val="90000"/>
              </a:lnSpc>
              <a:buFont typeface="Wingdings" pitchFamily="2" charset="2"/>
              <a:buNone/>
            </a:pPr>
            <a:r>
              <a:rPr lang="en-US" altLang="zh-CN" sz="2400" b="1" smtClean="0">
                <a:latin typeface="宋体" pitchFamily="2" charset="-122"/>
              </a:rPr>
              <a:t>	</a:t>
            </a:r>
            <a:r>
              <a:rPr lang="en-US" altLang="zh-CN" sz="2400" b="1" smtClean="0">
                <a:solidFill>
                  <a:schemeClr val="folHlink"/>
                </a:solidFill>
                <a:latin typeface="宋体" pitchFamily="2" charset="-122"/>
              </a:rPr>
              <a:t>T2:</a:t>
            </a:r>
            <a:r>
              <a:rPr lang="en-US" altLang="zh-CN" sz="2400" b="1" smtClean="0">
                <a:latin typeface="宋体" pitchFamily="2" charset="-122"/>
              </a:rPr>
              <a:t> MDRout, IRin		</a:t>
            </a:r>
            <a:r>
              <a:rPr lang="en-US" altLang="zh-CN" sz="2400" b="1" smtClean="0">
                <a:solidFill>
                  <a:srgbClr val="FF9900"/>
                </a:solidFill>
                <a:latin typeface="宋体" pitchFamily="2" charset="-122"/>
              </a:rPr>
              <a:t>;MDR</a:t>
            </a:r>
            <a:r>
              <a:rPr lang="en-US" altLang="zh-CN" sz="2400" b="1" smtClean="0">
                <a:solidFill>
                  <a:srgbClr val="FF9900"/>
                </a:solidFill>
                <a:latin typeface="宋体" pitchFamily="2" charset="-122"/>
                <a:sym typeface="Symbol" pitchFamily="18" charset="2"/>
              </a:rPr>
              <a:t></a:t>
            </a:r>
            <a:r>
              <a:rPr lang="en-US" altLang="zh-CN" sz="2400" b="1" smtClean="0">
                <a:solidFill>
                  <a:srgbClr val="FF9900"/>
                </a:solidFill>
                <a:latin typeface="宋体" pitchFamily="2" charset="-122"/>
              </a:rPr>
              <a:t>IR</a:t>
            </a:r>
          </a:p>
          <a:p>
            <a:pPr eaLnBrk="1" hangingPunct="1">
              <a:lnSpc>
                <a:spcPct val="90000"/>
              </a:lnSpc>
              <a:buFont typeface="Wingdings" pitchFamily="2" charset="2"/>
              <a:buNone/>
            </a:pPr>
            <a:r>
              <a:rPr lang="en-US" altLang="zh-CN" sz="2400" b="1" smtClean="0">
                <a:latin typeface="宋体" pitchFamily="2" charset="-122"/>
              </a:rPr>
              <a:t>	</a:t>
            </a:r>
            <a:r>
              <a:rPr lang="en-US" altLang="zh-CN" sz="2400" b="1" smtClean="0">
                <a:solidFill>
                  <a:schemeClr val="folHlink"/>
                </a:solidFill>
                <a:latin typeface="宋体" pitchFamily="2" charset="-122"/>
              </a:rPr>
              <a:t>T3:</a:t>
            </a:r>
            <a:r>
              <a:rPr lang="en-US" altLang="zh-CN" sz="2400" b="1" smtClean="0">
                <a:latin typeface="宋体" pitchFamily="2" charset="-122"/>
              </a:rPr>
              <a:t> PCout, Yin			</a:t>
            </a:r>
            <a:r>
              <a:rPr lang="en-US" altLang="zh-CN" sz="2400" b="1" smtClean="0">
                <a:solidFill>
                  <a:srgbClr val="FF9900"/>
                </a:solidFill>
                <a:latin typeface="宋体" pitchFamily="2" charset="-122"/>
              </a:rPr>
              <a:t>;PC</a:t>
            </a:r>
            <a:r>
              <a:rPr lang="en-US" altLang="zh-CN" sz="2400" b="1" smtClean="0">
                <a:solidFill>
                  <a:srgbClr val="FF9900"/>
                </a:solidFill>
                <a:latin typeface="宋体" pitchFamily="2" charset="-122"/>
                <a:sym typeface="Symbol" pitchFamily="18" charset="2"/>
              </a:rPr>
              <a:t></a:t>
            </a:r>
            <a:r>
              <a:rPr lang="en-US" altLang="zh-CN" sz="2400" b="1" smtClean="0">
                <a:solidFill>
                  <a:srgbClr val="FF9900"/>
                </a:solidFill>
                <a:latin typeface="宋体" pitchFamily="2" charset="-122"/>
              </a:rPr>
              <a:t>Y</a:t>
            </a:r>
          </a:p>
          <a:p>
            <a:pPr eaLnBrk="1" hangingPunct="1">
              <a:lnSpc>
                <a:spcPct val="90000"/>
              </a:lnSpc>
              <a:buFont typeface="Wingdings" pitchFamily="2" charset="2"/>
              <a:buNone/>
            </a:pPr>
            <a:r>
              <a:rPr lang="en-US" altLang="zh-CN" sz="2400" b="1" smtClean="0">
                <a:latin typeface="宋体" pitchFamily="2" charset="-122"/>
              </a:rPr>
              <a:t>	</a:t>
            </a:r>
            <a:r>
              <a:rPr lang="en-US" altLang="zh-CN" sz="2400" b="1" smtClean="0">
                <a:solidFill>
                  <a:schemeClr val="folHlink"/>
                </a:solidFill>
                <a:latin typeface="宋体" pitchFamily="2" charset="-122"/>
              </a:rPr>
              <a:t>T4:</a:t>
            </a:r>
            <a:r>
              <a:rPr lang="en-US" altLang="zh-CN" sz="2400" b="1" smtClean="0">
                <a:latin typeface="宋体" pitchFamily="2" charset="-122"/>
              </a:rPr>
              <a:t> IRout, Add, Zin		</a:t>
            </a:r>
            <a:r>
              <a:rPr lang="en-US" altLang="zh-CN" sz="2400" b="1" smtClean="0">
                <a:solidFill>
                  <a:srgbClr val="FF9900"/>
                </a:solidFill>
                <a:latin typeface="宋体" pitchFamily="2" charset="-122"/>
              </a:rPr>
              <a:t>;IR+Y</a:t>
            </a:r>
            <a:r>
              <a:rPr lang="en-US" altLang="zh-CN" sz="2400" b="1" smtClean="0">
                <a:solidFill>
                  <a:srgbClr val="FF9900"/>
                </a:solidFill>
                <a:latin typeface="宋体" pitchFamily="2" charset="-122"/>
                <a:sym typeface="Symbol" pitchFamily="18" charset="2"/>
              </a:rPr>
              <a:t></a:t>
            </a:r>
            <a:r>
              <a:rPr lang="en-US" altLang="zh-CN" sz="2400" b="1" smtClean="0">
                <a:solidFill>
                  <a:srgbClr val="FF9900"/>
                </a:solidFill>
                <a:latin typeface="宋体" pitchFamily="2" charset="-122"/>
              </a:rPr>
              <a:t>Z</a:t>
            </a:r>
          </a:p>
          <a:p>
            <a:pPr eaLnBrk="1" hangingPunct="1">
              <a:lnSpc>
                <a:spcPct val="90000"/>
              </a:lnSpc>
              <a:buFont typeface="Wingdings" pitchFamily="2" charset="2"/>
              <a:buNone/>
            </a:pPr>
            <a:r>
              <a:rPr lang="en-US" altLang="zh-CN" sz="2400" b="1" smtClean="0">
                <a:latin typeface="宋体" pitchFamily="2" charset="-122"/>
              </a:rPr>
              <a:t>	</a:t>
            </a:r>
            <a:r>
              <a:rPr lang="en-US" altLang="zh-CN" sz="2400" b="1" smtClean="0">
                <a:solidFill>
                  <a:schemeClr val="folHlink"/>
                </a:solidFill>
                <a:latin typeface="宋体" pitchFamily="2" charset="-122"/>
              </a:rPr>
              <a:t>T5:</a:t>
            </a:r>
            <a:r>
              <a:rPr lang="en-US" altLang="zh-CN" sz="2400" b="1" smtClean="0">
                <a:latin typeface="宋体" pitchFamily="2" charset="-122"/>
              </a:rPr>
              <a:t> Zout, PCin			</a:t>
            </a:r>
            <a:r>
              <a:rPr lang="en-US" altLang="zh-CN" sz="2400" b="1" smtClean="0">
                <a:solidFill>
                  <a:srgbClr val="FF9900"/>
                </a:solidFill>
                <a:latin typeface="宋体" pitchFamily="2" charset="-122"/>
              </a:rPr>
              <a:t>;Z</a:t>
            </a:r>
            <a:r>
              <a:rPr lang="en-US" altLang="zh-CN" sz="2400" b="1" smtClean="0">
                <a:solidFill>
                  <a:srgbClr val="FF9900"/>
                </a:solidFill>
                <a:latin typeface="宋体" pitchFamily="2" charset="-122"/>
                <a:sym typeface="Symbol" pitchFamily="18" charset="2"/>
              </a:rPr>
              <a:t></a:t>
            </a:r>
            <a:r>
              <a:rPr lang="en-US" altLang="zh-CN" sz="2400" b="1" smtClean="0">
                <a:solidFill>
                  <a:srgbClr val="FF9900"/>
                </a:solidFill>
                <a:latin typeface="宋体" pitchFamily="2" charset="-122"/>
              </a:rPr>
              <a:t>PC</a:t>
            </a:r>
          </a:p>
          <a:p>
            <a:pPr eaLnBrk="1" hangingPunct="1">
              <a:lnSpc>
                <a:spcPct val="90000"/>
              </a:lnSpc>
            </a:pPr>
            <a:endParaRPr lang="en-US" altLang="zh-CN" sz="2400" b="1" smtClean="0">
              <a:solidFill>
                <a:srgbClr val="FF9900"/>
              </a:solidFill>
              <a:latin typeface="宋体" pitchFamily="2" charset="-122"/>
            </a:endParaRPr>
          </a:p>
        </p:txBody>
      </p:sp>
      <p:sp>
        <p:nvSpPr>
          <p:cNvPr id="144387" name="Rectangle 5"/>
          <p:cNvSpPr>
            <a:spLocks noGrp="1" noChangeArrowheads="1"/>
          </p:cNvSpPr>
          <p:nvPr>
            <p:ph type="title"/>
          </p:nvPr>
        </p:nvSpPr>
        <p:spPr>
          <a:xfrm>
            <a:off x="304800" y="304800"/>
            <a:ext cx="8382000" cy="609600"/>
          </a:xfrm>
          <a:noFill/>
        </p:spPr>
        <p:txBody>
          <a:bodyPr/>
          <a:lstStyle/>
          <a:p>
            <a:pPr eaLnBrk="1" hangingPunct="1"/>
            <a:r>
              <a:rPr lang="zh-CN" altLang="en-US" sz="3600" smtClean="0">
                <a:solidFill>
                  <a:schemeClr val="hlink"/>
                </a:solidFill>
                <a:ea typeface="隶书" pitchFamily="49" charset="-122"/>
              </a:rPr>
              <a:t>微操作控制形成电路的逻辑表达形式</a:t>
            </a:r>
            <a:endParaRPr lang="zh-CN" altLang="en-US" sz="3600" smtClean="0">
              <a:solidFill>
                <a:schemeClr val="hlink"/>
              </a:solidFill>
            </a:endParaRPr>
          </a:p>
        </p:txBody>
      </p:sp>
      <p:sp>
        <p:nvSpPr>
          <p:cNvPr id="144388" name="Rectangle 6"/>
          <p:cNvSpPr>
            <a:spLocks noChangeArrowheads="1"/>
          </p:cNvSpPr>
          <p:nvPr/>
        </p:nvSpPr>
        <p:spPr bwMode="auto">
          <a:xfrm>
            <a:off x="304800" y="1066800"/>
            <a:ext cx="8458200"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hangingPunct="1">
              <a:lnSpc>
                <a:spcPct val="90000"/>
              </a:lnSpc>
              <a:spcBef>
                <a:spcPct val="20000"/>
              </a:spcBef>
              <a:buClr>
                <a:srgbClr val="3333CC"/>
              </a:buClr>
              <a:buSzPct val="60000"/>
              <a:buFont typeface="Wingdings" pitchFamily="2" charset="2"/>
              <a:buNone/>
            </a:pPr>
            <a:r>
              <a:rPr kumimoji="1" lang="en-US" altLang="zh-CN" sz="2400" b="1" smtClean="0">
                <a:solidFill>
                  <a:srgbClr val="3333CC"/>
                </a:solidFill>
                <a:latin typeface="宋体" pitchFamily="2" charset="-122"/>
              </a:rPr>
              <a:t>C = T1*(INS1 + INS2 + </a:t>
            </a:r>
            <a:r>
              <a:rPr kumimoji="1" lang="en-US" altLang="zh-CN" sz="2400" b="1" smtClean="0">
                <a:solidFill>
                  <a:srgbClr val="3333CC"/>
                </a:solidFill>
                <a:latin typeface="Times New Roman" pitchFamily="18" charset="0"/>
              </a:rPr>
              <a:t>…</a:t>
            </a:r>
            <a:r>
              <a:rPr kumimoji="1" lang="en-US" altLang="zh-CN" sz="2400" b="1" smtClean="0">
                <a:solidFill>
                  <a:srgbClr val="3333CC"/>
                </a:solidFill>
                <a:latin typeface="宋体" pitchFamily="2" charset="-122"/>
              </a:rPr>
              <a:t>) + T2*(INS1 + INS2 + </a:t>
            </a:r>
            <a:r>
              <a:rPr kumimoji="1" lang="en-US" altLang="zh-CN" sz="2400" b="1" smtClean="0">
                <a:solidFill>
                  <a:srgbClr val="3333CC"/>
                </a:solidFill>
                <a:latin typeface="Times New Roman" pitchFamily="18" charset="0"/>
              </a:rPr>
              <a:t>…</a:t>
            </a:r>
            <a:r>
              <a:rPr kumimoji="1" lang="en-US" altLang="zh-CN" sz="2400" b="1" smtClean="0">
                <a:solidFill>
                  <a:srgbClr val="3333CC"/>
                </a:solidFill>
                <a:latin typeface="宋体" pitchFamily="2" charset="-122"/>
              </a:rPr>
              <a:t>) + </a:t>
            </a:r>
            <a:r>
              <a:rPr kumimoji="1" lang="en-US" altLang="zh-CN" sz="2400" b="1" smtClean="0">
                <a:solidFill>
                  <a:srgbClr val="3333CC"/>
                </a:solidFill>
                <a:latin typeface="Times New Roman" pitchFamily="18" charset="0"/>
              </a:rPr>
              <a:t>…</a:t>
            </a:r>
            <a:endParaRPr kumimoji="1" lang="en-US" altLang="zh-CN" sz="2400" b="1" smtClean="0">
              <a:solidFill>
                <a:srgbClr val="3333CC"/>
              </a:solidFill>
              <a:latin typeface="宋体" pitchFamily="2" charset="-122"/>
            </a:endParaRPr>
          </a:p>
        </p:txBody>
      </p:sp>
    </p:spTree>
    <p:extLst>
      <p:ext uri="{BB962C8B-B14F-4D97-AF65-F5344CB8AC3E}">
        <p14:creationId xmlns:p14="http://schemas.microsoft.com/office/powerpoint/2010/main" val="3500135559"/>
      </p:ext>
    </p:extLst>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a:xfrm>
            <a:off x="228600" y="304800"/>
            <a:ext cx="8382000" cy="762000"/>
          </a:xfrm>
        </p:spPr>
        <p:txBody>
          <a:bodyPr/>
          <a:lstStyle/>
          <a:p>
            <a:pPr eaLnBrk="1" hangingPunct="1"/>
            <a:r>
              <a:rPr lang="zh-CN" altLang="en-US" sz="3600" smtClean="0">
                <a:solidFill>
                  <a:schemeClr val="hlink"/>
                </a:solidFill>
                <a:ea typeface="隶书" pitchFamily="49" charset="-122"/>
              </a:rPr>
              <a:t>控制器的逻辑表达式</a:t>
            </a:r>
            <a:endParaRPr lang="zh-CN" altLang="en-US" sz="3600" smtClean="0">
              <a:solidFill>
                <a:schemeClr val="hlink"/>
              </a:solidFill>
              <a:ea typeface="黑体" pitchFamily="49" charset="-122"/>
            </a:endParaRPr>
          </a:p>
        </p:txBody>
      </p:sp>
      <p:sp>
        <p:nvSpPr>
          <p:cNvPr id="145411" name="Rectangle 3"/>
          <p:cNvSpPr>
            <a:spLocks noGrp="1" noChangeArrowheads="1"/>
          </p:cNvSpPr>
          <p:nvPr>
            <p:ph type="body" idx="1"/>
          </p:nvPr>
        </p:nvSpPr>
        <p:spPr>
          <a:xfrm>
            <a:off x="1219200" y="1447800"/>
            <a:ext cx="6553200" cy="3810000"/>
          </a:xfrm>
        </p:spPr>
        <p:txBody>
          <a:bodyPr/>
          <a:lstStyle/>
          <a:p>
            <a:pPr eaLnBrk="1" hangingPunct="1">
              <a:lnSpc>
                <a:spcPct val="90000"/>
              </a:lnSpc>
              <a:buFont typeface="Wingdings" pitchFamily="2" charset="2"/>
              <a:buNone/>
            </a:pPr>
            <a:r>
              <a:rPr lang="en-US" altLang="zh-CN" sz="2400" b="1" smtClean="0">
                <a:solidFill>
                  <a:srgbClr val="000000"/>
                </a:solidFill>
                <a:latin typeface="宋体" pitchFamily="2" charset="-122"/>
              </a:rPr>
              <a:t>PC+1 = T1</a:t>
            </a:r>
          </a:p>
          <a:p>
            <a:pPr eaLnBrk="1" hangingPunct="1">
              <a:lnSpc>
                <a:spcPct val="90000"/>
              </a:lnSpc>
              <a:buFont typeface="Wingdings" pitchFamily="2" charset="2"/>
              <a:buNone/>
            </a:pPr>
            <a:r>
              <a:rPr lang="en-US" altLang="zh-CN" sz="2400" b="1" smtClean="0">
                <a:solidFill>
                  <a:srgbClr val="000000"/>
                </a:solidFill>
                <a:latin typeface="宋体" pitchFamily="2" charset="-122"/>
              </a:rPr>
              <a:t>PCin = T5*JMP</a:t>
            </a:r>
          </a:p>
          <a:p>
            <a:pPr eaLnBrk="1" hangingPunct="1">
              <a:lnSpc>
                <a:spcPct val="90000"/>
              </a:lnSpc>
              <a:buFont typeface="Wingdings" pitchFamily="2" charset="2"/>
              <a:buNone/>
            </a:pPr>
            <a:r>
              <a:rPr lang="en-US" altLang="zh-CN" sz="2400" b="1" smtClean="0">
                <a:solidFill>
                  <a:srgbClr val="000000"/>
                </a:solidFill>
                <a:latin typeface="宋体" pitchFamily="2" charset="-122"/>
              </a:rPr>
              <a:t>PCout = T1 + T3*JMP</a:t>
            </a:r>
          </a:p>
          <a:p>
            <a:pPr eaLnBrk="1" hangingPunct="1">
              <a:lnSpc>
                <a:spcPct val="90000"/>
              </a:lnSpc>
              <a:buFont typeface="Wingdings" pitchFamily="2" charset="2"/>
              <a:buNone/>
            </a:pPr>
            <a:r>
              <a:rPr lang="en-US" altLang="zh-CN" sz="2400" b="1" smtClean="0">
                <a:solidFill>
                  <a:srgbClr val="000000"/>
                </a:solidFill>
                <a:latin typeface="宋体" pitchFamily="2" charset="-122"/>
              </a:rPr>
              <a:t>Yin = T3*(ADD + JMP)</a:t>
            </a:r>
          </a:p>
          <a:p>
            <a:pPr eaLnBrk="1" hangingPunct="1">
              <a:lnSpc>
                <a:spcPct val="90000"/>
              </a:lnSpc>
              <a:buFont typeface="Wingdings" pitchFamily="2" charset="2"/>
              <a:buNone/>
            </a:pPr>
            <a:r>
              <a:rPr lang="en-US" altLang="zh-CN" sz="2400" b="1" smtClean="0">
                <a:solidFill>
                  <a:srgbClr val="000000"/>
                </a:solidFill>
                <a:latin typeface="宋体" pitchFamily="2" charset="-122"/>
              </a:rPr>
              <a:t>Add = T4*(ADD + JMP)</a:t>
            </a:r>
          </a:p>
          <a:p>
            <a:pPr eaLnBrk="1" hangingPunct="1">
              <a:lnSpc>
                <a:spcPct val="90000"/>
              </a:lnSpc>
              <a:buFont typeface="Wingdings" pitchFamily="2" charset="2"/>
              <a:buNone/>
            </a:pPr>
            <a:r>
              <a:rPr lang="en-US" altLang="zh-CN" sz="2400" b="1" smtClean="0">
                <a:solidFill>
                  <a:srgbClr val="000000"/>
                </a:solidFill>
                <a:latin typeface="宋体" pitchFamily="2" charset="-122"/>
              </a:rPr>
              <a:t>Zin = T4*(ADD + JMP)</a:t>
            </a:r>
          </a:p>
          <a:p>
            <a:pPr eaLnBrk="1" hangingPunct="1">
              <a:lnSpc>
                <a:spcPct val="90000"/>
              </a:lnSpc>
              <a:buFont typeface="Wingdings" pitchFamily="2" charset="2"/>
              <a:buNone/>
            </a:pPr>
            <a:r>
              <a:rPr lang="en-US" altLang="zh-CN" sz="2400" b="1" smtClean="0">
                <a:solidFill>
                  <a:srgbClr val="000000"/>
                </a:solidFill>
                <a:latin typeface="宋体" pitchFamily="2" charset="-122"/>
              </a:rPr>
              <a:t>Zout = T5*(ADD + JMP)</a:t>
            </a:r>
          </a:p>
          <a:p>
            <a:pPr eaLnBrk="1" hangingPunct="1">
              <a:lnSpc>
                <a:spcPct val="90000"/>
              </a:lnSpc>
              <a:buFont typeface="Wingdings" pitchFamily="2" charset="2"/>
              <a:buNone/>
            </a:pPr>
            <a:r>
              <a:rPr lang="en-US" altLang="zh-CN" sz="2400" b="1" smtClean="0">
                <a:solidFill>
                  <a:srgbClr val="000000"/>
                </a:solidFill>
                <a:latin typeface="宋体" pitchFamily="2" charset="-122"/>
              </a:rPr>
              <a:t>END = T5*(ADD + JMP)</a:t>
            </a:r>
          </a:p>
          <a:p>
            <a:pPr eaLnBrk="1" hangingPunct="1">
              <a:lnSpc>
                <a:spcPct val="90000"/>
              </a:lnSpc>
              <a:buFont typeface="Wingdings" pitchFamily="2" charset="2"/>
              <a:buNone/>
            </a:pPr>
            <a:r>
              <a:rPr lang="en-US" altLang="zh-CN" sz="2400" b="1" smtClean="0">
                <a:solidFill>
                  <a:srgbClr val="000000"/>
                </a:solidFill>
                <a:latin typeface="宋体" pitchFamily="2" charset="-122"/>
              </a:rPr>
              <a:t>...</a:t>
            </a:r>
          </a:p>
          <a:p>
            <a:pPr eaLnBrk="1" hangingPunct="1">
              <a:lnSpc>
                <a:spcPct val="90000"/>
              </a:lnSpc>
              <a:buFont typeface="Wingdings" pitchFamily="2" charset="2"/>
              <a:buNone/>
            </a:pPr>
            <a:endParaRPr lang="en-US" altLang="zh-CN" sz="2400" b="1" smtClean="0">
              <a:latin typeface="宋体" pitchFamily="2" charset="-122"/>
            </a:endParaRPr>
          </a:p>
        </p:txBody>
      </p:sp>
    </p:spTree>
    <p:extLst>
      <p:ext uri="{BB962C8B-B14F-4D97-AF65-F5344CB8AC3E}">
        <p14:creationId xmlns:p14="http://schemas.microsoft.com/office/powerpoint/2010/main" val="106644197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ext Box 2"/>
          <p:cNvSpPr txBox="1">
            <a:spLocks noChangeArrowheads="1"/>
          </p:cNvSpPr>
          <p:nvPr/>
        </p:nvSpPr>
        <p:spPr bwMode="auto">
          <a:xfrm>
            <a:off x="0" y="0"/>
            <a:ext cx="9144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spcBef>
                <a:spcPct val="50000"/>
              </a:spcBef>
            </a:pPr>
            <a:endParaRPr lang="zh-CN" altLang="zh-CN" sz="1600" b="1" smtClean="0">
              <a:solidFill>
                <a:srgbClr val="000000"/>
              </a:solidFill>
              <a:latin typeface="Times New Roman" pitchFamily="18" charset="0"/>
              <a:ea typeface="楷体_GB2312" pitchFamily="49" charset="-122"/>
            </a:endParaRPr>
          </a:p>
        </p:txBody>
      </p:sp>
      <p:sp>
        <p:nvSpPr>
          <p:cNvPr id="146435" name="Text Box 3"/>
          <p:cNvSpPr txBox="1">
            <a:spLocks noChangeArrowheads="1"/>
          </p:cNvSpPr>
          <p:nvPr/>
        </p:nvSpPr>
        <p:spPr bwMode="auto">
          <a:xfrm>
            <a:off x="304800" y="1447800"/>
            <a:ext cx="8458200" cy="421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lnSpc>
                <a:spcPct val="80000"/>
              </a:lnSpc>
              <a:spcBef>
                <a:spcPct val="25000"/>
              </a:spcBef>
            </a:pPr>
            <a:endParaRPr lang="en-US" altLang="zh-CN" b="1" smtClean="0">
              <a:solidFill>
                <a:srgbClr val="000000"/>
              </a:solidFill>
              <a:latin typeface="宋体" pitchFamily="2" charset="-122"/>
            </a:endParaRPr>
          </a:p>
          <a:p>
            <a:pPr algn="l" eaLnBrk="1" hangingPunct="1">
              <a:spcBef>
                <a:spcPct val="50000"/>
              </a:spcBef>
            </a:pPr>
            <a:r>
              <a:rPr lang="en-US" altLang="zh-CN" b="1" smtClean="0">
                <a:solidFill>
                  <a:srgbClr val="000000"/>
                </a:solidFill>
                <a:latin typeface="宋体" pitchFamily="2" charset="-122"/>
              </a:rPr>
              <a:t>  </a:t>
            </a:r>
            <a:r>
              <a:rPr lang="zh-CN" altLang="en-US" b="1" smtClean="0">
                <a:solidFill>
                  <a:srgbClr val="FF0000"/>
                </a:solidFill>
                <a:latin typeface="宋体" pitchFamily="2" charset="-122"/>
              </a:rPr>
              <a:t>优点</a:t>
            </a:r>
            <a:r>
              <a:rPr lang="en-US" altLang="zh-CN" b="1" smtClean="0">
                <a:solidFill>
                  <a:srgbClr val="FF0000"/>
                </a:solidFill>
                <a:latin typeface="宋体" pitchFamily="2" charset="-122"/>
              </a:rPr>
              <a:t>:</a:t>
            </a:r>
            <a:r>
              <a:rPr lang="zh-CN" altLang="en-US" b="1" smtClean="0">
                <a:solidFill>
                  <a:srgbClr val="000000"/>
                </a:solidFill>
                <a:latin typeface="宋体" pitchFamily="2" charset="-122"/>
              </a:rPr>
              <a:t>速度快</a:t>
            </a:r>
            <a:r>
              <a:rPr lang="en-US" altLang="zh-CN" b="1" smtClean="0">
                <a:solidFill>
                  <a:srgbClr val="000000"/>
                </a:solidFill>
                <a:latin typeface="宋体" pitchFamily="2" charset="-122"/>
              </a:rPr>
              <a:t>,</a:t>
            </a:r>
            <a:r>
              <a:rPr lang="zh-CN" altLang="en-US" b="1" smtClean="0">
                <a:solidFill>
                  <a:srgbClr val="000000"/>
                </a:solidFill>
                <a:latin typeface="宋体" pitchFamily="2" charset="-122"/>
              </a:rPr>
              <a:t>可用于速度要求较高的机器中</a:t>
            </a:r>
            <a:r>
              <a:rPr lang="en-US" altLang="zh-CN" b="1" smtClean="0">
                <a:solidFill>
                  <a:srgbClr val="000000"/>
                </a:solidFill>
                <a:latin typeface="宋体" pitchFamily="2" charset="-122"/>
              </a:rPr>
              <a:t>.</a:t>
            </a:r>
          </a:p>
          <a:p>
            <a:pPr algn="l" eaLnBrk="1" hangingPunct="1">
              <a:spcBef>
                <a:spcPct val="50000"/>
              </a:spcBef>
            </a:pPr>
            <a:r>
              <a:rPr lang="en-US" altLang="zh-CN" b="1" smtClean="0">
                <a:solidFill>
                  <a:srgbClr val="000000"/>
                </a:solidFill>
                <a:latin typeface="宋体" pitchFamily="2" charset="-122"/>
              </a:rPr>
              <a:t>  </a:t>
            </a:r>
            <a:r>
              <a:rPr lang="zh-CN" altLang="en-US" b="1" smtClean="0">
                <a:solidFill>
                  <a:srgbClr val="FF0000"/>
                </a:solidFill>
                <a:latin typeface="宋体" pitchFamily="2" charset="-122"/>
              </a:rPr>
              <a:t>缺点</a:t>
            </a:r>
            <a:r>
              <a:rPr lang="en-US" altLang="zh-CN" b="1" smtClean="0">
                <a:solidFill>
                  <a:srgbClr val="FF0000"/>
                </a:solidFill>
                <a:latin typeface="宋体" pitchFamily="2" charset="-122"/>
              </a:rPr>
              <a:t>:</a:t>
            </a:r>
            <a:r>
              <a:rPr lang="en-US" altLang="zh-CN" b="1" smtClean="0">
                <a:solidFill>
                  <a:srgbClr val="3333CC"/>
                </a:solidFill>
                <a:latin typeface="宋体" pitchFamily="2" charset="-122"/>
                <a:sym typeface="Wingdings" pitchFamily="2" charset="2"/>
              </a:rPr>
              <a:t>(1) </a:t>
            </a:r>
            <a:r>
              <a:rPr lang="zh-CN" altLang="en-US" b="1" smtClean="0">
                <a:solidFill>
                  <a:srgbClr val="3333CC"/>
                </a:solidFill>
                <a:latin typeface="宋体" pitchFamily="2" charset="-122"/>
              </a:rPr>
              <a:t>缺乏规整性</a:t>
            </a:r>
            <a:r>
              <a:rPr lang="en-US" altLang="zh-CN" b="1" smtClean="0">
                <a:solidFill>
                  <a:srgbClr val="3333CC"/>
                </a:solidFill>
                <a:latin typeface="宋体" pitchFamily="2" charset="-122"/>
              </a:rPr>
              <a:t>:</a:t>
            </a:r>
            <a:r>
              <a:rPr lang="zh-CN" altLang="en-US" b="1" smtClean="0">
                <a:solidFill>
                  <a:srgbClr val="000000"/>
                </a:solidFill>
                <a:latin typeface="宋体" pitchFamily="2" charset="-122"/>
              </a:rPr>
              <a:t>将几百个微操作的执行逻辑组合在一起</a:t>
            </a:r>
            <a:r>
              <a:rPr lang="en-US" altLang="zh-CN" b="1" smtClean="0">
                <a:solidFill>
                  <a:srgbClr val="000000"/>
                </a:solidFill>
                <a:latin typeface="宋体" pitchFamily="2" charset="-122"/>
              </a:rPr>
              <a:t>,</a:t>
            </a:r>
            <a:r>
              <a:rPr lang="zh-CN" altLang="en-US" b="1" smtClean="0">
                <a:solidFill>
                  <a:srgbClr val="000000"/>
                </a:solidFill>
                <a:latin typeface="宋体" pitchFamily="2" charset="-122"/>
              </a:rPr>
              <a:t>构成的微操作产生部件</a:t>
            </a:r>
            <a:r>
              <a:rPr lang="en-US" altLang="zh-CN" b="1" smtClean="0">
                <a:solidFill>
                  <a:srgbClr val="000000"/>
                </a:solidFill>
                <a:latin typeface="宋体" pitchFamily="2" charset="-122"/>
              </a:rPr>
              <a:t>,</a:t>
            </a:r>
            <a:r>
              <a:rPr lang="zh-CN" altLang="en-US" b="1" smtClean="0">
                <a:solidFill>
                  <a:srgbClr val="000000"/>
                </a:solidFill>
                <a:latin typeface="宋体" pitchFamily="2" charset="-122"/>
              </a:rPr>
              <a:t>是计算机中最复杂、最不规整的逻辑部件</a:t>
            </a:r>
            <a:r>
              <a:rPr lang="en-US" altLang="zh-CN" b="1" smtClean="0">
                <a:solidFill>
                  <a:srgbClr val="000000"/>
                </a:solidFill>
                <a:latin typeface="宋体" pitchFamily="2" charset="-122"/>
              </a:rPr>
              <a:t>.</a:t>
            </a:r>
            <a:r>
              <a:rPr lang="zh-CN" altLang="en-US" b="1" smtClean="0">
                <a:solidFill>
                  <a:srgbClr val="000000"/>
                </a:solidFill>
                <a:latin typeface="宋体" pitchFamily="2" charset="-122"/>
              </a:rPr>
              <a:t>不适合于指令复杂的机器</a:t>
            </a:r>
            <a:r>
              <a:rPr lang="en-US" altLang="zh-CN" b="1" smtClean="0">
                <a:solidFill>
                  <a:srgbClr val="000000"/>
                </a:solidFill>
                <a:latin typeface="宋体" pitchFamily="2" charset="-122"/>
              </a:rPr>
              <a:t>.</a:t>
            </a:r>
          </a:p>
          <a:p>
            <a:pPr algn="l" eaLnBrk="1" hangingPunct="1">
              <a:spcBef>
                <a:spcPct val="50000"/>
              </a:spcBef>
            </a:pPr>
            <a:r>
              <a:rPr lang="en-US" altLang="zh-CN" b="1" smtClean="0">
                <a:solidFill>
                  <a:srgbClr val="000000"/>
                </a:solidFill>
                <a:latin typeface="宋体" pitchFamily="2" charset="-122"/>
              </a:rPr>
              <a:t>    (</a:t>
            </a:r>
            <a:r>
              <a:rPr lang="en-US" altLang="zh-CN" b="1" smtClean="0">
                <a:solidFill>
                  <a:srgbClr val="3333CC"/>
                </a:solidFill>
                <a:latin typeface="宋体" pitchFamily="2" charset="-122"/>
              </a:rPr>
              <a:t>2)</a:t>
            </a:r>
            <a:r>
              <a:rPr lang="zh-CN" altLang="en-US" b="1" smtClean="0">
                <a:solidFill>
                  <a:srgbClr val="3333CC"/>
                </a:solidFill>
                <a:latin typeface="宋体" pitchFamily="2" charset="-122"/>
              </a:rPr>
              <a:t>缺乏灵活性</a:t>
            </a:r>
            <a:r>
              <a:rPr lang="en-US" altLang="zh-CN" b="1" smtClean="0">
                <a:solidFill>
                  <a:srgbClr val="000000"/>
                </a:solidFill>
                <a:latin typeface="宋体" pitchFamily="2" charset="-122"/>
              </a:rPr>
              <a:t>:</a:t>
            </a:r>
            <a:r>
              <a:rPr lang="zh-CN" altLang="en-US" b="1" smtClean="0">
                <a:solidFill>
                  <a:srgbClr val="000000"/>
                </a:solidFill>
                <a:latin typeface="宋体" pitchFamily="2" charset="-122"/>
              </a:rPr>
              <a:t>各微命令的实现是用硬连的逻辑电路完成</a:t>
            </a:r>
            <a:r>
              <a:rPr lang="en-US" altLang="zh-CN" b="1" smtClean="0">
                <a:solidFill>
                  <a:srgbClr val="000000"/>
                </a:solidFill>
                <a:latin typeface="宋体" pitchFamily="2" charset="-122"/>
              </a:rPr>
              <a:t>,</a:t>
            </a:r>
            <a:r>
              <a:rPr lang="zh-CN" altLang="en-US" b="1" smtClean="0">
                <a:solidFill>
                  <a:srgbClr val="000000"/>
                </a:solidFill>
                <a:latin typeface="宋体" pitchFamily="2" charset="-122"/>
              </a:rPr>
              <a:t>改动不易</a:t>
            </a:r>
            <a:r>
              <a:rPr lang="en-US" altLang="zh-CN" b="1" smtClean="0">
                <a:solidFill>
                  <a:srgbClr val="000000"/>
                </a:solidFill>
                <a:latin typeface="宋体" pitchFamily="2" charset="-122"/>
              </a:rPr>
              <a:t>,</a:t>
            </a:r>
            <a:r>
              <a:rPr lang="zh-CN" altLang="en-US" b="1" smtClean="0">
                <a:solidFill>
                  <a:srgbClr val="000000"/>
                </a:solidFill>
                <a:latin typeface="宋体" pitchFamily="2" charset="-122"/>
              </a:rPr>
              <a:t>设计困难</a:t>
            </a:r>
            <a:r>
              <a:rPr lang="en-US" altLang="zh-CN" b="1" smtClean="0">
                <a:solidFill>
                  <a:srgbClr val="000000"/>
                </a:solidFill>
                <a:latin typeface="宋体" pitchFamily="2" charset="-122"/>
              </a:rPr>
              <a:t>.</a:t>
            </a:r>
          </a:p>
          <a:p>
            <a:pPr algn="l" eaLnBrk="1" hangingPunct="1">
              <a:spcBef>
                <a:spcPct val="50000"/>
              </a:spcBef>
            </a:pPr>
            <a:endParaRPr lang="en-US" altLang="zh-CN" b="1" smtClean="0">
              <a:solidFill>
                <a:srgbClr val="000000"/>
              </a:solidFill>
              <a:latin typeface="宋体" pitchFamily="2" charset="-122"/>
            </a:endParaRPr>
          </a:p>
          <a:p>
            <a:pPr algn="l" eaLnBrk="1" hangingPunct="1">
              <a:spcBef>
                <a:spcPct val="50000"/>
              </a:spcBef>
            </a:pPr>
            <a:r>
              <a:rPr lang="en-US" altLang="zh-CN" b="1" smtClean="0">
                <a:solidFill>
                  <a:srgbClr val="000000"/>
                </a:solidFill>
                <a:latin typeface="宋体" pitchFamily="2" charset="-122"/>
              </a:rPr>
              <a:t>          </a:t>
            </a:r>
          </a:p>
        </p:txBody>
      </p:sp>
      <p:sp>
        <p:nvSpPr>
          <p:cNvPr id="146436" name="Rectangle 4"/>
          <p:cNvSpPr>
            <a:spLocks noChangeArrowheads="1"/>
          </p:cNvSpPr>
          <p:nvPr/>
        </p:nvSpPr>
        <p:spPr bwMode="auto">
          <a:xfrm>
            <a:off x="457200" y="352425"/>
            <a:ext cx="595227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zh-CN" altLang="en-US" sz="3200" b="1" dirty="0" smtClean="0">
                <a:solidFill>
                  <a:srgbClr val="FF0000"/>
                </a:solidFill>
                <a:latin typeface="隶书" pitchFamily="49" charset="-122"/>
                <a:ea typeface="隶书" pitchFamily="49" charset="-122"/>
              </a:rPr>
              <a:t>组合逻辑（时序）控制器的特点</a:t>
            </a:r>
          </a:p>
        </p:txBody>
      </p:sp>
    </p:spTree>
    <p:extLst>
      <p:ext uri="{BB962C8B-B14F-4D97-AF65-F5344CB8AC3E}">
        <p14:creationId xmlns:p14="http://schemas.microsoft.com/office/powerpoint/2010/main" val="2569034355"/>
      </p:ext>
    </p:extLst>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ChangeArrowheads="1"/>
          </p:cNvSpPr>
          <p:nvPr/>
        </p:nvSpPr>
        <p:spPr bwMode="auto">
          <a:xfrm>
            <a:off x="457200" y="1219200"/>
            <a:ext cx="8229600"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hangingPunct="1">
              <a:lnSpc>
                <a:spcPct val="150000"/>
              </a:lnSpc>
              <a:spcBef>
                <a:spcPct val="50000"/>
              </a:spcBef>
            </a:pPr>
            <a:r>
              <a:rPr kumimoji="1" lang="en-US" altLang="zh-CN" sz="2400" b="1" dirty="0" smtClean="0">
                <a:solidFill>
                  <a:srgbClr val="000000"/>
                </a:solidFill>
                <a:latin typeface="宋体" pitchFamily="2" charset="-122"/>
              </a:rPr>
              <a:t>    PLA</a:t>
            </a:r>
            <a:r>
              <a:rPr kumimoji="1" lang="zh-CN" altLang="en-US" sz="2400" b="1" dirty="0" smtClean="0">
                <a:solidFill>
                  <a:srgbClr val="000000"/>
                </a:solidFill>
                <a:latin typeface="宋体" pitchFamily="2" charset="-122"/>
              </a:rPr>
              <a:t>控制器的设计步骤与组合逻辑控制器相同</a:t>
            </a:r>
            <a:r>
              <a:rPr kumimoji="1" lang="en-US" altLang="zh-CN" sz="2400" b="1" dirty="0" smtClean="0">
                <a:solidFill>
                  <a:srgbClr val="000000"/>
                </a:solidFill>
                <a:latin typeface="宋体" pitchFamily="2" charset="-122"/>
              </a:rPr>
              <a:t>,</a:t>
            </a:r>
            <a:r>
              <a:rPr kumimoji="1" lang="zh-CN" altLang="en-US" sz="2400" b="1" dirty="0" smtClean="0">
                <a:solidFill>
                  <a:srgbClr val="000000"/>
                </a:solidFill>
                <a:latin typeface="宋体" pitchFamily="2" charset="-122"/>
              </a:rPr>
              <a:t>只是实现方法不同</a:t>
            </a:r>
            <a:r>
              <a:rPr kumimoji="1" lang="en-US" altLang="zh-CN" sz="2400" b="1" dirty="0" smtClean="0">
                <a:solidFill>
                  <a:srgbClr val="000000"/>
                </a:solidFill>
                <a:latin typeface="宋体" pitchFamily="2" charset="-122"/>
              </a:rPr>
              <a:t>,</a:t>
            </a:r>
            <a:r>
              <a:rPr kumimoji="1" lang="zh-CN" altLang="en-US" sz="2400" b="1" dirty="0" smtClean="0">
                <a:solidFill>
                  <a:srgbClr val="000000"/>
                </a:solidFill>
                <a:latin typeface="宋体" pitchFamily="2" charset="-122"/>
              </a:rPr>
              <a:t>它采用</a:t>
            </a:r>
            <a:r>
              <a:rPr kumimoji="1" lang="en-US" altLang="zh-CN" sz="2400" b="1" dirty="0" smtClean="0">
                <a:solidFill>
                  <a:srgbClr val="FF0000"/>
                </a:solidFill>
                <a:latin typeface="宋体" pitchFamily="2" charset="-122"/>
              </a:rPr>
              <a:t>PLA</a:t>
            </a:r>
            <a:r>
              <a:rPr kumimoji="1" lang="zh-CN" altLang="en-US" sz="2400" b="1" dirty="0" smtClean="0">
                <a:solidFill>
                  <a:srgbClr val="FF0000"/>
                </a:solidFill>
                <a:latin typeface="宋体" pitchFamily="2" charset="-122"/>
              </a:rPr>
              <a:t>阵列</a:t>
            </a:r>
            <a:r>
              <a:rPr kumimoji="1" lang="en-US" altLang="zh-CN" sz="2400" b="1" dirty="0" smtClean="0">
                <a:solidFill>
                  <a:srgbClr val="000000"/>
                </a:solidFill>
                <a:latin typeface="宋体" pitchFamily="2" charset="-122"/>
              </a:rPr>
              <a:t>(Programmed  Logic  Array). </a:t>
            </a:r>
            <a:r>
              <a:rPr kumimoji="1" lang="zh-CN" altLang="en-US" sz="2400" b="1" dirty="0" smtClean="0">
                <a:solidFill>
                  <a:srgbClr val="000000"/>
                </a:solidFill>
                <a:latin typeface="宋体" pitchFamily="2" charset="-122"/>
              </a:rPr>
              <a:t>从设计思想来看是组合逻辑控制器</a:t>
            </a:r>
            <a:r>
              <a:rPr kumimoji="1" lang="en-US" altLang="zh-CN" sz="2400" b="1" dirty="0" smtClean="0">
                <a:solidFill>
                  <a:srgbClr val="000000"/>
                </a:solidFill>
                <a:latin typeface="宋体" pitchFamily="2" charset="-122"/>
              </a:rPr>
              <a:t>,</a:t>
            </a:r>
            <a:r>
              <a:rPr kumimoji="1" lang="zh-CN" altLang="en-US" sz="2400" b="1" dirty="0" smtClean="0">
                <a:solidFill>
                  <a:srgbClr val="000000"/>
                </a:solidFill>
                <a:latin typeface="宋体" pitchFamily="2" charset="-122"/>
              </a:rPr>
              <a:t>从实现方法来看</a:t>
            </a:r>
            <a:r>
              <a:rPr kumimoji="1" lang="en-US" altLang="zh-CN" sz="2400" b="1" dirty="0" smtClean="0">
                <a:solidFill>
                  <a:srgbClr val="000000"/>
                </a:solidFill>
                <a:latin typeface="宋体" pitchFamily="2" charset="-122"/>
              </a:rPr>
              <a:t>,</a:t>
            </a:r>
            <a:r>
              <a:rPr kumimoji="1" lang="zh-CN" altLang="en-US" sz="2400" b="1" dirty="0" smtClean="0">
                <a:solidFill>
                  <a:srgbClr val="000000"/>
                </a:solidFill>
                <a:latin typeface="宋体" pitchFamily="2" charset="-122"/>
              </a:rPr>
              <a:t>是存储逻辑控制器</a:t>
            </a:r>
            <a:r>
              <a:rPr kumimoji="1" lang="en-US" altLang="zh-CN" sz="2400" b="1" dirty="0" smtClean="0">
                <a:solidFill>
                  <a:srgbClr val="000000"/>
                </a:solidFill>
                <a:latin typeface="宋体" pitchFamily="2" charset="-122"/>
              </a:rPr>
              <a:t>.</a:t>
            </a:r>
          </a:p>
          <a:p>
            <a:pPr algn="l" eaLnBrk="1" hangingPunct="1">
              <a:lnSpc>
                <a:spcPct val="150000"/>
              </a:lnSpc>
              <a:spcBef>
                <a:spcPct val="50000"/>
              </a:spcBef>
            </a:pPr>
            <a:r>
              <a:rPr kumimoji="1" lang="en-US" altLang="zh-CN" sz="2400" b="1" dirty="0" smtClean="0">
                <a:solidFill>
                  <a:srgbClr val="000000"/>
                </a:solidFill>
                <a:latin typeface="宋体" pitchFamily="2" charset="-122"/>
              </a:rPr>
              <a:t>   </a:t>
            </a:r>
            <a:r>
              <a:rPr kumimoji="1" lang="zh-CN" altLang="en-US" sz="2400" b="1" dirty="0" smtClean="0">
                <a:solidFill>
                  <a:srgbClr val="FF0000"/>
                </a:solidFill>
                <a:latin typeface="宋体" pitchFamily="2" charset="-122"/>
              </a:rPr>
              <a:t>特点</a:t>
            </a:r>
            <a:r>
              <a:rPr kumimoji="1" lang="en-US" altLang="zh-CN" sz="2400" b="1" dirty="0" smtClean="0">
                <a:solidFill>
                  <a:srgbClr val="FF0000"/>
                </a:solidFill>
                <a:latin typeface="宋体" pitchFamily="2" charset="-122"/>
              </a:rPr>
              <a:t>:</a:t>
            </a:r>
            <a:r>
              <a:rPr kumimoji="1" lang="zh-CN" altLang="en-US" sz="2400" b="1" dirty="0" smtClean="0">
                <a:solidFill>
                  <a:srgbClr val="000000"/>
                </a:solidFill>
                <a:latin typeface="宋体" pitchFamily="2" charset="-122"/>
              </a:rPr>
              <a:t>可使杂乱无章的组合逻辑规整化、微型化，而且可以利用</a:t>
            </a:r>
            <a:r>
              <a:rPr kumimoji="1" lang="en-US" altLang="zh-CN" sz="2400" b="1" dirty="0" smtClean="0">
                <a:solidFill>
                  <a:srgbClr val="000000"/>
                </a:solidFill>
                <a:latin typeface="宋体" pitchFamily="2" charset="-122"/>
              </a:rPr>
              <a:t>PLA</a:t>
            </a:r>
            <a:r>
              <a:rPr kumimoji="1" lang="zh-CN" altLang="en-US" sz="2400" b="1" dirty="0" smtClean="0">
                <a:solidFill>
                  <a:srgbClr val="000000"/>
                </a:solidFill>
                <a:latin typeface="宋体" pitchFamily="2" charset="-122"/>
              </a:rPr>
              <a:t>的可编程特性，用存储逻辑部分地取代组合逻辑，增加了一定的灵活性。</a:t>
            </a:r>
          </a:p>
        </p:txBody>
      </p:sp>
      <p:sp>
        <p:nvSpPr>
          <p:cNvPr id="147459" name="Rectangle 3"/>
          <p:cNvSpPr>
            <a:spLocks noChangeArrowheads="1"/>
          </p:cNvSpPr>
          <p:nvPr/>
        </p:nvSpPr>
        <p:spPr bwMode="auto">
          <a:xfrm>
            <a:off x="533400" y="352425"/>
            <a:ext cx="20224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spcBef>
                <a:spcPct val="50000"/>
              </a:spcBef>
            </a:pPr>
            <a:r>
              <a:rPr kumimoji="1" lang="en-US" altLang="zh-CN" sz="3200" b="1" smtClean="0">
                <a:solidFill>
                  <a:srgbClr val="FF0000"/>
                </a:solidFill>
                <a:latin typeface="隶书" pitchFamily="49" charset="-122"/>
                <a:ea typeface="隶书" pitchFamily="49" charset="-122"/>
              </a:rPr>
              <a:t>PLA</a:t>
            </a:r>
            <a:r>
              <a:rPr kumimoji="1" lang="zh-CN" altLang="en-US" sz="3200" b="1" smtClean="0">
                <a:solidFill>
                  <a:srgbClr val="FF0000"/>
                </a:solidFill>
                <a:latin typeface="隶书" pitchFamily="49" charset="-122"/>
                <a:ea typeface="隶书" pitchFamily="49" charset="-122"/>
              </a:rPr>
              <a:t>控制器</a:t>
            </a:r>
          </a:p>
        </p:txBody>
      </p:sp>
    </p:spTree>
    <p:extLst>
      <p:ext uri="{BB962C8B-B14F-4D97-AF65-F5344CB8AC3E}">
        <p14:creationId xmlns:p14="http://schemas.microsoft.com/office/powerpoint/2010/main" val="2085699512"/>
      </p:ext>
    </p:extLst>
  </p:cSld>
  <p:clrMapOvr>
    <a:masterClrMapping/>
  </p:clrMapOv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3"/>
          <p:cNvSpPr>
            <a:spLocks noChangeArrowheads="1"/>
          </p:cNvSpPr>
          <p:nvPr/>
        </p:nvSpPr>
        <p:spPr bwMode="auto">
          <a:xfrm>
            <a:off x="233759" y="3284984"/>
            <a:ext cx="85344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eaLnBrk="1" hangingPunct="1">
              <a:lnSpc>
                <a:spcPct val="90000"/>
              </a:lnSpc>
              <a:spcBef>
                <a:spcPct val="20000"/>
              </a:spcBef>
              <a:buClr>
                <a:srgbClr val="FF0000"/>
              </a:buClr>
              <a:buFont typeface="Monotype Sorts" pitchFamily="2" charset="2"/>
              <a:buNone/>
            </a:pPr>
            <a:r>
              <a:rPr kumimoji="1" lang="zh-CN" altLang="en-US" sz="2400" b="1" dirty="0" smtClean="0">
                <a:solidFill>
                  <a:srgbClr val="FF0000"/>
                </a:solidFill>
                <a:latin typeface="宋体" pitchFamily="2" charset="-122"/>
              </a:rPr>
              <a:t>组合逻辑</a:t>
            </a:r>
            <a:r>
              <a:rPr kumimoji="1" lang="zh-CN" altLang="en-US" sz="2400" b="1" dirty="0" smtClean="0">
                <a:solidFill>
                  <a:srgbClr val="000000"/>
                </a:solidFill>
                <a:latin typeface="宋体" pitchFamily="2" charset="-122"/>
              </a:rPr>
              <a:t>电路一经实现，不能变动其逻辑关系，必要时，必须改变其连线或重新设计。</a:t>
            </a:r>
          </a:p>
          <a:p>
            <a:pPr marL="342900" indent="-342900" algn="l" eaLnBrk="1" hangingPunct="1">
              <a:lnSpc>
                <a:spcPct val="90000"/>
              </a:lnSpc>
              <a:spcBef>
                <a:spcPct val="20000"/>
              </a:spcBef>
              <a:buClr>
                <a:srgbClr val="3333CC"/>
              </a:buClr>
              <a:buSzPct val="60000"/>
              <a:buFont typeface="Monotype Sorts" pitchFamily="2" charset="2"/>
              <a:buNone/>
            </a:pPr>
            <a:r>
              <a:rPr kumimoji="1" lang="zh-CN" altLang="en-US" sz="2400" b="1" dirty="0" smtClean="0">
                <a:solidFill>
                  <a:srgbClr val="FF0000"/>
                </a:solidFill>
                <a:latin typeface="宋体" pitchFamily="2" charset="-122"/>
              </a:rPr>
              <a:t>微程序控制方法</a:t>
            </a:r>
            <a:r>
              <a:rPr kumimoji="1" lang="zh-CN" altLang="en-US" sz="2400" b="1" dirty="0" smtClean="0">
                <a:solidFill>
                  <a:srgbClr val="000000"/>
                </a:solidFill>
                <a:latin typeface="宋体" pitchFamily="2" charset="-122"/>
              </a:rPr>
              <a:t>：把指令执行所需要的所有控制信号存放在控制存储器中，需要时从这个存储器中读取，</a:t>
            </a:r>
            <a:r>
              <a:rPr kumimoji="1" lang="zh-CN" altLang="en-US" sz="2400" b="1" dirty="0" smtClean="0">
                <a:solidFill>
                  <a:srgbClr val="3333CC"/>
                </a:solidFill>
                <a:latin typeface="宋体" pitchFamily="2" charset="-122"/>
              </a:rPr>
              <a:t>存储逻辑</a:t>
            </a:r>
            <a:r>
              <a:rPr kumimoji="1" lang="zh-CN" altLang="en-US" sz="2400" b="1" dirty="0" smtClean="0">
                <a:solidFill>
                  <a:srgbClr val="000000"/>
                </a:solidFill>
                <a:latin typeface="宋体" pitchFamily="2" charset="-122"/>
              </a:rPr>
              <a:t>可以修改</a:t>
            </a:r>
            <a:r>
              <a:rPr kumimoji="1" lang="en-US" altLang="zh-CN" sz="2400" b="1" dirty="0" smtClean="0">
                <a:solidFill>
                  <a:srgbClr val="000000"/>
                </a:solidFill>
                <a:latin typeface="宋体" pitchFamily="2" charset="-122"/>
              </a:rPr>
              <a:t>ROM</a:t>
            </a:r>
            <a:r>
              <a:rPr kumimoji="1" lang="zh-CN" altLang="en-US" sz="2400" b="1" dirty="0" smtClean="0">
                <a:solidFill>
                  <a:srgbClr val="000000"/>
                </a:solidFill>
                <a:latin typeface="宋体" pitchFamily="2" charset="-122"/>
              </a:rPr>
              <a:t>存放的数据</a:t>
            </a:r>
            <a:r>
              <a:rPr kumimoji="1" lang="en-US" altLang="zh-CN" sz="2400" b="1" dirty="0" smtClean="0">
                <a:solidFill>
                  <a:srgbClr val="000000"/>
                </a:solidFill>
                <a:latin typeface="宋体" pitchFamily="2" charset="-122"/>
              </a:rPr>
              <a:t>,</a:t>
            </a:r>
            <a:r>
              <a:rPr kumimoji="1" lang="zh-CN" altLang="en-US" sz="2400" b="1" dirty="0" smtClean="0">
                <a:solidFill>
                  <a:srgbClr val="000000"/>
                </a:solidFill>
                <a:latin typeface="宋体" pitchFamily="2" charset="-122"/>
              </a:rPr>
              <a:t>从而修改逻辑功能</a:t>
            </a:r>
            <a:r>
              <a:rPr kumimoji="1" lang="en-US" altLang="zh-CN" sz="2400" b="1" dirty="0" smtClean="0">
                <a:solidFill>
                  <a:srgbClr val="000000"/>
                </a:solidFill>
                <a:latin typeface="宋体" pitchFamily="2" charset="-122"/>
              </a:rPr>
              <a:t>,</a:t>
            </a:r>
            <a:r>
              <a:rPr kumimoji="1" lang="zh-CN" altLang="en-US" sz="2400" b="1" dirty="0" smtClean="0">
                <a:solidFill>
                  <a:srgbClr val="000000"/>
                </a:solidFill>
                <a:latin typeface="宋体" pitchFamily="2" charset="-122"/>
              </a:rPr>
              <a:t>速度略慢</a:t>
            </a:r>
            <a:r>
              <a:rPr kumimoji="1" lang="en-US" altLang="zh-CN" sz="2400" b="1" dirty="0" smtClean="0">
                <a:solidFill>
                  <a:srgbClr val="000000"/>
                </a:solidFill>
                <a:latin typeface="宋体" pitchFamily="2" charset="-122"/>
              </a:rPr>
              <a:t>,</a:t>
            </a:r>
            <a:r>
              <a:rPr kumimoji="1" lang="zh-CN" altLang="en-US" sz="2400" b="1" dirty="0" smtClean="0">
                <a:solidFill>
                  <a:srgbClr val="000000"/>
                </a:solidFill>
                <a:latin typeface="宋体" pitchFamily="2" charset="-122"/>
              </a:rPr>
              <a:t>有一个寻址和读数据的过程</a:t>
            </a:r>
            <a:r>
              <a:rPr kumimoji="1" lang="en-US" altLang="zh-CN" sz="2400" b="1" dirty="0" smtClean="0">
                <a:solidFill>
                  <a:srgbClr val="000000"/>
                </a:solidFill>
                <a:latin typeface="宋体" pitchFamily="2" charset="-122"/>
              </a:rPr>
              <a:t>.</a:t>
            </a:r>
          </a:p>
          <a:p>
            <a:pPr marL="342900" indent="-342900" algn="l" eaLnBrk="1" hangingPunct="1">
              <a:lnSpc>
                <a:spcPct val="90000"/>
              </a:lnSpc>
              <a:spcBef>
                <a:spcPct val="20000"/>
              </a:spcBef>
              <a:buClr>
                <a:srgbClr val="3333CC"/>
              </a:buClr>
              <a:buSzPct val="60000"/>
              <a:buFont typeface="Monotype Sorts" pitchFamily="2" charset="2"/>
              <a:buNone/>
            </a:pPr>
            <a:r>
              <a:rPr kumimoji="1" lang="zh-CN" altLang="en-US" sz="2400" b="1" dirty="0" smtClean="0">
                <a:solidFill>
                  <a:srgbClr val="FF0000"/>
                </a:solidFill>
                <a:latin typeface="宋体" pitchFamily="2" charset="-122"/>
              </a:rPr>
              <a:t>微程序控制的特点</a:t>
            </a:r>
            <a:r>
              <a:rPr kumimoji="1" lang="zh-CN" altLang="en-US" sz="2400" b="1" dirty="0" smtClean="0">
                <a:solidFill>
                  <a:srgbClr val="000000"/>
                </a:solidFill>
                <a:latin typeface="宋体" pitchFamily="2" charset="-122"/>
              </a:rPr>
              <a:t>：灵活性好，速度慢</a:t>
            </a:r>
          </a:p>
          <a:p>
            <a:pPr marL="342900" indent="-342900" algn="l" eaLnBrk="1" hangingPunct="1">
              <a:spcBef>
                <a:spcPct val="20000"/>
              </a:spcBef>
              <a:buClr>
                <a:srgbClr val="3333CC"/>
              </a:buClr>
              <a:buSzPct val="60000"/>
              <a:buFont typeface="Wingdings" pitchFamily="2" charset="2"/>
              <a:buChar char="n"/>
            </a:pPr>
            <a:endParaRPr kumimoji="1" lang="zh-CN" altLang="en-US" sz="2400" b="1" dirty="0" smtClean="0">
              <a:solidFill>
                <a:srgbClr val="000000"/>
              </a:solidFill>
              <a:latin typeface="宋体" pitchFamily="2" charset="-122"/>
            </a:endParaRPr>
          </a:p>
          <a:p>
            <a:pPr marL="342900" indent="-342900" algn="l" eaLnBrk="1" hangingPunct="1">
              <a:spcBef>
                <a:spcPct val="20000"/>
              </a:spcBef>
              <a:buClr>
                <a:srgbClr val="3333CC"/>
              </a:buClr>
              <a:buSzPct val="60000"/>
              <a:buFont typeface="Wingdings" pitchFamily="2" charset="2"/>
              <a:buChar char="n"/>
            </a:pPr>
            <a:endParaRPr kumimoji="1" lang="zh-CN" altLang="en-US" sz="2400" b="1" dirty="0" smtClean="0">
              <a:solidFill>
                <a:srgbClr val="000000"/>
              </a:solidFill>
              <a:latin typeface="宋体" pitchFamily="2" charset="-122"/>
            </a:endParaRPr>
          </a:p>
          <a:p>
            <a:pPr marL="342900" indent="-342900" algn="l" eaLnBrk="1" hangingPunct="1">
              <a:spcBef>
                <a:spcPct val="20000"/>
              </a:spcBef>
              <a:buClr>
                <a:srgbClr val="3333CC"/>
              </a:buClr>
              <a:buSzPct val="60000"/>
              <a:buFont typeface="Wingdings" pitchFamily="2" charset="2"/>
              <a:buChar char="n"/>
            </a:pPr>
            <a:endParaRPr kumimoji="1" lang="en-US" altLang="zh-CN" sz="2400" b="1" dirty="0" smtClean="0">
              <a:solidFill>
                <a:srgbClr val="000000"/>
              </a:solidFill>
              <a:latin typeface="宋体" pitchFamily="2" charset="-122"/>
            </a:endParaRPr>
          </a:p>
        </p:txBody>
      </p:sp>
      <p:sp>
        <p:nvSpPr>
          <p:cNvPr id="148483" name="Rectangle 4"/>
          <p:cNvSpPr>
            <a:spLocks noChangeArrowheads="1"/>
          </p:cNvSpPr>
          <p:nvPr/>
        </p:nvSpPr>
        <p:spPr bwMode="auto">
          <a:xfrm>
            <a:off x="467544" y="836712"/>
            <a:ext cx="8295456"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eaLnBrk="1" fontAlgn="b" hangingPunct="1">
              <a:lnSpc>
                <a:spcPct val="120000"/>
              </a:lnSpc>
              <a:spcBef>
                <a:spcPct val="20000"/>
              </a:spcBef>
              <a:buClr>
                <a:srgbClr val="3333CC"/>
              </a:buClr>
              <a:buSzPct val="80000"/>
              <a:buFont typeface="Wingdings" pitchFamily="2" charset="2"/>
              <a:buNone/>
            </a:pPr>
            <a:r>
              <a:rPr kumimoji="1" lang="zh-CN" altLang="en-US" sz="2400" b="1" dirty="0">
                <a:solidFill>
                  <a:srgbClr val="000000"/>
                </a:solidFill>
                <a:latin typeface="Times New Roman" pitchFamily="18" charset="0"/>
              </a:rPr>
              <a:t> </a:t>
            </a:r>
            <a:r>
              <a:rPr kumimoji="1" lang="zh-CN" altLang="en-US" sz="2400" b="1" dirty="0" smtClean="0">
                <a:solidFill>
                  <a:srgbClr val="000000"/>
                </a:solidFill>
                <a:latin typeface="Times New Roman" pitchFamily="18" charset="0"/>
              </a:rPr>
              <a:t>   </a:t>
            </a:r>
            <a:r>
              <a:rPr kumimoji="1" lang="zh-CN" altLang="en-US" sz="2400" b="1" dirty="0" smtClean="0">
                <a:solidFill>
                  <a:srgbClr val="FF0000"/>
                </a:solidFill>
                <a:latin typeface="Times New Roman" pitchFamily="18" charset="0"/>
              </a:rPr>
              <a:t>微程序控制</a:t>
            </a:r>
            <a:r>
              <a:rPr kumimoji="1" lang="zh-CN" altLang="en-US" sz="2400" b="1" dirty="0">
                <a:solidFill>
                  <a:srgbClr val="FF0000"/>
                </a:solidFill>
                <a:latin typeface="Times New Roman" pitchFamily="18" charset="0"/>
              </a:rPr>
              <a:t>的基本思想</a:t>
            </a:r>
            <a:r>
              <a:rPr kumimoji="1" lang="zh-CN" altLang="en-US" sz="2400" b="1" dirty="0">
                <a:solidFill>
                  <a:srgbClr val="000000"/>
                </a:solidFill>
                <a:latin typeface="Times New Roman" pitchFamily="18" charset="0"/>
              </a:rPr>
              <a:t>，就是仿照通常的解题程序的方法，把操作控制信号编成所谓的“微指令”，存放到一个只读存储器里．当机器运行时，一条又一条地读出这些微指令，从而产生全机所需要的各种操作控制信号，使相应部件执行所规定的操作。</a:t>
            </a:r>
            <a:endParaRPr kumimoji="1" lang="zh-CN" altLang="en-US" sz="2400" b="1" dirty="0" smtClean="0">
              <a:solidFill>
                <a:srgbClr val="000000"/>
              </a:solidFill>
              <a:latin typeface="Times New Roman" pitchFamily="18" charset="0"/>
            </a:endParaRPr>
          </a:p>
        </p:txBody>
      </p:sp>
      <p:sp>
        <p:nvSpPr>
          <p:cNvPr id="148484" name="Rectangle 5"/>
          <p:cNvSpPr>
            <a:spLocks noChangeArrowheads="1"/>
          </p:cNvSpPr>
          <p:nvPr/>
        </p:nvSpPr>
        <p:spPr bwMode="auto">
          <a:xfrm>
            <a:off x="228600" y="304800"/>
            <a:ext cx="8382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l" eaLnBrk="1" hangingPunct="1"/>
            <a:r>
              <a:rPr kumimoji="1" lang="zh-CN" altLang="en-US" sz="3600" b="1" smtClean="0">
                <a:solidFill>
                  <a:srgbClr val="FF0000"/>
                </a:solidFill>
                <a:latin typeface="Tahoma" pitchFamily="34" charset="0"/>
                <a:ea typeface="隶书" pitchFamily="49" charset="-122"/>
              </a:rPr>
              <a:t>微程序控制器</a:t>
            </a:r>
          </a:p>
        </p:txBody>
      </p:sp>
    </p:spTree>
    <p:extLst>
      <p:ext uri="{BB962C8B-B14F-4D97-AF65-F5344CB8AC3E}">
        <p14:creationId xmlns:p14="http://schemas.microsoft.com/office/powerpoint/2010/main" val="940187767"/>
      </p:ext>
    </p:extLst>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ext Box 2"/>
          <p:cNvSpPr txBox="1">
            <a:spLocks noChangeArrowheads="1"/>
          </p:cNvSpPr>
          <p:nvPr/>
        </p:nvSpPr>
        <p:spPr bwMode="auto">
          <a:xfrm>
            <a:off x="0" y="0"/>
            <a:ext cx="9144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spcBef>
                <a:spcPct val="50000"/>
              </a:spcBef>
            </a:pPr>
            <a:r>
              <a:rPr lang="en-US" altLang="zh-CN" sz="2800" b="1" smtClean="0">
                <a:solidFill>
                  <a:srgbClr val="000000"/>
                </a:solidFill>
                <a:latin typeface="Times New Roman" pitchFamily="18" charset="0"/>
                <a:ea typeface="楷体_GB2312" pitchFamily="49" charset="-122"/>
              </a:rPr>
              <a:t>                   </a:t>
            </a:r>
          </a:p>
        </p:txBody>
      </p:sp>
      <p:sp>
        <p:nvSpPr>
          <p:cNvPr id="149507" name="Text Box 3"/>
          <p:cNvSpPr txBox="1">
            <a:spLocks noChangeArrowheads="1"/>
          </p:cNvSpPr>
          <p:nvPr/>
        </p:nvSpPr>
        <p:spPr bwMode="auto">
          <a:xfrm>
            <a:off x="381000" y="923925"/>
            <a:ext cx="8458200" cy="5558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dist" eaLnBrk="1" hangingPunct="1">
              <a:lnSpc>
                <a:spcPct val="120000"/>
              </a:lnSpc>
              <a:spcBef>
                <a:spcPct val="50000"/>
              </a:spcBef>
            </a:pPr>
            <a:r>
              <a:rPr lang="zh-CN" altLang="en-US" sz="3200" b="1" dirty="0" smtClean="0"/>
              <a:t>    </a:t>
            </a:r>
            <a:r>
              <a:rPr lang="zh-CN" altLang="en-US" sz="2800" b="1" dirty="0" smtClean="0"/>
              <a:t>由莫</a:t>
            </a:r>
            <a:r>
              <a:rPr lang="zh-CN" altLang="en-US" sz="2800" b="1" dirty="0"/>
              <a:t>里斯</a:t>
            </a:r>
            <a:r>
              <a:rPr lang="en-US" altLang="zh-CN" sz="2800" b="1" dirty="0"/>
              <a:t>·</a:t>
            </a:r>
            <a:r>
              <a:rPr lang="zh-CN" altLang="en-US" sz="2800" b="1" dirty="0" smtClean="0"/>
              <a:t>威尔克斯</a:t>
            </a:r>
            <a:r>
              <a:rPr lang="zh-CN" altLang="en-US" sz="2000" b="1" dirty="0" smtClean="0"/>
              <a:t>（</a:t>
            </a:r>
            <a:r>
              <a:rPr lang="en-US" altLang="zh-CN" sz="2000" b="1" dirty="0" smtClean="0"/>
              <a:t>1967</a:t>
            </a:r>
            <a:r>
              <a:rPr lang="zh-CN" altLang="en-US" sz="2000" b="1" dirty="0"/>
              <a:t> </a:t>
            </a:r>
            <a:r>
              <a:rPr lang="zh-CN" altLang="en-US" sz="2000" b="1" dirty="0" smtClean="0"/>
              <a:t>图灵奖）。</a:t>
            </a:r>
            <a:r>
              <a:rPr lang="en-US" altLang="zh-CN" sz="2800" b="1" dirty="0" smtClean="0">
                <a:solidFill>
                  <a:srgbClr val="000000"/>
                </a:solidFill>
                <a:latin typeface="宋体" pitchFamily="2" charset="-122"/>
              </a:rPr>
              <a:t>1946</a:t>
            </a:r>
            <a:r>
              <a:rPr lang="zh-CN" altLang="en-US" sz="2800" b="1" dirty="0">
                <a:solidFill>
                  <a:srgbClr val="000000"/>
                </a:solidFill>
                <a:latin typeface="宋体" pitchFamily="2" charset="-122"/>
              </a:rPr>
              <a:t>年</a:t>
            </a:r>
            <a:r>
              <a:rPr lang="en-US" altLang="zh-CN" sz="2800" b="1" dirty="0">
                <a:solidFill>
                  <a:srgbClr val="000000"/>
                </a:solidFill>
                <a:latin typeface="宋体" pitchFamily="2" charset="-122"/>
              </a:rPr>
              <a:t>10</a:t>
            </a:r>
            <a:r>
              <a:rPr lang="zh-CN" altLang="en-US" sz="2800" b="1" dirty="0">
                <a:solidFill>
                  <a:srgbClr val="000000"/>
                </a:solidFill>
                <a:latin typeface="宋体" pitchFamily="2" charset="-122"/>
              </a:rPr>
              <a:t>月，以冯</a:t>
            </a:r>
            <a:r>
              <a:rPr lang="en-US" altLang="zh-CN" sz="2800" b="1" dirty="0">
                <a:solidFill>
                  <a:srgbClr val="000000"/>
                </a:solidFill>
                <a:latin typeface="宋体" pitchFamily="2" charset="-122"/>
              </a:rPr>
              <a:t>·</a:t>
            </a:r>
            <a:r>
              <a:rPr lang="zh-CN" altLang="en-US" sz="2800" b="1" dirty="0">
                <a:solidFill>
                  <a:srgbClr val="000000"/>
                </a:solidFill>
                <a:latin typeface="宋体" pitchFamily="2" charset="-122"/>
              </a:rPr>
              <a:t>诺</a:t>
            </a:r>
            <a:r>
              <a:rPr lang="zh-CN" altLang="en-US" sz="2800" b="1" dirty="0" smtClean="0">
                <a:solidFill>
                  <a:srgbClr val="000000"/>
                </a:solidFill>
                <a:latin typeface="宋体" pitchFamily="2" charset="-122"/>
              </a:rPr>
              <a:t>伊曼的</a:t>
            </a:r>
            <a:r>
              <a:rPr lang="en-US" altLang="zh-CN" sz="2800" b="1" dirty="0" smtClean="0">
                <a:solidFill>
                  <a:srgbClr val="000000"/>
                </a:solidFill>
                <a:latin typeface="宋体" pitchFamily="2" charset="-122"/>
              </a:rPr>
              <a:t>EDVAC</a:t>
            </a:r>
            <a:r>
              <a:rPr lang="zh-CN" altLang="en-US" sz="2800" b="1" dirty="0">
                <a:solidFill>
                  <a:srgbClr val="000000"/>
                </a:solidFill>
                <a:latin typeface="宋体" pitchFamily="2" charset="-122"/>
              </a:rPr>
              <a:t>为</a:t>
            </a:r>
            <a:r>
              <a:rPr lang="zh-CN" altLang="en-US" sz="2800" b="1" dirty="0" smtClean="0">
                <a:solidFill>
                  <a:srgbClr val="000000"/>
                </a:solidFill>
                <a:latin typeface="宋体" pitchFamily="2" charset="-122"/>
              </a:rPr>
              <a:t>蓝本设计</a:t>
            </a:r>
            <a:r>
              <a:rPr lang="zh-CN" altLang="en-US" sz="2800" b="1" dirty="0">
                <a:solidFill>
                  <a:srgbClr val="000000"/>
                </a:solidFill>
                <a:latin typeface="宋体" pitchFamily="2" charset="-122"/>
              </a:rPr>
              <a:t>建造了</a:t>
            </a:r>
            <a:r>
              <a:rPr lang="en-US" altLang="zh-CN" sz="2800" b="1" dirty="0">
                <a:solidFill>
                  <a:srgbClr val="000000"/>
                </a:solidFill>
                <a:latin typeface="宋体" pitchFamily="2" charset="-122"/>
              </a:rPr>
              <a:t>EDSAC</a:t>
            </a:r>
            <a:r>
              <a:rPr lang="zh-CN" altLang="en-US" sz="2800" b="1" dirty="0">
                <a:solidFill>
                  <a:srgbClr val="000000"/>
                </a:solidFill>
                <a:latin typeface="宋体" pitchFamily="2" charset="-122"/>
              </a:rPr>
              <a:t>。它使用了水银延迟线作存储器，穿孔纸带为输入设备和电传打字机为输出设备。</a:t>
            </a:r>
            <a:r>
              <a:rPr lang="en-US" altLang="zh-CN" sz="2800" b="1" dirty="0">
                <a:solidFill>
                  <a:srgbClr val="000000"/>
                </a:solidFill>
                <a:latin typeface="宋体" pitchFamily="2" charset="-122"/>
              </a:rPr>
              <a:t>EDSAC</a:t>
            </a:r>
            <a:r>
              <a:rPr lang="zh-CN" altLang="en-US" sz="2800" b="1" dirty="0">
                <a:solidFill>
                  <a:srgbClr val="000000"/>
                </a:solidFill>
                <a:latin typeface="宋体" pitchFamily="2" charset="-122"/>
              </a:rPr>
              <a:t>是第一台诺依漫机器结构的电子计算机</a:t>
            </a:r>
            <a:r>
              <a:rPr lang="zh-CN" altLang="en-US" sz="2800" b="1" dirty="0" smtClean="0">
                <a:solidFill>
                  <a:srgbClr val="000000"/>
                </a:solidFill>
                <a:latin typeface="宋体" pitchFamily="2" charset="-122"/>
              </a:rPr>
              <a:t>。 在</a:t>
            </a:r>
            <a:r>
              <a:rPr lang="zh-CN" altLang="en-US" sz="2800" b="1" dirty="0">
                <a:solidFill>
                  <a:srgbClr val="000000"/>
                </a:solidFill>
                <a:latin typeface="宋体" pitchFamily="2" charset="-122"/>
              </a:rPr>
              <a:t>设计与制造</a:t>
            </a:r>
            <a:r>
              <a:rPr lang="en-US" altLang="zh-CN" sz="2800" b="1" dirty="0">
                <a:solidFill>
                  <a:srgbClr val="000000"/>
                </a:solidFill>
                <a:latin typeface="宋体" pitchFamily="2" charset="-122"/>
              </a:rPr>
              <a:t>EDSAC</a:t>
            </a:r>
            <a:r>
              <a:rPr lang="zh-CN" altLang="en-US" sz="2800" b="1" dirty="0">
                <a:solidFill>
                  <a:srgbClr val="000000"/>
                </a:solidFill>
                <a:latin typeface="宋体" pitchFamily="2" charset="-122"/>
              </a:rPr>
              <a:t>和</a:t>
            </a:r>
            <a:r>
              <a:rPr lang="en-US" altLang="zh-CN" sz="2800" b="1" dirty="0">
                <a:solidFill>
                  <a:srgbClr val="000000"/>
                </a:solidFill>
                <a:latin typeface="宋体" pitchFamily="2" charset="-122"/>
              </a:rPr>
              <a:t>EDSAC2</a:t>
            </a:r>
            <a:r>
              <a:rPr lang="zh-CN" altLang="en-US" sz="2800" b="1" dirty="0">
                <a:solidFill>
                  <a:srgbClr val="000000"/>
                </a:solidFill>
                <a:latin typeface="宋体" pitchFamily="2" charset="-122"/>
              </a:rPr>
              <a:t>的过程中，威尔克斯创造和发明了许多新的技术概念。诸如</a:t>
            </a:r>
            <a:r>
              <a:rPr lang="zh-CN" altLang="en-US" sz="2800" b="1" dirty="0" smtClean="0">
                <a:solidFill>
                  <a:srgbClr val="000000"/>
                </a:solidFill>
                <a:latin typeface="宋体" pitchFamily="2" charset="-122"/>
              </a:rPr>
              <a:t>“变址”、“宏指令”、</a:t>
            </a:r>
            <a:r>
              <a:rPr lang="zh-CN" altLang="en-US" sz="2800" b="1" dirty="0">
                <a:solidFill>
                  <a:srgbClr val="000000"/>
                </a:solidFill>
                <a:latin typeface="宋体" pitchFamily="2" charset="-122"/>
              </a:rPr>
              <a:t>微程序、子例程及子例程库、高速缓冲存储器（</a:t>
            </a:r>
            <a:r>
              <a:rPr lang="en-US" altLang="zh-CN" sz="2800" b="1" dirty="0">
                <a:solidFill>
                  <a:srgbClr val="000000"/>
                </a:solidFill>
                <a:latin typeface="宋体" pitchFamily="2" charset="-122"/>
              </a:rPr>
              <a:t>Cache</a:t>
            </a:r>
            <a:r>
              <a:rPr lang="zh-CN" altLang="en-US" sz="2800" b="1" dirty="0">
                <a:solidFill>
                  <a:srgbClr val="000000"/>
                </a:solidFill>
                <a:latin typeface="宋体" pitchFamily="2" charset="-122"/>
              </a:rPr>
              <a:t>）等等，这些都对现代计算机的体系结构和程序设计技术产生了深远的影响。</a:t>
            </a:r>
          </a:p>
          <a:p>
            <a:pPr algn="l" eaLnBrk="1" hangingPunct="1">
              <a:spcBef>
                <a:spcPct val="50000"/>
              </a:spcBef>
            </a:pPr>
            <a:endParaRPr lang="en-US" altLang="zh-CN" sz="3200" b="1" dirty="0" smtClean="0">
              <a:solidFill>
                <a:srgbClr val="000000"/>
              </a:solidFill>
              <a:latin typeface="宋体" pitchFamily="2" charset="-122"/>
            </a:endParaRPr>
          </a:p>
        </p:txBody>
      </p:sp>
      <p:sp>
        <p:nvSpPr>
          <p:cNvPr id="149508" name="Rectangle 4"/>
          <p:cNvSpPr>
            <a:spLocks noChangeArrowheads="1"/>
          </p:cNvSpPr>
          <p:nvPr/>
        </p:nvSpPr>
        <p:spPr bwMode="auto">
          <a:xfrm>
            <a:off x="533400" y="328613"/>
            <a:ext cx="45127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spcBef>
                <a:spcPct val="50000"/>
              </a:spcBef>
            </a:pPr>
            <a:r>
              <a:rPr kumimoji="1" lang="zh-CN" altLang="en-US" sz="2800" b="1" dirty="0" smtClean="0">
                <a:solidFill>
                  <a:srgbClr val="FF0000"/>
                </a:solidFill>
                <a:latin typeface="Times New Roman" pitchFamily="18" charset="0"/>
                <a:ea typeface="楷体_GB2312" pitchFamily="49" charset="-122"/>
              </a:rPr>
              <a:t>微程序控制方式的历史简介</a:t>
            </a:r>
          </a:p>
        </p:txBody>
      </p:sp>
    </p:spTree>
    <p:extLst>
      <p:ext uri="{BB962C8B-B14F-4D97-AF65-F5344CB8AC3E}">
        <p14:creationId xmlns:p14="http://schemas.microsoft.com/office/powerpoint/2010/main" val="2597529392"/>
      </p:ext>
    </p:extLst>
  </p:cSld>
  <p:clrMapOvr>
    <a:masterClrMapping/>
  </p:clrMapOv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381000" y="923925"/>
            <a:ext cx="845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spcBef>
                <a:spcPct val="50000"/>
              </a:spcBef>
            </a:pPr>
            <a:r>
              <a:rPr lang="zh-CN" altLang="en-US" b="1" dirty="0" smtClean="0">
                <a:solidFill>
                  <a:srgbClr val="000000"/>
                </a:solidFill>
                <a:latin typeface="宋体" pitchFamily="2" charset="-122"/>
              </a:rPr>
              <a:t>转到 </a:t>
            </a:r>
            <a:r>
              <a:rPr lang="en-US" altLang="zh-CN" b="1" dirty="0" smtClean="0">
                <a:solidFill>
                  <a:srgbClr val="000000"/>
                </a:solidFill>
                <a:latin typeface="宋体" pitchFamily="2" charset="-122"/>
              </a:rPr>
              <a:t>4-2 </a:t>
            </a:r>
            <a:r>
              <a:rPr lang="zh-CN" altLang="en-US" b="1" dirty="0" smtClean="0">
                <a:solidFill>
                  <a:srgbClr val="000000"/>
                </a:solidFill>
                <a:latin typeface="宋体" pitchFamily="2" charset="-122"/>
              </a:rPr>
              <a:t>介绍</a:t>
            </a:r>
            <a:endParaRPr lang="en-US" altLang="zh-CN" b="1" dirty="0" smtClean="0">
              <a:solidFill>
                <a:srgbClr val="000000"/>
              </a:solidFill>
              <a:latin typeface="宋体" pitchFamily="2" charset="-122"/>
            </a:endParaRPr>
          </a:p>
        </p:txBody>
      </p:sp>
    </p:spTree>
    <p:extLst>
      <p:ext uri="{BB962C8B-B14F-4D97-AF65-F5344CB8AC3E}">
        <p14:creationId xmlns:p14="http://schemas.microsoft.com/office/powerpoint/2010/main" val="499505469"/>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r>
              <a:rPr lang="en-AU" altLang="zh-CN" smtClean="0"/>
              <a:t>Chapter 4 — The Processor — </a:t>
            </a:r>
            <a:fld id="{674585AB-5163-4015-AE4C-19433B4FC2F4}" type="slidenum">
              <a:rPr lang="en-AU" altLang="zh-CN" smtClean="0"/>
              <a:pPr/>
              <a:t>12</a:t>
            </a:fld>
            <a:endParaRPr lang="en-AU" altLang="zh-CN"/>
          </a:p>
        </p:txBody>
      </p:sp>
      <p:sp>
        <p:nvSpPr>
          <p:cNvPr id="6" name="文本框 5"/>
          <p:cNvSpPr txBox="1"/>
          <p:nvPr>
            <p:custDataLst>
              <p:tags r:id="rId2"/>
            </p:custDataLst>
          </p:nvPr>
        </p:nvSpPr>
        <p:spPr>
          <a:xfrm>
            <a:off x="990600" y="1412776"/>
            <a:ext cx="7315200" cy="2143125"/>
          </a:xfrm>
          <a:prstGeom prst="rect">
            <a:avLst/>
          </a:prstGeom>
          <a:noFill/>
        </p:spPr>
        <p:txBody>
          <a:bodyPr vert="horz" wrap="square" rtlCol="0" anchor="ctr" anchorCtr="0">
            <a:noAutofit/>
          </a:bodyPr>
          <a:lstStyle/>
          <a:p>
            <a:pPr algn="l"/>
            <a:r>
              <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请回顾计算机中程序执行的主要步骤？</a:t>
            </a:r>
            <a:endPar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lgn="l"/>
            <a:endPar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lgn="l"/>
            <a:r>
              <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请讨论单条机器指令执行的步骤有哪些？</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圆角矩形 6"/>
          <p:cNvSpPr/>
          <p:nvPr>
            <p:custDataLst>
              <p:tags r:id="rId3"/>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3" name="矩形 12"/>
          <p:cNvSpPr/>
          <p:nvPr>
            <p:custDataLst>
              <p:tags r:id="rId4"/>
            </p:custDataLst>
          </p:nvPr>
        </p:nvSpPr>
        <p:spPr bwMode="auto">
          <a:xfrm>
            <a:off x="0" y="5849303"/>
            <a:ext cx="9144000" cy="365760"/>
          </a:xfrm>
          <a:prstGeom prst="rect">
            <a:avLst/>
          </a:prstGeom>
          <a:solidFill>
            <a:srgbClr val="FBFAE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none" lIns="91440" tIns="45720" rIns="91440" bIns="45720" numCol="1" rtlCol="0" anchor="ctr" anchorCtr="1" compatLnSpc="1">
            <a:prstTxWarp prst="textNoShape">
              <a:avLst/>
            </a:prstTxWarp>
          </a:bodyPr>
          <a:lstStyle/>
          <a:p>
            <a:pPr algn="l"/>
            <a:r>
              <a:rPr kumimoji="0"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kumimoji="0" lang="en-US" altLang="zh-CN"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2.0</a:t>
            </a:r>
            <a:r>
              <a:rPr kumimoji="0"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2" name="组合 11"/>
          <p:cNvGrpSpPr/>
          <p:nvPr>
            <p:custDataLst>
              <p:tags r:id="rId5"/>
            </p:custDataLst>
          </p:nvPr>
        </p:nvGrpSpPr>
        <p:grpSpPr>
          <a:xfrm>
            <a:off x="0" y="0"/>
            <a:ext cx="9144000" cy="635000"/>
            <a:chOff x="0" y="0"/>
            <a:chExt cx="9144000" cy="635000"/>
          </a:xfrm>
        </p:grpSpPr>
        <p:sp>
          <p:nvSpPr>
            <p:cNvPr id="8" name="TitleBackground"/>
            <p:cNvSpPr/>
            <p:nvPr>
              <p:custDataLst>
                <p:tags r:id="rId7"/>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ndParaRPr>
            </a:p>
          </p:txBody>
        </p:sp>
        <p:sp>
          <p:nvSpPr>
            <p:cNvPr id="9" name="ColorBlock"/>
            <p:cNvSpPr/>
            <p:nvPr>
              <p:custDataLst>
                <p:tags r:id="rId8"/>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ndParaRPr>
            </a:p>
          </p:txBody>
        </p:sp>
        <p:sp>
          <p:nvSpPr>
            <p:cNvPr id="10" name="TypeText"/>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pPr algn="l"/>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TipText"/>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pPr algn="l"/>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5" name="图片 4"/>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0742314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ext Box 2"/>
          <p:cNvSpPr txBox="1">
            <a:spLocks noChangeArrowheads="1"/>
          </p:cNvSpPr>
          <p:nvPr/>
        </p:nvSpPr>
        <p:spPr bwMode="auto">
          <a:xfrm>
            <a:off x="0" y="0"/>
            <a:ext cx="9144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spcBef>
                <a:spcPct val="50000"/>
              </a:spcBef>
            </a:pPr>
            <a:r>
              <a:rPr lang="en-US" altLang="zh-CN" sz="2800" b="1" smtClean="0">
                <a:solidFill>
                  <a:srgbClr val="000000"/>
                </a:solidFill>
                <a:latin typeface="Times New Roman" pitchFamily="18" charset="0"/>
                <a:ea typeface="楷体_GB2312" pitchFamily="49" charset="-122"/>
              </a:rPr>
              <a:t>                   </a:t>
            </a:r>
          </a:p>
        </p:txBody>
      </p:sp>
      <p:sp>
        <p:nvSpPr>
          <p:cNvPr id="149507" name="Text Box 3"/>
          <p:cNvSpPr txBox="1">
            <a:spLocks noChangeArrowheads="1"/>
          </p:cNvSpPr>
          <p:nvPr/>
        </p:nvSpPr>
        <p:spPr bwMode="auto">
          <a:xfrm>
            <a:off x="381000" y="923925"/>
            <a:ext cx="84582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marL="457200" indent="-457200" algn="l" eaLnBrk="1" hangingPunct="1">
              <a:spcBef>
                <a:spcPct val="50000"/>
              </a:spcBef>
              <a:buAutoNum type="arabicPlain"/>
            </a:pPr>
            <a:r>
              <a:rPr lang="zh-CN" altLang="en-US" b="1" dirty="0" smtClean="0">
                <a:solidFill>
                  <a:srgbClr val="000000"/>
                </a:solidFill>
                <a:latin typeface="宋体" pitchFamily="2" charset="-122"/>
              </a:rPr>
              <a:t>基本概念</a:t>
            </a:r>
            <a:endParaRPr lang="en-US" altLang="zh-CN" b="1" dirty="0" smtClean="0">
              <a:solidFill>
                <a:srgbClr val="000000"/>
              </a:solidFill>
              <a:latin typeface="宋体" pitchFamily="2" charset="-122"/>
            </a:endParaRPr>
          </a:p>
          <a:p>
            <a:pPr marL="457200" indent="-457200" algn="l" eaLnBrk="1" hangingPunct="1">
              <a:spcBef>
                <a:spcPct val="50000"/>
              </a:spcBef>
              <a:buAutoNum type="arabicPlain"/>
            </a:pPr>
            <a:r>
              <a:rPr lang="zh-CN" altLang="en-US" b="1" dirty="0" smtClean="0">
                <a:solidFill>
                  <a:srgbClr val="000000"/>
                </a:solidFill>
                <a:latin typeface="宋体" pitchFamily="2" charset="-122"/>
              </a:rPr>
              <a:t>基本结构</a:t>
            </a:r>
            <a:endParaRPr lang="en-US" altLang="zh-CN" b="1" dirty="0" smtClean="0">
              <a:solidFill>
                <a:srgbClr val="000000"/>
              </a:solidFill>
              <a:latin typeface="宋体" pitchFamily="2" charset="-122"/>
            </a:endParaRPr>
          </a:p>
          <a:p>
            <a:pPr marL="457200" indent="-457200" algn="l" eaLnBrk="1" hangingPunct="1">
              <a:spcBef>
                <a:spcPct val="50000"/>
              </a:spcBef>
              <a:buAutoNum type="arabicPlain"/>
            </a:pPr>
            <a:r>
              <a:rPr lang="zh-CN" altLang="en-US" b="1" dirty="0" smtClean="0">
                <a:solidFill>
                  <a:srgbClr val="000000"/>
                </a:solidFill>
                <a:latin typeface="宋体" pitchFamily="2" charset="-122"/>
              </a:rPr>
              <a:t>实验系统概况</a:t>
            </a:r>
            <a:endParaRPr lang="en-US" altLang="zh-CN" b="1" dirty="0" smtClean="0">
              <a:solidFill>
                <a:srgbClr val="000000"/>
              </a:solidFill>
              <a:latin typeface="宋体" pitchFamily="2" charset="-122"/>
            </a:endParaRPr>
          </a:p>
          <a:p>
            <a:pPr marL="457200" indent="-457200" algn="l" eaLnBrk="1" hangingPunct="1">
              <a:spcBef>
                <a:spcPct val="50000"/>
              </a:spcBef>
              <a:buAutoNum type="arabicPlain"/>
            </a:pPr>
            <a:r>
              <a:rPr lang="zh-CN" altLang="en-US" b="1" dirty="0">
                <a:solidFill>
                  <a:srgbClr val="000000"/>
                </a:solidFill>
                <a:latin typeface="宋体" pitchFamily="2" charset="-122"/>
              </a:rPr>
              <a:t>小结</a:t>
            </a:r>
            <a:endParaRPr lang="en-US" altLang="zh-CN" b="1" dirty="0" smtClean="0">
              <a:solidFill>
                <a:srgbClr val="000000"/>
              </a:solidFill>
              <a:latin typeface="宋体" pitchFamily="2" charset="-122"/>
            </a:endParaRPr>
          </a:p>
          <a:p>
            <a:pPr marL="457200" indent="-457200" algn="l" eaLnBrk="1" hangingPunct="1">
              <a:spcBef>
                <a:spcPct val="50000"/>
              </a:spcBef>
              <a:buAutoNum type="arabicPlain"/>
            </a:pPr>
            <a:endParaRPr lang="en-US" altLang="zh-CN" b="1" dirty="0" smtClean="0">
              <a:solidFill>
                <a:srgbClr val="000000"/>
              </a:solidFill>
              <a:latin typeface="宋体" pitchFamily="2" charset="-122"/>
            </a:endParaRPr>
          </a:p>
        </p:txBody>
      </p:sp>
      <p:sp>
        <p:nvSpPr>
          <p:cNvPr id="149508" name="Rectangle 4"/>
          <p:cNvSpPr>
            <a:spLocks noChangeArrowheads="1"/>
          </p:cNvSpPr>
          <p:nvPr/>
        </p:nvSpPr>
        <p:spPr bwMode="auto">
          <a:xfrm>
            <a:off x="533400" y="328613"/>
            <a:ext cx="27093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spcBef>
                <a:spcPct val="50000"/>
              </a:spcBef>
            </a:pPr>
            <a:r>
              <a:rPr kumimoji="1" lang="zh-CN" altLang="en-US" sz="2800" b="1" dirty="0" smtClean="0">
                <a:solidFill>
                  <a:srgbClr val="FF0000"/>
                </a:solidFill>
                <a:latin typeface="Times New Roman" pitchFamily="18" charset="0"/>
                <a:ea typeface="楷体_GB2312" pitchFamily="49" charset="-122"/>
              </a:rPr>
              <a:t>微程序控制</a:t>
            </a:r>
            <a:r>
              <a:rPr kumimoji="1" lang="zh-CN" altLang="en-US" sz="2800" b="1" dirty="0">
                <a:solidFill>
                  <a:srgbClr val="FF0000"/>
                </a:solidFill>
                <a:latin typeface="Times New Roman" pitchFamily="18" charset="0"/>
                <a:ea typeface="楷体_GB2312" pitchFamily="49" charset="-122"/>
              </a:rPr>
              <a:t>方式</a:t>
            </a:r>
            <a:endParaRPr kumimoji="1" lang="zh-CN" altLang="en-US" sz="2800" b="1" dirty="0" smtClean="0">
              <a:solidFill>
                <a:srgbClr val="FF0000"/>
              </a:solidFill>
              <a:latin typeface="Times New Roman" pitchFamily="18" charset="0"/>
              <a:ea typeface="楷体_GB2312" pitchFamily="49" charset="-122"/>
            </a:endParaRPr>
          </a:p>
        </p:txBody>
      </p:sp>
    </p:spTree>
    <p:extLst>
      <p:ext uri="{BB962C8B-B14F-4D97-AF65-F5344CB8AC3E}">
        <p14:creationId xmlns:p14="http://schemas.microsoft.com/office/powerpoint/2010/main" val="2745728381"/>
      </p:ext>
    </p:extLst>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ext Box 2"/>
          <p:cNvSpPr txBox="1">
            <a:spLocks noChangeArrowheads="1"/>
          </p:cNvSpPr>
          <p:nvPr/>
        </p:nvSpPr>
        <p:spPr bwMode="auto">
          <a:xfrm>
            <a:off x="0" y="0"/>
            <a:ext cx="9144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spcBef>
                <a:spcPct val="50000"/>
              </a:spcBef>
            </a:pPr>
            <a:r>
              <a:rPr lang="en-US" altLang="zh-CN" sz="2800" b="1" smtClean="0">
                <a:solidFill>
                  <a:srgbClr val="000000"/>
                </a:solidFill>
                <a:latin typeface="Times New Roman" pitchFamily="18" charset="0"/>
                <a:ea typeface="楷体_GB2312" pitchFamily="49" charset="-122"/>
              </a:rPr>
              <a:t>                   </a:t>
            </a:r>
          </a:p>
        </p:txBody>
      </p:sp>
      <p:sp>
        <p:nvSpPr>
          <p:cNvPr id="149507" name="Text Box 3"/>
          <p:cNvSpPr txBox="1">
            <a:spLocks noChangeArrowheads="1"/>
          </p:cNvSpPr>
          <p:nvPr/>
        </p:nvSpPr>
        <p:spPr bwMode="auto">
          <a:xfrm>
            <a:off x="381000" y="923925"/>
            <a:ext cx="8458200"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spcBef>
                <a:spcPct val="50000"/>
              </a:spcBef>
            </a:pPr>
            <a:r>
              <a:rPr lang="en-US" altLang="zh-CN" b="1" smtClean="0">
                <a:solidFill>
                  <a:srgbClr val="3333CC"/>
                </a:solidFill>
                <a:latin typeface="宋体" pitchFamily="2" charset="-122"/>
              </a:rPr>
              <a:t>1.</a:t>
            </a:r>
            <a:r>
              <a:rPr lang="zh-CN" altLang="en-US" b="1" smtClean="0">
                <a:solidFill>
                  <a:srgbClr val="3333CC"/>
                </a:solidFill>
                <a:latin typeface="宋体" pitchFamily="2" charset="-122"/>
              </a:rPr>
              <a:t>微命令与微操作</a:t>
            </a:r>
          </a:p>
          <a:p>
            <a:pPr algn="l" eaLnBrk="1" hangingPunct="1">
              <a:spcBef>
                <a:spcPct val="50000"/>
              </a:spcBef>
            </a:pPr>
            <a:r>
              <a:rPr lang="zh-CN" altLang="en-US" b="1" smtClean="0">
                <a:solidFill>
                  <a:srgbClr val="000000"/>
                </a:solidFill>
                <a:latin typeface="宋体" pitchFamily="2" charset="-122"/>
              </a:rPr>
              <a:t>   </a:t>
            </a:r>
            <a:r>
              <a:rPr lang="zh-CN" altLang="en-US" b="1" smtClean="0">
                <a:solidFill>
                  <a:srgbClr val="FF0000"/>
                </a:solidFill>
                <a:latin typeface="宋体" pitchFamily="2" charset="-122"/>
              </a:rPr>
              <a:t>微命令</a:t>
            </a:r>
            <a:r>
              <a:rPr lang="en-US" altLang="zh-CN" b="1" smtClean="0">
                <a:solidFill>
                  <a:srgbClr val="000000"/>
                </a:solidFill>
                <a:latin typeface="宋体" pitchFamily="2" charset="-122"/>
              </a:rPr>
              <a:t>:</a:t>
            </a:r>
            <a:r>
              <a:rPr lang="zh-CN" altLang="en-US" b="1" smtClean="0">
                <a:solidFill>
                  <a:srgbClr val="000000"/>
                </a:solidFill>
                <a:latin typeface="宋体" pitchFamily="2" charset="-122"/>
              </a:rPr>
              <a:t>构成控制信号序列的最小单位。</a:t>
            </a:r>
          </a:p>
          <a:p>
            <a:pPr algn="l" eaLnBrk="1" hangingPunct="1">
              <a:spcBef>
                <a:spcPct val="50000"/>
              </a:spcBef>
            </a:pPr>
            <a:r>
              <a:rPr lang="zh-CN" altLang="en-US" b="1" smtClean="0">
                <a:solidFill>
                  <a:srgbClr val="000000"/>
                </a:solidFill>
                <a:latin typeface="宋体" pitchFamily="2" charset="-122"/>
              </a:rPr>
              <a:t>   </a:t>
            </a:r>
            <a:r>
              <a:rPr lang="zh-CN" altLang="en-US" b="1" smtClean="0">
                <a:solidFill>
                  <a:srgbClr val="FF0000"/>
                </a:solidFill>
                <a:latin typeface="宋体" pitchFamily="2" charset="-122"/>
              </a:rPr>
              <a:t>微操作</a:t>
            </a:r>
            <a:r>
              <a:rPr lang="zh-CN" altLang="en-US" b="1" smtClean="0">
                <a:solidFill>
                  <a:srgbClr val="000000"/>
                </a:solidFill>
                <a:latin typeface="宋体" pitchFamily="2" charset="-122"/>
              </a:rPr>
              <a:t>：控制器中执行部件接受微指令后所进行的操作。</a:t>
            </a:r>
          </a:p>
          <a:p>
            <a:pPr algn="l" eaLnBrk="1" hangingPunct="1">
              <a:spcBef>
                <a:spcPct val="50000"/>
              </a:spcBef>
            </a:pPr>
            <a:r>
              <a:rPr lang="en-US" altLang="zh-CN" b="1" smtClean="0">
                <a:solidFill>
                  <a:srgbClr val="3333CC"/>
                </a:solidFill>
                <a:latin typeface="宋体" pitchFamily="2" charset="-122"/>
              </a:rPr>
              <a:t>2.</a:t>
            </a:r>
            <a:r>
              <a:rPr lang="zh-CN" altLang="en-US" b="1" smtClean="0">
                <a:solidFill>
                  <a:srgbClr val="3333CC"/>
                </a:solidFill>
                <a:latin typeface="宋体" pitchFamily="2" charset="-122"/>
              </a:rPr>
              <a:t>微指令和微程序</a:t>
            </a:r>
          </a:p>
          <a:p>
            <a:pPr algn="l" eaLnBrk="1" hangingPunct="1">
              <a:spcBef>
                <a:spcPct val="50000"/>
              </a:spcBef>
            </a:pPr>
            <a:r>
              <a:rPr lang="zh-CN" altLang="en-US" b="1" smtClean="0">
                <a:solidFill>
                  <a:srgbClr val="000000"/>
                </a:solidFill>
                <a:latin typeface="宋体" pitchFamily="2" charset="-122"/>
              </a:rPr>
              <a:t>   </a:t>
            </a:r>
            <a:r>
              <a:rPr lang="zh-CN" altLang="en-US" b="1" smtClean="0">
                <a:solidFill>
                  <a:srgbClr val="FF0000"/>
                </a:solidFill>
                <a:latin typeface="宋体" pitchFamily="2" charset="-122"/>
              </a:rPr>
              <a:t>微指令</a:t>
            </a:r>
            <a:r>
              <a:rPr lang="en-US" altLang="zh-CN" b="1" smtClean="0">
                <a:solidFill>
                  <a:srgbClr val="000000"/>
                </a:solidFill>
                <a:latin typeface="宋体" pitchFamily="2" charset="-122"/>
              </a:rPr>
              <a:t>:</a:t>
            </a:r>
            <a:r>
              <a:rPr lang="zh-CN" altLang="en-US" b="1" smtClean="0">
                <a:solidFill>
                  <a:srgbClr val="000000"/>
                </a:solidFill>
                <a:latin typeface="宋体" pitchFamily="2" charset="-122"/>
              </a:rPr>
              <a:t>在机器的一个节拍中</a:t>
            </a:r>
            <a:r>
              <a:rPr lang="en-US" altLang="zh-CN" b="1" smtClean="0">
                <a:solidFill>
                  <a:srgbClr val="000000"/>
                </a:solidFill>
                <a:latin typeface="宋体" pitchFamily="2" charset="-122"/>
              </a:rPr>
              <a:t>,</a:t>
            </a:r>
            <a:r>
              <a:rPr lang="zh-CN" altLang="en-US" b="1" smtClean="0">
                <a:solidFill>
                  <a:srgbClr val="000000"/>
                </a:solidFill>
                <a:latin typeface="宋体" pitchFamily="2" charset="-122"/>
              </a:rPr>
              <a:t>一组实现一定操作功能的微命令</a:t>
            </a:r>
            <a:r>
              <a:rPr lang="en-US" altLang="zh-CN" b="1" smtClean="0">
                <a:solidFill>
                  <a:srgbClr val="000000"/>
                </a:solidFill>
                <a:latin typeface="宋体" pitchFamily="2" charset="-122"/>
              </a:rPr>
              <a:t>,</a:t>
            </a:r>
            <a:r>
              <a:rPr lang="zh-CN" altLang="en-US" b="1" smtClean="0">
                <a:solidFill>
                  <a:srgbClr val="000000"/>
                </a:solidFill>
                <a:latin typeface="宋体" pitchFamily="2" charset="-122"/>
              </a:rPr>
              <a:t>或者说</a:t>
            </a:r>
            <a:r>
              <a:rPr lang="en-US" altLang="zh-CN" b="1" smtClean="0">
                <a:solidFill>
                  <a:srgbClr val="000000"/>
                </a:solidFill>
                <a:latin typeface="宋体" pitchFamily="2" charset="-122"/>
              </a:rPr>
              <a:t>,</a:t>
            </a:r>
            <a:r>
              <a:rPr lang="zh-CN" altLang="en-US" b="1" smtClean="0">
                <a:solidFill>
                  <a:srgbClr val="000000"/>
                </a:solidFill>
                <a:latin typeface="宋体" pitchFamily="2" charset="-122"/>
              </a:rPr>
              <a:t>控制存储器中每个单元存放的微命令信息组成一条微指令</a:t>
            </a:r>
            <a:r>
              <a:rPr lang="en-US" altLang="zh-CN" b="1" smtClean="0">
                <a:solidFill>
                  <a:srgbClr val="000000"/>
                </a:solidFill>
                <a:latin typeface="宋体" pitchFamily="2" charset="-122"/>
              </a:rPr>
              <a:t>.</a:t>
            </a:r>
          </a:p>
          <a:p>
            <a:pPr algn="l" eaLnBrk="1" hangingPunct="1">
              <a:spcBef>
                <a:spcPct val="50000"/>
              </a:spcBef>
            </a:pPr>
            <a:r>
              <a:rPr lang="en-US" altLang="zh-CN" b="1" smtClean="0">
                <a:solidFill>
                  <a:srgbClr val="000000"/>
                </a:solidFill>
                <a:latin typeface="宋体" pitchFamily="2" charset="-122"/>
              </a:rPr>
              <a:t>   </a:t>
            </a:r>
            <a:r>
              <a:rPr lang="zh-CN" altLang="en-US" b="1" smtClean="0">
                <a:solidFill>
                  <a:srgbClr val="FF0000"/>
                </a:solidFill>
                <a:latin typeface="宋体" pitchFamily="2" charset="-122"/>
              </a:rPr>
              <a:t>微程序</a:t>
            </a:r>
            <a:r>
              <a:rPr lang="en-US" altLang="zh-CN" b="1" smtClean="0">
                <a:solidFill>
                  <a:srgbClr val="000000"/>
                </a:solidFill>
                <a:latin typeface="宋体" pitchFamily="2" charset="-122"/>
              </a:rPr>
              <a:t>:</a:t>
            </a:r>
            <a:r>
              <a:rPr lang="zh-CN" altLang="en-US" b="1" smtClean="0">
                <a:solidFill>
                  <a:srgbClr val="000000"/>
                </a:solidFill>
                <a:latin typeface="宋体" pitchFamily="2" charset="-122"/>
              </a:rPr>
              <a:t>由微指令组成的序列称为微程序</a:t>
            </a:r>
            <a:r>
              <a:rPr lang="en-US" altLang="zh-CN" b="1" smtClean="0">
                <a:solidFill>
                  <a:srgbClr val="000000"/>
                </a:solidFill>
                <a:latin typeface="宋体" pitchFamily="2" charset="-122"/>
              </a:rPr>
              <a:t>,</a:t>
            </a:r>
            <a:r>
              <a:rPr lang="zh-CN" altLang="en-US" b="1" smtClean="0">
                <a:solidFill>
                  <a:srgbClr val="000000"/>
                </a:solidFill>
                <a:latin typeface="宋体" pitchFamily="2" charset="-122"/>
              </a:rPr>
              <a:t>一个微程序的功能对应一条机器指令的功能</a:t>
            </a:r>
            <a:r>
              <a:rPr lang="en-US" altLang="zh-CN" b="1" smtClean="0">
                <a:solidFill>
                  <a:srgbClr val="000000"/>
                </a:solidFill>
                <a:latin typeface="宋体" pitchFamily="2" charset="-122"/>
              </a:rPr>
              <a:t>. </a:t>
            </a:r>
          </a:p>
          <a:p>
            <a:pPr algn="l" eaLnBrk="1" hangingPunct="1">
              <a:spcBef>
                <a:spcPct val="50000"/>
              </a:spcBef>
            </a:pPr>
            <a:r>
              <a:rPr lang="en-US" altLang="zh-CN" b="1" smtClean="0">
                <a:solidFill>
                  <a:srgbClr val="000000"/>
                </a:solidFill>
                <a:latin typeface="宋体" pitchFamily="2" charset="-122"/>
              </a:rPr>
              <a:t>  </a:t>
            </a:r>
          </a:p>
          <a:p>
            <a:pPr algn="l" eaLnBrk="1" hangingPunct="1">
              <a:spcBef>
                <a:spcPct val="50000"/>
              </a:spcBef>
            </a:pPr>
            <a:endParaRPr lang="en-US" altLang="zh-CN" b="1" smtClean="0">
              <a:solidFill>
                <a:srgbClr val="000000"/>
              </a:solidFill>
              <a:latin typeface="宋体" pitchFamily="2" charset="-122"/>
            </a:endParaRPr>
          </a:p>
        </p:txBody>
      </p:sp>
      <p:sp>
        <p:nvSpPr>
          <p:cNvPr id="149508" name="Rectangle 4"/>
          <p:cNvSpPr>
            <a:spLocks noChangeArrowheads="1"/>
          </p:cNvSpPr>
          <p:nvPr/>
        </p:nvSpPr>
        <p:spPr bwMode="auto">
          <a:xfrm>
            <a:off x="533400" y="328613"/>
            <a:ext cx="3756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spcBef>
                <a:spcPct val="50000"/>
              </a:spcBef>
            </a:pPr>
            <a:r>
              <a:rPr kumimoji="1" lang="zh-CN" altLang="en-US" sz="2800" b="1" smtClean="0">
                <a:solidFill>
                  <a:srgbClr val="FF0000"/>
                </a:solidFill>
                <a:latin typeface="Times New Roman" pitchFamily="18" charset="0"/>
                <a:ea typeface="楷体_GB2312" pitchFamily="49" charset="-122"/>
              </a:rPr>
              <a:t>微程序控制的基本概念</a:t>
            </a:r>
          </a:p>
        </p:txBody>
      </p:sp>
    </p:spTree>
    <p:extLst>
      <p:ext uri="{BB962C8B-B14F-4D97-AF65-F5344CB8AC3E}">
        <p14:creationId xmlns:p14="http://schemas.microsoft.com/office/powerpoint/2010/main" val="3111559966"/>
      </p:ext>
    </p:extLst>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ext Box 2"/>
          <p:cNvSpPr txBox="1">
            <a:spLocks noChangeArrowheads="1"/>
          </p:cNvSpPr>
          <p:nvPr/>
        </p:nvSpPr>
        <p:spPr bwMode="auto">
          <a:xfrm>
            <a:off x="228600" y="1052736"/>
            <a:ext cx="8610600"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lnSpc>
                <a:spcPct val="150000"/>
              </a:lnSpc>
              <a:spcBef>
                <a:spcPts val="0"/>
              </a:spcBef>
            </a:pPr>
            <a:r>
              <a:rPr lang="en-US" altLang="zh-CN" b="1" dirty="0" smtClean="0">
                <a:solidFill>
                  <a:srgbClr val="000000"/>
                </a:solidFill>
                <a:latin typeface="宋体" pitchFamily="2" charset="-122"/>
              </a:rPr>
              <a:t>    </a:t>
            </a:r>
            <a:r>
              <a:rPr lang="zh-CN" altLang="en-US" b="1" dirty="0" smtClean="0">
                <a:solidFill>
                  <a:srgbClr val="000000"/>
                </a:solidFill>
                <a:latin typeface="宋体" pitchFamily="2" charset="-122"/>
              </a:rPr>
              <a:t>机器指令指提供给使用者编成的基本单位</a:t>
            </a:r>
            <a:r>
              <a:rPr lang="en-US" altLang="zh-CN" b="1" dirty="0" smtClean="0">
                <a:solidFill>
                  <a:srgbClr val="000000"/>
                </a:solidFill>
                <a:latin typeface="宋体" pitchFamily="2" charset="-122"/>
              </a:rPr>
              <a:t>,</a:t>
            </a:r>
            <a:r>
              <a:rPr lang="zh-CN" altLang="en-US" b="1" dirty="0" smtClean="0">
                <a:solidFill>
                  <a:srgbClr val="000000"/>
                </a:solidFill>
                <a:latin typeface="宋体" pitchFamily="2" charset="-122"/>
              </a:rPr>
              <a:t>每一条指令可以完成一个独立的算术运算或逻辑运算操作</a:t>
            </a:r>
            <a:r>
              <a:rPr lang="en-US" altLang="zh-CN" b="1" dirty="0" smtClean="0">
                <a:solidFill>
                  <a:srgbClr val="000000"/>
                </a:solidFill>
                <a:latin typeface="宋体" pitchFamily="2" charset="-122"/>
              </a:rPr>
              <a:t>.</a:t>
            </a:r>
          </a:p>
          <a:p>
            <a:pPr algn="l" eaLnBrk="1" hangingPunct="1">
              <a:lnSpc>
                <a:spcPct val="150000"/>
              </a:lnSpc>
              <a:spcBef>
                <a:spcPts val="0"/>
              </a:spcBef>
            </a:pPr>
            <a:r>
              <a:rPr lang="en-US" altLang="zh-CN" b="1" dirty="0" smtClean="0">
                <a:solidFill>
                  <a:srgbClr val="000000"/>
                </a:solidFill>
                <a:latin typeface="宋体" pitchFamily="2" charset="-122"/>
              </a:rPr>
              <a:t>    </a:t>
            </a:r>
            <a:r>
              <a:rPr lang="zh-CN" altLang="en-US" b="1" dirty="0" smtClean="0">
                <a:solidFill>
                  <a:srgbClr val="FF0000"/>
                </a:solidFill>
                <a:latin typeface="宋体" pitchFamily="2" charset="-122"/>
              </a:rPr>
              <a:t>一条机器指令对应一组微指令组成的微程序</a:t>
            </a:r>
            <a:r>
              <a:rPr lang="en-US" altLang="zh-CN" b="1" dirty="0" smtClean="0">
                <a:solidFill>
                  <a:srgbClr val="000000"/>
                </a:solidFill>
                <a:latin typeface="宋体" pitchFamily="2" charset="-122"/>
              </a:rPr>
              <a:t>.</a:t>
            </a:r>
            <a:r>
              <a:rPr lang="zh-CN" altLang="en-US" b="1" dirty="0" smtClean="0">
                <a:solidFill>
                  <a:srgbClr val="000000"/>
                </a:solidFill>
                <a:latin typeface="宋体" pitchFamily="2" charset="-122"/>
              </a:rPr>
              <a:t>可见</a:t>
            </a:r>
            <a:r>
              <a:rPr lang="en-US" altLang="zh-CN" b="1" dirty="0" smtClean="0">
                <a:solidFill>
                  <a:srgbClr val="000000"/>
                </a:solidFill>
                <a:latin typeface="宋体" pitchFamily="2" charset="-122"/>
              </a:rPr>
              <a:t>,</a:t>
            </a:r>
            <a:r>
              <a:rPr lang="zh-CN" altLang="en-US" b="1" dirty="0" smtClean="0">
                <a:solidFill>
                  <a:srgbClr val="000000"/>
                </a:solidFill>
                <a:latin typeface="宋体" pitchFamily="2" charset="-122"/>
              </a:rPr>
              <a:t>一条机器指令对应多条微指令</a:t>
            </a:r>
            <a:r>
              <a:rPr lang="en-US" altLang="zh-CN" b="1" dirty="0" smtClean="0">
                <a:solidFill>
                  <a:srgbClr val="000000"/>
                </a:solidFill>
                <a:latin typeface="宋体" pitchFamily="2" charset="-122"/>
              </a:rPr>
              <a:t>,</a:t>
            </a:r>
            <a:r>
              <a:rPr lang="zh-CN" altLang="en-US" b="1" dirty="0" smtClean="0">
                <a:solidFill>
                  <a:srgbClr val="000000"/>
                </a:solidFill>
                <a:latin typeface="宋体" pitchFamily="2" charset="-122"/>
              </a:rPr>
              <a:t>而一条微指令可为多个机器指令服务</a:t>
            </a:r>
            <a:r>
              <a:rPr lang="en-US" altLang="zh-CN" b="1" dirty="0" smtClean="0">
                <a:solidFill>
                  <a:srgbClr val="000000"/>
                </a:solidFill>
                <a:latin typeface="宋体" pitchFamily="2" charset="-122"/>
              </a:rPr>
              <a:t>.</a:t>
            </a:r>
          </a:p>
          <a:p>
            <a:pPr algn="l" eaLnBrk="1" hangingPunct="1">
              <a:lnSpc>
                <a:spcPct val="150000"/>
              </a:lnSpc>
              <a:spcBef>
                <a:spcPts val="0"/>
              </a:spcBef>
            </a:pPr>
            <a:r>
              <a:rPr lang="en-US" altLang="zh-CN" b="1" dirty="0" smtClean="0">
                <a:solidFill>
                  <a:srgbClr val="3333CC"/>
                </a:solidFill>
                <a:latin typeface="宋体" pitchFamily="2" charset="-122"/>
              </a:rPr>
              <a:t>4.</a:t>
            </a:r>
            <a:r>
              <a:rPr lang="zh-CN" altLang="en-US" b="1" dirty="0" smtClean="0">
                <a:solidFill>
                  <a:srgbClr val="3333CC"/>
                </a:solidFill>
                <a:latin typeface="宋体" pitchFamily="2" charset="-122"/>
              </a:rPr>
              <a:t>控制存储器</a:t>
            </a:r>
            <a:r>
              <a:rPr lang="en-US" altLang="zh-CN" b="1" dirty="0" smtClean="0">
                <a:solidFill>
                  <a:srgbClr val="3333CC"/>
                </a:solidFill>
                <a:latin typeface="宋体" pitchFamily="2" charset="-122"/>
              </a:rPr>
              <a:t>CM(Control  Memory)</a:t>
            </a:r>
            <a:r>
              <a:rPr lang="en-US" altLang="zh-CN" b="1" dirty="0" smtClean="0">
                <a:solidFill>
                  <a:srgbClr val="000000"/>
                </a:solidFill>
                <a:latin typeface="宋体" pitchFamily="2" charset="-122"/>
              </a:rPr>
              <a:t>:</a:t>
            </a:r>
          </a:p>
          <a:p>
            <a:pPr algn="l" eaLnBrk="1" hangingPunct="1">
              <a:lnSpc>
                <a:spcPct val="150000"/>
              </a:lnSpc>
              <a:spcBef>
                <a:spcPts val="0"/>
              </a:spcBef>
            </a:pPr>
            <a:r>
              <a:rPr lang="en-US" altLang="zh-CN" b="1" dirty="0" smtClean="0">
                <a:solidFill>
                  <a:srgbClr val="000000"/>
                </a:solidFill>
                <a:latin typeface="宋体" pitchFamily="2" charset="-122"/>
              </a:rPr>
              <a:t>    </a:t>
            </a:r>
            <a:r>
              <a:rPr lang="zh-CN" altLang="en-US" b="1" dirty="0" smtClean="0">
                <a:solidFill>
                  <a:srgbClr val="000000"/>
                </a:solidFill>
                <a:latin typeface="宋体" pitchFamily="2" charset="-122"/>
              </a:rPr>
              <a:t>用于存放全部指令的所有微程序</a:t>
            </a:r>
            <a:r>
              <a:rPr lang="en-US" altLang="zh-CN" b="1" dirty="0" smtClean="0">
                <a:solidFill>
                  <a:srgbClr val="000000"/>
                </a:solidFill>
                <a:latin typeface="宋体" pitchFamily="2" charset="-122"/>
              </a:rPr>
              <a:t>,</a:t>
            </a:r>
            <a:r>
              <a:rPr lang="zh-CN" altLang="en-US" b="1" dirty="0" smtClean="0">
                <a:solidFill>
                  <a:srgbClr val="000000"/>
                </a:solidFill>
                <a:latin typeface="宋体" pitchFamily="2" charset="-122"/>
              </a:rPr>
              <a:t>采用只读存储器结构</a:t>
            </a:r>
            <a:r>
              <a:rPr lang="en-US" altLang="zh-CN" b="1" dirty="0" smtClean="0">
                <a:solidFill>
                  <a:srgbClr val="000000"/>
                </a:solidFill>
                <a:latin typeface="宋体" pitchFamily="2" charset="-122"/>
              </a:rPr>
              <a:t>(</a:t>
            </a:r>
            <a:r>
              <a:rPr lang="zh-CN" altLang="en-US" b="1" dirty="0" smtClean="0">
                <a:solidFill>
                  <a:srgbClr val="000000"/>
                </a:solidFill>
                <a:latin typeface="宋体" pitchFamily="2" charset="-122"/>
              </a:rPr>
              <a:t>固化</a:t>
            </a:r>
            <a:r>
              <a:rPr lang="en-US" altLang="zh-CN" b="1" dirty="0" smtClean="0">
                <a:solidFill>
                  <a:srgbClr val="000000"/>
                </a:solidFill>
                <a:latin typeface="宋体" pitchFamily="2" charset="-122"/>
              </a:rPr>
              <a:t>).</a:t>
            </a:r>
            <a:r>
              <a:rPr lang="zh-CN" altLang="en-US" b="1" dirty="0" smtClean="0">
                <a:solidFill>
                  <a:srgbClr val="000000"/>
                </a:solidFill>
                <a:latin typeface="宋体" pitchFamily="2" charset="-122"/>
              </a:rPr>
              <a:t>控制存储器的字长等于微指令的长度</a:t>
            </a:r>
            <a:r>
              <a:rPr lang="en-US" altLang="zh-CN" b="1" dirty="0" smtClean="0">
                <a:solidFill>
                  <a:srgbClr val="000000"/>
                </a:solidFill>
                <a:latin typeface="宋体" pitchFamily="2" charset="-122"/>
              </a:rPr>
              <a:t>,</a:t>
            </a:r>
            <a:r>
              <a:rPr lang="zh-CN" altLang="en-US" b="1" dirty="0" smtClean="0">
                <a:solidFill>
                  <a:srgbClr val="000000"/>
                </a:solidFill>
                <a:latin typeface="宋体" pitchFamily="2" charset="-122"/>
              </a:rPr>
              <a:t>其总容量决定于所有微程序的总长度</a:t>
            </a:r>
            <a:r>
              <a:rPr lang="en-US" altLang="zh-CN" b="1" dirty="0" smtClean="0">
                <a:solidFill>
                  <a:srgbClr val="000000"/>
                </a:solidFill>
                <a:latin typeface="宋体" pitchFamily="2" charset="-122"/>
              </a:rPr>
              <a:t>.</a:t>
            </a:r>
          </a:p>
          <a:p>
            <a:pPr algn="l" eaLnBrk="1" hangingPunct="1">
              <a:spcBef>
                <a:spcPct val="50000"/>
              </a:spcBef>
            </a:pPr>
            <a:r>
              <a:rPr lang="en-US" altLang="zh-CN" b="1" dirty="0" smtClean="0">
                <a:solidFill>
                  <a:srgbClr val="000000"/>
                </a:solidFill>
                <a:latin typeface="宋体" pitchFamily="2" charset="-122"/>
              </a:rPr>
              <a:t> </a:t>
            </a:r>
          </a:p>
        </p:txBody>
      </p:sp>
      <p:sp>
        <p:nvSpPr>
          <p:cNvPr id="150531" name="Rectangle 3"/>
          <p:cNvSpPr>
            <a:spLocks noChangeArrowheads="1"/>
          </p:cNvSpPr>
          <p:nvPr/>
        </p:nvSpPr>
        <p:spPr bwMode="auto">
          <a:xfrm>
            <a:off x="228600" y="512763"/>
            <a:ext cx="2943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en-US" altLang="zh-CN" sz="2400" b="1" smtClean="0">
                <a:solidFill>
                  <a:srgbClr val="3333CC"/>
                </a:solidFill>
                <a:latin typeface="宋体" pitchFamily="2" charset="-122"/>
              </a:rPr>
              <a:t>3.</a:t>
            </a:r>
            <a:r>
              <a:rPr kumimoji="1" lang="zh-CN" altLang="en-US" sz="2400" b="1" smtClean="0">
                <a:solidFill>
                  <a:srgbClr val="3333CC"/>
                </a:solidFill>
                <a:latin typeface="宋体" pitchFamily="2" charset="-122"/>
              </a:rPr>
              <a:t>机器指令与微指令</a:t>
            </a:r>
          </a:p>
        </p:txBody>
      </p:sp>
    </p:spTree>
    <p:extLst>
      <p:ext uri="{BB962C8B-B14F-4D97-AF65-F5344CB8AC3E}">
        <p14:creationId xmlns:p14="http://schemas.microsoft.com/office/powerpoint/2010/main" val="2838931185"/>
      </p:ext>
    </p:extLst>
  </p:cSld>
  <p:clrMapOvr>
    <a:masterClrMapping/>
  </p:clrMapOv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ext Box 2"/>
          <p:cNvSpPr txBox="1">
            <a:spLocks noChangeArrowheads="1"/>
          </p:cNvSpPr>
          <p:nvPr/>
        </p:nvSpPr>
        <p:spPr bwMode="auto">
          <a:xfrm>
            <a:off x="0" y="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spcBef>
                <a:spcPct val="50000"/>
              </a:spcBef>
            </a:pPr>
            <a:r>
              <a:rPr lang="en-US" altLang="zh-CN" sz="2000" b="1" smtClean="0">
                <a:solidFill>
                  <a:srgbClr val="000000"/>
                </a:solidFill>
                <a:latin typeface="Times New Roman" pitchFamily="18" charset="0"/>
                <a:ea typeface="楷体_GB2312" pitchFamily="49" charset="-122"/>
              </a:rPr>
              <a:t>  </a:t>
            </a:r>
            <a:endParaRPr lang="en-US" altLang="zh-CN" b="1" smtClean="0">
              <a:solidFill>
                <a:srgbClr val="000000"/>
              </a:solidFill>
              <a:latin typeface="Times New Roman" pitchFamily="18" charset="0"/>
              <a:ea typeface="楷体_GB2312" pitchFamily="49" charset="-122"/>
            </a:endParaRPr>
          </a:p>
        </p:txBody>
      </p:sp>
      <p:sp>
        <p:nvSpPr>
          <p:cNvPr id="151555" name="Rectangle 3"/>
          <p:cNvSpPr>
            <a:spLocks noChangeArrowheads="1"/>
          </p:cNvSpPr>
          <p:nvPr/>
        </p:nvSpPr>
        <p:spPr bwMode="auto">
          <a:xfrm>
            <a:off x="228600" y="304800"/>
            <a:ext cx="89154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hangingPunct="1"/>
            <a:r>
              <a:rPr kumimoji="1" lang="en-US" altLang="zh-CN" sz="2400" b="1" smtClean="0">
                <a:solidFill>
                  <a:srgbClr val="3333CC"/>
                </a:solidFill>
                <a:latin typeface="宋体" pitchFamily="2" charset="-122"/>
              </a:rPr>
              <a:t>5.</a:t>
            </a:r>
            <a:r>
              <a:rPr kumimoji="1" lang="zh-CN" altLang="en-US" sz="2400" b="1" smtClean="0">
                <a:solidFill>
                  <a:srgbClr val="3333CC"/>
                </a:solidFill>
                <a:latin typeface="宋体" pitchFamily="2" charset="-122"/>
              </a:rPr>
              <a:t>微指令周期</a:t>
            </a:r>
            <a:r>
              <a:rPr kumimoji="1" lang="en-US" altLang="zh-CN" sz="2400" b="1" smtClean="0">
                <a:solidFill>
                  <a:srgbClr val="3333CC"/>
                </a:solidFill>
                <a:latin typeface="宋体" pitchFamily="2" charset="-122"/>
              </a:rPr>
              <a:t>:</a:t>
            </a:r>
            <a:r>
              <a:rPr kumimoji="1" lang="zh-CN" altLang="en-US" sz="2400" b="1" smtClean="0">
                <a:solidFill>
                  <a:srgbClr val="000000"/>
                </a:solidFill>
                <a:latin typeface="宋体" pitchFamily="2" charset="-122"/>
              </a:rPr>
              <a:t>从控制存储器中读取一条微指令并执行这条微指令所需的时间</a:t>
            </a:r>
            <a:r>
              <a:rPr kumimoji="1" lang="en-US" altLang="zh-CN" sz="2400" b="1" smtClean="0">
                <a:solidFill>
                  <a:srgbClr val="000000"/>
                </a:solidFill>
                <a:latin typeface="宋体" pitchFamily="2" charset="-122"/>
              </a:rPr>
              <a:t>,</a:t>
            </a:r>
            <a:r>
              <a:rPr kumimoji="1" lang="zh-CN" altLang="en-US" sz="2400" b="1" smtClean="0">
                <a:solidFill>
                  <a:srgbClr val="000000"/>
                </a:solidFill>
                <a:latin typeface="宋体" pitchFamily="2" charset="-122"/>
              </a:rPr>
              <a:t>通常一个微指令周期与一个</a:t>
            </a:r>
            <a:r>
              <a:rPr kumimoji="1" lang="en-US" altLang="zh-CN" sz="2400" b="1" smtClean="0">
                <a:solidFill>
                  <a:srgbClr val="000000"/>
                </a:solidFill>
                <a:latin typeface="宋体" pitchFamily="2" charset="-122"/>
              </a:rPr>
              <a:t>CPU</a:t>
            </a:r>
            <a:r>
              <a:rPr kumimoji="1" lang="zh-CN" altLang="en-US" sz="2400" b="1" smtClean="0">
                <a:solidFill>
                  <a:srgbClr val="000000"/>
                </a:solidFill>
                <a:latin typeface="宋体" pitchFamily="2" charset="-122"/>
              </a:rPr>
              <a:t>周期的时间相等</a:t>
            </a:r>
            <a:r>
              <a:rPr kumimoji="1" lang="en-US" altLang="zh-CN" sz="2400" b="1" smtClean="0">
                <a:solidFill>
                  <a:srgbClr val="000000"/>
                </a:solidFill>
                <a:latin typeface="宋体" pitchFamily="2" charset="-122"/>
              </a:rPr>
              <a:t>.</a:t>
            </a:r>
            <a:r>
              <a:rPr kumimoji="1" lang="zh-CN" altLang="en-US" sz="2400" b="1" smtClean="0">
                <a:solidFill>
                  <a:srgbClr val="000000"/>
                </a:solidFill>
                <a:latin typeface="宋体" pitchFamily="2" charset="-122"/>
              </a:rPr>
              <a:t>微指令中的微命令可以用节拍脉冲来同步定时</a:t>
            </a:r>
            <a:r>
              <a:rPr kumimoji="1" lang="en-US" altLang="zh-CN" sz="2400" b="1" smtClean="0">
                <a:solidFill>
                  <a:srgbClr val="000000"/>
                </a:solidFill>
                <a:latin typeface="宋体" pitchFamily="2" charset="-122"/>
              </a:rPr>
              <a:t>.</a:t>
            </a:r>
          </a:p>
        </p:txBody>
      </p:sp>
      <p:grpSp>
        <p:nvGrpSpPr>
          <p:cNvPr id="151556" name="Group 85"/>
          <p:cNvGrpSpPr>
            <a:grpSpLocks/>
          </p:cNvGrpSpPr>
          <p:nvPr/>
        </p:nvGrpSpPr>
        <p:grpSpPr bwMode="auto">
          <a:xfrm>
            <a:off x="1828800" y="1447800"/>
            <a:ext cx="6096000" cy="3673475"/>
            <a:chOff x="1152" y="912"/>
            <a:chExt cx="3840" cy="2314"/>
          </a:xfrm>
        </p:grpSpPr>
        <p:sp>
          <p:nvSpPr>
            <p:cNvPr id="151591" name="Text Box 38"/>
            <p:cNvSpPr txBox="1">
              <a:spLocks noChangeArrowheads="1"/>
            </p:cNvSpPr>
            <p:nvPr/>
          </p:nvSpPr>
          <p:spPr bwMode="auto">
            <a:xfrm>
              <a:off x="1392" y="912"/>
              <a:ext cx="7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spcBef>
                  <a:spcPct val="50000"/>
                </a:spcBef>
              </a:pPr>
              <a:r>
                <a:rPr lang="zh-CN" altLang="en-US" sz="2000" b="1" smtClean="0">
                  <a:solidFill>
                    <a:srgbClr val="000000"/>
                  </a:solidFill>
                  <a:latin typeface="Times New Roman" pitchFamily="18" charset="0"/>
                  <a:ea typeface="楷体_GB2312" pitchFamily="49" charset="-122"/>
                </a:rPr>
                <a:t>微周期</a:t>
              </a:r>
            </a:p>
          </p:txBody>
        </p:sp>
        <p:grpSp>
          <p:nvGrpSpPr>
            <p:cNvPr id="151592" name="Group 83"/>
            <p:cNvGrpSpPr>
              <a:grpSpLocks/>
            </p:cNvGrpSpPr>
            <p:nvPr/>
          </p:nvGrpSpPr>
          <p:grpSpPr bwMode="auto">
            <a:xfrm>
              <a:off x="1152" y="960"/>
              <a:ext cx="3840" cy="2266"/>
              <a:chOff x="1152" y="960"/>
              <a:chExt cx="3840" cy="2266"/>
            </a:xfrm>
          </p:grpSpPr>
          <p:sp>
            <p:nvSpPr>
              <p:cNvPr id="151593" name="Line 4"/>
              <p:cNvSpPr>
                <a:spLocks noChangeShapeType="1"/>
              </p:cNvSpPr>
              <p:nvPr/>
            </p:nvSpPr>
            <p:spPr bwMode="auto">
              <a:xfrm>
                <a:off x="1152" y="1344"/>
                <a:ext cx="30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1594" name="Line 5"/>
              <p:cNvSpPr>
                <a:spLocks noChangeShapeType="1"/>
              </p:cNvSpPr>
              <p:nvPr/>
            </p:nvSpPr>
            <p:spPr bwMode="auto">
              <a:xfrm>
                <a:off x="1152" y="1008"/>
                <a:ext cx="0" cy="19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1595" name="Line 6"/>
              <p:cNvSpPr>
                <a:spLocks noChangeShapeType="1"/>
              </p:cNvSpPr>
              <p:nvPr/>
            </p:nvSpPr>
            <p:spPr bwMode="auto">
              <a:xfrm>
                <a:off x="1152" y="2400"/>
                <a:ext cx="30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1596" name="Line 7"/>
              <p:cNvSpPr>
                <a:spLocks noChangeShapeType="1"/>
              </p:cNvSpPr>
              <p:nvPr/>
            </p:nvSpPr>
            <p:spPr bwMode="auto">
              <a:xfrm>
                <a:off x="1152" y="1872"/>
                <a:ext cx="30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1597" name="Line 8"/>
              <p:cNvSpPr>
                <a:spLocks noChangeShapeType="1"/>
              </p:cNvSpPr>
              <p:nvPr/>
            </p:nvSpPr>
            <p:spPr bwMode="auto">
              <a:xfrm>
                <a:off x="1152" y="2928"/>
                <a:ext cx="30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1598" name="Line 9"/>
              <p:cNvSpPr>
                <a:spLocks noChangeShapeType="1"/>
              </p:cNvSpPr>
              <p:nvPr/>
            </p:nvSpPr>
            <p:spPr bwMode="auto">
              <a:xfrm>
                <a:off x="1152" y="1104"/>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1599" name="Line 10"/>
              <p:cNvSpPr>
                <a:spLocks noChangeShapeType="1"/>
              </p:cNvSpPr>
              <p:nvPr/>
            </p:nvSpPr>
            <p:spPr bwMode="auto">
              <a:xfrm>
                <a:off x="1392" y="1632"/>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1600" name="Line 11"/>
              <p:cNvSpPr>
                <a:spLocks noChangeShapeType="1"/>
              </p:cNvSpPr>
              <p:nvPr/>
            </p:nvSpPr>
            <p:spPr bwMode="auto">
              <a:xfrm>
                <a:off x="1392" y="1104"/>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1601" name="Line 12"/>
              <p:cNvSpPr>
                <a:spLocks noChangeShapeType="1"/>
              </p:cNvSpPr>
              <p:nvPr/>
            </p:nvSpPr>
            <p:spPr bwMode="auto">
              <a:xfrm>
                <a:off x="1392" y="1632"/>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1602" name="Line 13"/>
              <p:cNvSpPr>
                <a:spLocks noChangeShapeType="1"/>
              </p:cNvSpPr>
              <p:nvPr/>
            </p:nvSpPr>
            <p:spPr bwMode="auto">
              <a:xfrm>
                <a:off x="1632" y="1632"/>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1603" name="Line 14"/>
              <p:cNvSpPr>
                <a:spLocks noChangeShapeType="1"/>
              </p:cNvSpPr>
              <p:nvPr/>
            </p:nvSpPr>
            <p:spPr bwMode="auto">
              <a:xfrm>
                <a:off x="2112" y="1104"/>
                <a:ext cx="0" cy="1872"/>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1604" name="Line 15"/>
              <p:cNvSpPr>
                <a:spLocks noChangeShapeType="1"/>
              </p:cNvSpPr>
              <p:nvPr/>
            </p:nvSpPr>
            <p:spPr bwMode="auto">
              <a:xfrm>
                <a:off x="1632" y="2160"/>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1605" name="Line 16"/>
              <p:cNvSpPr>
                <a:spLocks noChangeShapeType="1"/>
              </p:cNvSpPr>
              <p:nvPr/>
            </p:nvSpPr>
            <p:spPr bwMode="auto">
              <a:xfrm>
                <a:off x="1872" y="2160"/>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1606" name="Line 17"/>
              <p:cNvSpPr>
                <a:spLocks noChangeShapeType="1"/>
              </p:cNvSpPr>
              <p:nvPr/>
            </p:nvSpPr>
            <p:spPr bwMode="auto">
              <a:xfrm>
                <a:off x="2112" y="2688"/>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1607" name="Line 18"/>
              <p:cNvSpPr>
                <a:spLocks noChangeShapeType="1"/>
              </p:cNvSpPr>
              <p:nvPr/>
            </p:nvSpPr>
            <p:spPr bwMode="auto">
              <a:xfrm>
                <a:off x="1872" y="2688"/>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1608" name="Line 19"/>
              <p:cNvSpPr>
                <a:spLocks noChangeShapeType="1"/>
              </p:cNvSpPr>
              <p:nvPr/>
            </p:nvSpPr>
            <p:spPr bwMode="auto">
              <a:xfrm>
                <a:off x="2112" y="1104"/>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1609" name="Line 20"/>
              <p:cNvSpPr>
                <a:spLocks noChangeShapeType="1"/>
              </p:cNvSpPr>
              <p:nvPr/>
            </p:nvSpPr>
            <p:spPr bwMode="auto">
              <a:xfrm>
                <a:off x="2352" y="1104"/>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1610" name="Line 21"/>
              <p:cNvSpPr>
                <a:spLocks noChangeShapeType="1"/>
              </p:cNvSpPr>
              <p:nvPr/>
            </p:nvSpPr>
            <p:spPr bwMode="auto">
              <a:xfrm>
                <a:off x="1632" y="2160"/>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1611" name="Line 22"/>
              <p:cNvSpPr>
                <a:spLocks noChangeShapeType="1"/>
              </p:cNvSpPr>
              <p:nvPr/>
            </p:nvSpPr>
            <p:spPr bwMode="auto">
              <a:xfrm>
                <a:off x="1872" y="2688"/>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1612" name="Line 23"/>
              <p:cNvSpPr>
                <a:spLocks noChangeShapeType="1"/>
              </p:cNvSpPr>
              <p:nvPr/>
            </p:nvSpPr>
            <p:spPr bwMode="auto">
              <a:xfrm>
                <a:off x="2112" y="1104"/>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1613" name="Line 24"/>
              <p:cNvSpPr>
                <a:spLocks noChangeShapeType="1"/>
              </p:cNvSpPr>
              <p:nvPr/>
            </p:nvSpPr>
            <p:spPr bwMode="auto">
              <a:xfrm>
                <a:off x="2352" y="1632"/>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1614" name="Line 25"/>
              <p:cNvSpPr>
                <a:spLocks noChangeShapeType="1"/>
              </p:cNvSpPr>
              <p:nvPr/>
            </p:nvSpPr>
            <p:spPr bwMode="auto">
              <a:xfrm>
                <a:off x="2592" y="2160"/>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1615" name="Line 26"/>
              <p:cNvSpPr>
                <a:spLocks noChangeShapeType="1"/>
              </p:cNvSpPr>
              <p:nvPr/>
            </p:nvSpPr>
            <p:spPr bwMode="auto">
              <a:xfrm>
                <a:off x="2832" y="2688"/>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1616" name="Line 27"/>
              <p:cNvSpPr>
                <a:spLocks noChangeShapeType="1"/>
              </p:cNvSpPr>
              <p:nvPr/>
            </p:nvSpPr>
            <p:spPr bwMode="auto">
              <a:xfrm>
                <a:off x="3072" y="1104"/>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1617" name="Line 28"/>
              <p:cNvSpPr>
                <a:spLocks noChangeShapeType="1"/>
              </p:cNvSpPr>
              <p:nvPr/>
            </p:nvSpPr>
            <p:spPr bwMode="auto">
              <a:xfrm>
                <a:off x="2352" y="1632"/>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1618" name="Line 29"/>
              <p:cNvSpPr>
                <a:spLocks noChangeShapeType="1"/>
              </p:cNvSpPr>
              <p:nvPr/>
            </p:nvSpPr>
            <p:spPr bwMode="auto">
              <a:xfrm>
                <a:off x="2592" y="2160"/>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1619" name="Line 30"/>
              <p:cNvSpPr>
                <a:spLocks noChangeShapeType="1"/>
              </p:cNvSpPr>
              <p:nvPr/>
            </p:nvSpPr>
            <p:spPr bwMode="auto">
              <a:xfrm>
                <a:off x="2832" y="2160"/>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1620" name="Line 31"/>
              <p:cNvSpPr>
                <a:spLocks noChangeShapeType="1"/>
              </p:cNvSpPr>
              <p:nvPr/>
            </p:nvSpPr>
            <p:spPr bwMode="auto">
              <a:xfrm>
                <a:off x="2592" y="1632"/>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1621" name="Line 32"/>
              <p:cNvSpPr>
                <a:spLocks noChangeShapeType="1"/>
              </p:cNvSpPr>
              <p:nvPr/>
            </p:nvSpPr>
            <p:spPr bwMode="auto">
              <a:xfrm>
                <a:off x="2832" y="2688"/>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1622" name="Line 33"/>
              <p:cNvSpPr>
                <a:spLocks noChangeShapeType="1"/>
              </p:cNvSpPr>
              <p:nvPr/>
            </p:nvSpPr>
            <p:spPr bwMode="auto">
              <a:xfrm>
                <a:off x="3072" y="2688"/>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1623" name="Line 34"/>
              <p:cNvSpPr>
                <a:spLocks noChangeShapeType="1"/>
              </p:cNvSpPr>
              <p:nvPr/>
            </p:nvSpPr>
            <p:spPr bwMode="auto">
              <a:xfrm>
                <a:off x="3312" y="1104"/>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1624" name="Line 35"/>
              <p:cNvSpPr>
                <a:spLocks noChangeShapeType="1"/>
              </p:cNvSpPr>
              <p:nvPr/>
            </p:nvSpPr>
            <p:spPr bwMode="auto">
              <a:xfrm>
                <a:off x="2112" y="960"/>
                <a:ext cx="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1625" name="Line 36"/>
              <p:cNvSpPr>
                <a:spLocks noChangeShapeType="1"/>
              </p:cNvSpPr>
              <p:nvPr/>
            </p:nvSpPr>
            <p:spPr bwMode="auto">
              <a:xfrm>
                <a:off x="1968" y="1008"/>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1626" name="Line 37"/>
              <p:cNvSpPr>
                <a:spLocks noChangeShapeType="1"/>
              </p:cNvSpPr>
              <p:nvPr/>
            </p:nvSpPr>
            <p:spPr bwMode="auto">
              <a:xfrm flipH="1">
                <a:off x="1152" y="1008"/>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1627" name="Line 39"/>
              <p:cNvSpPr>
                <a:spLocks noChangeShapeType="1"/>
              </p:cNvSpPr>
              <p:nvPr/>
            </p:nvSpPr>
            <p:spPr bwMode="auto">
              <a:xfrm flipH="1">
                <a:off x="2592" y="1728"/>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1628" name="Line 40"/>
              <p:cNvSpPr>
                <a:spLocks noChangeShapeType="1"/>
              </p:cNvSpPr>
              <p:nvPr/>
            </p:nvSpPr>
            <p:spPr bwMode="auto">
              <a:xfrm>
                <a:off x="2208" y="1728"/>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1629" name="Line 41"/>
              <p:cNvSpPr>
                <a:spLocks noChangeShapeType="1"/>
              </p:cNvSpPr>
              <p:nvPr/>
            </p:nvSpPr>
            <p:spPr bwMode="auto">
              <a:xfrm>
                <a:off x="2352" y="1728"/>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1630" name="Text Box 42"/>
              <p:cNvSpPr txBox="1">
                <a:spLocks noChangeArrowheads="1"/>
              </p:cNvSpPr>
              <p:nvPr/>
            </p:nvSpPr>
            <p:spPr bwMode="auto">
              <a:xfrm>
                <a:off x="2256" y="1392"/>
                <a:ext cx="8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spcBef>
                    <a:spcPct val="50000"/>
                  </a:spcBef>
                </a:pPr>
                <a:r>
                  <a:rPr lang="zh-CN" altLang="en-US" sz="2000" b="1" smtClean="0">
                    <a:solidFill>
                      <a:srgbClr val="000000"/>
                    </a:solidFill>
                    <a:latin typeface="Times New Roman" pitchFamily="18" charset="0"/>
                    <a:ea typeface="楷体_GB2312" pitchFamily="49" charset="-122"/>
                  </a:rPr>
                  <a:t>子周期</a:t>
                </a:r>
              </a:p>
            </p:txBody>
          </p:sp>
          <p:sp>
            <p:nvSpPr>
              <p:cNvPr id="151631" name="Line 43"/>
              <p:cNvSpPr>
                <a:spLocks noChangeShapeType="1"/>
              </p:cNvSpPr>
              <p:nvPr/>
            </p:nvSpPr>
            <p:spPr bwMode="auto">
              <a:xfrm>
                <a:off x="3072" y="1104"/>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1632" name="Line 44"/>
              <p:cNvSpPr>
                <a:spLocks noChangeShapeType="1"/>
              </p:cNvSpPr>
              <p:nvPr/>
            </p:nvSpPr>
            <p:spPr bwMode="auto">
              <a:xfrm>
                <a:off x="3072" y="1008"/>
                <a:ext cx="0" cy="1968"/>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1633" name="Text Box 45"/>
              <p:cNvSpPr txBox="1">
                <a:spLocks noChangeArrowheads="1"/>
              </p:cNvSpPr>
              <p:nvPr/>
            </p:nvSpPr>
            <p:spPr bwMode="auto">
              <a:xfrm>
                <a:off x="4080" y="1008"/>
                <a:ext cx="6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spcBef>
                    <a:spcPct val="50000"/>
                  </a:spcBef>
                </a:pPr>
                <a:r>
                  <a:rPr lang="en-US" altLang="zh-CN" sz="2000" b="1" smtClean="0">
                    <a:solidFill>
                      <a:srgbClr val="000000"/>
                    </a:solidFill>
                    <a:latin typeface="Times New Roman" pitchFamily="18" charset="0"/>
                    <a:ea typeface="楷体_GB2312" pitchFamily="49" charset="-122"/>
                  </a:rPr>
                  <a:t>T1</a:t>
                </a:r>
              </a:p>
            </p:txBody>
          </p:sp>
          <p:sp>
            <p:nvSpPr>
              <p:cNvPr id="151634" name="Text Box 46"/>
              <p:cNvSpPr txBox="1">
                <a:spLocks noChangeArrowheads="1"/>
              </p:cNvSpPr>
              <p:nvPr/>
            </p:nvSpPr>
            <p:spPr bwMode="auto">
              <a:xfrm>
                <a:off x="4128" y="1632"/>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spcBef>
                    <a:spcPct val="50000"/>
                  </a:spcBef>
                </a:pPr>
                <a:r>
                  <a:rPr lang="en-US" altLang="zh-CN" sz="2000" b="1" smtClean="0">
                    <a:solidFill>
                      <a:srgbClr val="000000"/>
                    </a:solidFill>
                    <a:latin typeface="Times New Roman" pitchFamily="18" charset="0"/>
                    <a:ea typeface="楷体_GB2312" pitchFamily="49" charset="-122"/>
                  </a:rPr>
                  <a:t>T2</a:t>
                </a:r>
              </a:p>
            </p:txBody>
          </p:sp>
          <p:sp>
            <p:nvSpPr>
              <p:cNvPr id="151635" name="Text Box 47"/>
              <p:cNvSpPr txBox="1">
                <a:spLocks noChangeArrowheads="1"/>
              </p:cNvSpPr>
              <p:nvPr/>
            </p:nvSpPr>
            <p:spPr bwMode="auto">
              <a:xfrm>
                <a:off x="4128" y="2112"/>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spcBef>
                    <a:spcPct val="50000"/>
                  </a:spcBef>
                </a:pPr>
                <a:r>
                  <a:rPr lang="en-US" altLang="zh-CN" sz="2000" b="1" smtClean="0">
                    <a:solidFill>
                      <a:srgbClr val="000000"/>
                    </a:solidFill>
                    <a:latin typeface="Times New Roman" pitchFamily="18" charset="0"/>
                    <a:ea typeface="楷体_GB2312" pitchFamily="49" charset="-122"/>
                  </a:rPr>
                  <a:t>T3</a:t>
                </a:r>
              </a:p>
            </p:txBody>
          </p:sp>
          <p:sp>
            <p:nvSpPr>
              <p:cNvPr id="151636" name="Text Box 48"/>
              <p:cNvSpPr txBox="1">
                <a:spLocks noChangeArrowheads="1"/>
              </p:cNvSpPr>
              <p:nvPr/>
            </p:nvSpPr>
            <p:spPr bwMode="auto">
              <a:xfrm>
                <a:off x="4176" y="2592"/>
                <a:ext cx="6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spcBef>
                    <a:spcPct val="50000"/>
                  </a:spcBef>
                </a:pPr>
                <a:r>
                  <a:rPr lang="en-US" altLang="zh-CN" sz="2000" b="1" smtClean="0">
                    <a:solidFill>
                      <a:srgbClr val="000000"/>
                    </a:solidFill>
                    <a:latin typeface="Times New Roman" pitchFamily="18" charset="0"/>
                    <a:ea typeface="楷体_GB2312" pitchFamily="49" charset="-122"/>
                  </a:rPr>
                  <a:t>T4</a:t>
                </a:r>
              </a:p>
            </p:txBody>
          </p:sp>
          <p:sp>
            <p:nvSpPr>
              <p:cNvPr id="151637" name="Text Box 49"/>
              <p:cNvSpPr txBox="1">
                <a:spLocks noChangeArrowheads="1"/>
              </p:cNvSpPr>
              <p:nvPr/>
            </p:nvSpPr>
            <p:spPr bwMode="auto">
              <a:xfrm>
                <a:off x="1920" y="2976"/>
                <a:ext cx="30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spcBef>
                    <a:spcPct val="50000"/>
                  </a:spcBef>
                </a:pPr>
                <a:r>
                  <a:rPr lang="zh-CN" altLang="en-US" sz="2000" b="1" smtClean="0">
                    <a:solidFill>
                      <a:srgbClr val="000000"/>
                    </a:solidFill>
                    <a:latin typeface="Times New Roman" pitchFamily="18" charset="0"/>
                    <a:ea typeface="楷体_GB2312" pitchFamily="49" charset="-122"/>
                  </a:rPr>
                  <a:t>多周期节拍脉冲</a:t>
                </a:r>
              </a:p>
            </p:txBody>
          </p:sp>
        </p:grpSp>
      </p:grpSp>
      <p:grpSp>
        <p:nvGrpSpPr>
          <p:cNvPr id="151557" name="Group 84"/>
          <p:cNvGrpSpPr>
            <a:grpSpLocks/>
          </p:cNvGrpSpPr>
          <p:nvPr/>
        </p:nvGrpSpPr>
        <p:grpSpPr bwMode="auto">
          <a:xfrm>
            <a:off x="1371600" y="4876800"/>
            <a:ext cx="5943600" cy="1768475"/>
            <a:chOff x="864" y="3072"/>
            <a:chExt cx="3744" cy="1114"/>
          </a:xfrm>
        </p:grpSpPr>
        <p:sp>
          <p:nvSpPr>
            <p:cNvPr id="151558" name="Rectangle 50"/>
            <p:cNvSpPr>
              <a:spLocks noChangeArrowheads="1"/>
            </p:cNvSpPr>
            <p:nvPr/>
          </p:nvSpPr>
          <p:spPr bwMode="auto">
            <a:xfrm>
              <a:off x="1008" y="3408"/>
              <a:ext cx="3600" cy="336"/>
            </a:xfrm>
            <a:prstGeom prst="rect">
              <a:avLst/>
            </a:prstGeom>
            <a:solidFill>
              <a:schemeClr val="bg1"/>
            </a:solidFill>
            <a:ln w="9525">
              <a:solidFill>
                <a:schemeClr val="tx1"/>
              </a:solidFill>
              <a:miter lim="800000"/>
              <a:headEnd/>
              <a:tailEnd/>
            </a:ln>
          </p:spPr>
          <p:txBody>
            <a:bodyPr wrap="none" anchor="ctr"/>
            <a:lstStyle/>
            <a:p>
              <a:pPr algn="l" eaLnBrk="1" hangingPunct="1"/>
              <a:endParaRPr kumimoji="1" lang="zh-CN" altLang="en-US" sz="2400" smtClean="0">
                <a:solidFill>
                  <a:srgbClr val="000000"/>
                </a:solidFill>
                <a:latin typeface="Tahoma" pitchFamily="34" charset="0"/>
              </a:endParaRPr>
            </a:p>
          </p:txBody>
        </p:sp>
        <p:sp>
          <p:nvSpPr>
            <p:cNvPr id="151559" name="Line 51"/>
            <p:cNvSpPr>
              <a:spLocks noChangeShapeType="1"/>
            </p:cNvSpPr>
            <p:nvPr/>
          </p:nvSpPr>
          <p:spPr bwMode="auto">
            <a:xfrm>
              <a:off x="2784" y="3408"/>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1560" name="Line 52"/>
            <p:cNvSpPr>
              <a:spLocks noChangeShapeType="1"/>
            </p:cNvSpPr>
            <p:nvPr/>
          </p:nvSpPr>
          <p:spPr bwMode="auto">
            <a:xfrm>
              <a:off x="1872" y="3408"/>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1561" name="Line 53"/>
            <p:cNvSpPr>
              <a:spLocks noChangeShapeType="1"/>
            </p:cNvSpPr>
            <p:nvPr/>
          </p:nvSpPr>
          <p:spPr bwMode="auto">
            <a:xfrm>
              <a:off x="3600" y="3408"/>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1562" name="Line 54"/>
            <p:cNvSpPr>
              <a:spLocks noChangeShapeType="1"/>
            </p:cNvSpPr>
            <p:nvPr/>
          </p:nvSpPr>
          <p:spPr bwMode="auto">
            <a:xfrm>
              <a:off x="4080" y="3408"/>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1563" name="Line 55"/>
            <p:cNvSpPr>
              <a:spLocks noChangeShapeType="1"/>
            </p:cNvSpPr>
            <p:nvPr/>
          </p:nvSpPr>
          <p:spPr bwMode="auto">
            <a:xfrm>
              <a:off x="3168" y="3408"/>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1564" name="Line 56"/>
            <p:cNvSpPr>
              <a:spLocks noChangeShapeType="1"/>
            </p:cNvSpPr>
            <p:nvPr/>
          </p:nvSpPr>
          <p:spPr bwMode="auto">
            <a:xfrm>
              <a:off x="2352" y="3408"/>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1565" name="Line 57"/>
            <p:cNvSpPr>
              <a:spLocks noChangeShapeType="1"/>
            </p:cNvSpPr>
            <p:nvPr/>
          </p:nvSpPr>
          <p:spPr bwMode="auto">
            <a:xfrm>
              <a:off x="1440" y="3408"/>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1566" name="Text Box 58"/>
            <p:cNvSpPr txBox="1">
              <a:spLocks noChangeArrowheads="1"/>
            </p:cNvSpPr>
            <p:nvPr/>
          </p:nvSpPr>
          <p:spPr bwMode="auto">
            <a:xfrm>
              <a:off x="1008" y="3408"/>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spcBef>
                  <a:spcPct val="50000"/>
                </a:spcBef>
              </a:pPr>
              <a:r>
                <a:rPr lang="en-US" altLang="zh-CN" sz="2000" b="1" smtClean="0">
                  <a:solidFill>
                    <a:srgbClr val="000000"/>
                  </a:solidFill>
                  <a:latin typeface="Times New Roman" pitchFamily="18" charset="0"/>
                  <a:ea typeface="楷体_GB2312" pitchFamily="49" charset="-122"/>
                </a:rPr>
                <a:t>T1</a:t>
              </a:r>
            </a:p>
          </p:txBody>
        </p:sp>
        <p:sp>
          <p:nvSpPr>
            <p:cNvPr id="151567" name="Text Box 59"/>
            <p:cNvSpPr txBox="1">
              <a:spLocks noChangeArrowheads="1"/>
            </p:cNvSpPr>
            <p:nvPr/>
          </p:nvSpPr>
          <p:spPr bwMode="auto">
            <a:xfrm>
              <a:off x="1440" y="3408"/>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spcBef>
                  <a:spcPct val="50000"/>
                </a:spcBef>
              </a:pPr>
              <a:r>
                <a:rPr lang="en-US" altLang="zh-CN" sz="2000" b="1" smtClean="0">
                  <a:solidFill>
                    <a:srgbClr val="000000"/>
                  </a:solidFill>
                  <a:latin typeface="Times New Roman" pitchFamily="18" charset="0"/>
                  <a:ea typeface="楷体_GB2312" pitchFamily="49" charset="-122"/>
                </a:rPr>
                <a:t>T2</a:t>
              </a:r>
            </a:p>
          </p:txBody>
        </p:sp>
        <p:sp>
          <p:nvSpPr>
            <p:cNvPr id="151568" name="Text Box 60"/>
            <p:cNvSpPr txBox="1">
              <a:spLocks noChangeArrowheads="1"/>
            </p:cNvSpPr>
            <p:nvPr/>
          </p:nvSpPr>
          <p:spPr bwMode="auto">
            <a:xfrm>
              <a:off x="1872" y="3408"/>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spcBef>
                  <a:spcPct val="50000"/>
                </a:spcBef>
              </a:pPr>
              <a:r>
                <a:rPr lang="en-US" altLang="zh-CN" sz="2000" b="1" smtClean="0">
                  <a:solidFill>
                    <a:srgbClr val="000000"/>
                  </a:solidFill>
                  <a:latin typeface="Times New Roman" pitchFamily="18" charset="0"/>
                  <a:ea typeface="楷体_GB2312" pitchFamily="49" charset="-122"/>
                </a:rPr>
                <a:t>T3</a:t>
              </a:r>
            </a:p>
          </p:txBody>
        </p:sp>
        <p:sp>
          <p:nvSpPr>
            <p:cNvPr id="151569" name="Text Box 61"/>
            <p:cNvSpPr txBox="1">
              <a:spLocks noChangeArrowheads="1"/>
            </p:cNvSpPr>
            <p:nvPr/>
          </p:nvSpPr>
          <p:spPr bwMode="auto">
            <a:xfrm>
              <a:off x="2352" y="3408"/>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spcBef>
                  <a:spcPct val="50000"/>
                </a:spcBef>
              </a:pPr>
              <a:r>
                <a:rPr lang="en-US" altLang="zh-CN" sz="2000" b="1" smtClean="0">
                  <a:solidFill>
                    <a:srgbClr val="000000"/>
                  </a:solidFill>
                  <a:latin typeface="Times New Roman" pitchFamily="18" charset="0"/>
                  <a:ea typeface="楷体_GB2312" pitchFamily="49" charset="-122"/>
                </a:rPr>
                <a:t>T4</a:t>
              </a:r>
            </a:p>
          </p:txBody>
        </p:sp>
        <p:sp>
          <p:nvSpPr>
            <p:cNvPr id="151570" name="Text Box 62"/>
            <p:cNvSpPr txBox="1">
              <a:spLocks noChangeArrowheads="1"/>
            </p:cNvSpPr>
            <p:nvPr/>
          </p:nvSpPr>
          <p:spPr bwMode="auto">
            <a:xfrm>
              <a:off x="2784" y="3408"/>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spcBef>
                  <a:spcPct val="50000"/>
                </a:spcBef>
              </a:pPr>
              <a:r>
                <a:rPr lang="en-US" altLang="zh-CN" sz="2000" b="1" smtClean="0">
                  <a:solidFill>
                    <a:srgbClr val="000000"/>
                  </a:solidFill>
                  <a:latin typeface="Times New Roman" pitchFamily="18" charset="0"/>
                  <a:ea typeface="楷体_GB2312" pitchFamily="49" charset="-122"/>
                </a:rPr>
                <a:t>T1</a:t>
              </a:r>
            </a:p>
          </p:txBody>
        </p:sp>
        <p:sp>
          <p:nvSpPr>
            <p:cNvPr id="151571" name="Text Box 63"/>
            <p:cNvSpPr txBox="1">
              <a:spLocks noChangeArrowheads="1"/>
            </p:cNvSpPr>
            <p:nvPr/>
          </p:nvSpPr>
          <p:spPr bwMode="auto">
            <a:xfrm>
              <a:off x="3168" y="3408"/>
              <a:ext cx="4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spcBef>
                  <a:spcPct val="50000"/>
                </a:spcBef>
              </a:pPr>
              <a:r>
                <a:rPr lang="en-US" altLang="zh-CN" sz="2000" b="1" smtClean="0">
                  <a:solidFill>
                    <a:srgbClr val="000000"/>
                  </a:solidFill>
                  <a:latin typeface="Times New Roman" pitchFamily="18" charset="0"/>
                  <a:ea typeface="楷体_GB2312" pitchFamily="49" charset="-122"/>
                </a:rPr>
                <a:t>T2</a:t>
              </a:r>
            </a:p>
          </p:txBody>
        </p:sp>
        <p:sp>
          <p:nvSpPr>
            <p:cNvPr id="151572" name="Text Box 64"/>
            <p:cNvSpPr txBox="1">
              <a:spLocks noChangeArrowheads="1"/>
            </p:cNvSpPr>
            <p:nvPr/>
          </p:nvSpPr>
          <p:spPr bwMode="auto">
            <a:xfrm>
              <a:off x="3600" y="3408"/>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spcBef>
                  <a:spcPct val="50000"/>
                </a:spcBef>
              </a:pPr>
              <a:r>
                <a:rPr lang="en-US" altLang="zh-CN" sz="2000" b="1" smtClean="0">
                  <a:solidFill>
                    <a:srgbClr val="000000"/>
                  </a:solidFill>
                  <a:latin typeface="Times New Roman" pitchFamily="18" charset="0"/>
                  <a:ea typeface="楷体_GB2312" pitchFamily="49" charset="-122"/>
                </a:rPr>
                <a:t>T3</a:t>
              </a:r>
            </a:p>
          </p:txBody>
        </p:sp>
        <p:sp>
          <p:nvSpPr>
            <p:cNvPr id="151573" name="Text Box 65"/>
            <p:cNvSpPr txBox="1">
              <a:spLocks noChangeArrowheads="1"/>
            </p:cNvSpPr>
            <p:nvPr/>
          </p:nvSpPr>
          <p:spPr bwMode="auto">
            <a:xfrm>
              <a:off x="4080" y="3408"/>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spcBef>
                  <a:spcPct val="50000"/>
                </a:spcBef>
              </a:pPr>
              <a:r>
                <a:rPr lang="en-US" altLang="zh-CN" sz="2000" b="1" smtClean="0">
                  <a:solidFill>
                    <a:srgbClr val="000000"/>
                  </a:solidFill>
                  <a:latin typeface="Times New Roman" pitchFamily="18" charset="0"/>
                  <a:ea typeface="楷体_GB2312" pitchFamily="49" charset="-122"/>
                </a:rPr>
                <a:t>T4</a:t>
              </a:r>
            </a:p>
          </p:txBody>
        </p:sp>
        <p:sp>
          <p:nvSpPr>
            <p:cNvPr id="151574" name="Line 66"/>
            <p:cNvSpPr>
              <a:spLocks noChangeShapeType="1"/>
            </p:cNvSpPr>
            <p:nvPr/>
          </p:nvSpPr>
          <p:spPr bwMode="auto">
            <a:xfrm>
              <a:off x="1008" y="3264"/>
              <a:ext cx="0" cy="6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1575" name="Line 67"/>
            <p:cNvSpPr>
              <a:spLocks noChangeShapeType="1"/>
            </p:cNvSpPr>
            <p:nvPr/>
          </p:nvSpPr>
          <p:spPr bwMode="auto">
            <a:xfrm>
              <a:off x="2784" y="3264"/>
              <a:ext cx="0" cy="6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1576" name="Line 68"/>
            <p:cNvSpPr>
              <a:spLocks noChangeShapeType="1"/>
            </p:cNvSpPr>
            <p:nvPr/>
          </p:nvSpPr>
          <p:spPr bwMode="auto">
            <a:xfrm>
              <a:off x="4608" y="3264"/>
              <a:ext cx="0" cy="6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1577" name="Line 69"/>
            <p:cNvSpPr>
              <a:spLocks noChangeShapeType="1"/>
            </p:cNvSpPr>
            <p:nvPr/>
          </p:nvSpPr>
          <p:spPr bwMode="auto">
            <a:xfrm>
              <a:off x="1440" y="3264"/>
              <a:ext cx="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1578" name="Line 70"/>
            <p:cNvSpPr>
              <a:spLocks noChangeShapeType="1"/>
            </p:cNvSpPr>
            <p:nvPr/>
          </p:nvSpPr>
          <p:spPr bwMode="auto">
            <a:xfrm>
              <a:off x="1344" y="3312"/>
              <a:ext cx="9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1579" name="Line 71"/>
            <p:cNvSpPr>
              <a:spLocks noChangeShapeType="1"/>
            </p:cNvSpPr>
            <p:nvPr/>
          </p:nvSpPr>
          <p:spPr bwMode="auto">
            <a:xfrm flipH="1">
              <a:off x="1008" y="3312"/>
              <a:ext cx="9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1580" name="Text Box 72"/>
            <p:cNvSpPr txBox="1">
              <a:spLocks noChangeArrowheads="1"/>
            </p:cNvSpPr>
            <p:nvPr/>
          </p:nvSpPr>
          <p:spPr bwMode="auto">
            <a:xfrm>
              <a:off x="864" y="3072"/>
              <a:ext cx="7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spcBef>
                  <a:spcPct val="50000"/>
                </a:spcBef>
              </a:pPr>
              <a:r>
                <a:rPr lang="zh-CN" altLang="en-US" sz="1800" b="1" smtClean="0">
                  <a:solidFill>
                    <a:srgbClr val="000000"/>
                  </a:solidFill>
                  <a:latin typeface="Times New Roman" pitchFamily="18" charset="0"/>
                  <a:ea typeface="楷体_GB2312" pitchFamily="49" charset="-122"/>
                </a:rPr>
                <a:t>读微指令</a:t>
              </a:r>
            </a:p>
          </p:txBody>
        </p:sp>
        <p:sp>
          <p:nvSpPr>
            <p:cNvPr id="151581" name="Line 73"/>
            <p:cNvSpPr>
              <a:spLocks noChangeShapeType="1"/>
            </p:cNvSpPr>
            <p:nvPr/>
          </p:nvSpPr>
          <p:spPr bwMode="auto">
            <a:xfrm flipH="1">
              <a:off x="1440" y="3312"/>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1582" name="Line 74"/>
            <p:cNvSpPr>
              <a:spLocks noChangeShapeType="1"/>
            </p:cNvSpPr>
            <p:nvPr/>
          </p:nvSpPr>
          <p:spPr bwMode="auto">
            <a:xfrm>
              <a:off x="2400" y="3312"/>
              <a:ext cx="38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1583" name="Text Box 75"/>
            <p:cNvSpPr txBox="1">
              <a:spLocks noChangeArrowheads="1"/>
            </p:cNvSpPr>
            <p:nvPr/>
          </p:nvSpPr>
          <p:spPr bwMode="auto">
            <a:xfrm>
              <a:off x="1728" y="3216"/>
              <a:ext cx="12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spcBef>
                  <a:spcPct val="50000"/>
                </a:spcBef>
              </a:pPr>
              <a:r>
                <a:rPr lang="zh-CN" altLang="en-US" sz="1600" b="1" smtClean="0">
                  <a:solidFill>
                    <a:srgbClr val="000000"/>
                  </a:solidFill>
                  <a:latin typeface="Times New Roman" pitchFamily="18" charset="0"/>
                  <a:ea typeface="楷体_GB2312" pitchFamily="49" charset="-122"/>
                </a:rPr>
                <a:t>执行微指令</a:t>
              </a:r>
            </a:p>
          </p:txBody>
        </p:sp>
        <p:sp>
          <p:nvSpPr>
            <p:cNvPr id="151584" name="Line 76"/>
            <p:cNvSpPr>
              <a:spLocks noChangeShapeType="1"/>
            </p:cNvSpPr>
            <p:nvPr/>
          </p:nvSpPr>
          <p:spPr bwMode="auto">
            <a:xfrm>
              <a:off x="4224" y="3312"/>
              <a:ext cx="38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1585" name="Line 77"/>
            <p:cNvSpPr>
              <a:spLocks noChangeShapeType="1"/>
            </p:cNvSpPr>
            <p:nvPr/>
          </p:nvSpPr>
          <p:spPr bwMode="auto">
            <a:xfrm flipH="1">
              <a:off x="2736" y="3312"/>
              <a:ext cx="52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1586" name="Text Box 78"/>
            <p:cNvSpPr txBox="1">
              <a:spLocks noChangeArrowheads="1"/>
            </p:cNvSpPr>
            <p:nvPr/>
          </p:nvSpPr>
          <p:spPr bwMode="auto">
            <a:xfrm>
              <a:off x="3312" y="3168"/>
              <a:ext cx="9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spcBef>
                  <a:spcPct val="50000"/>
                </a:spcBef>
              </a:pPr>
              <a:r>
                <a:rPr lang="zh-CN" altLang="en-US" sz="2000" b="1" smtClean="0">
                  <a:solidFill>
                    <a:srgbClr val="000000"/>
                  </a:solidFill>
                  <a:latin typeface="Times New Roman" pitchFamily="18" charset="0"/>
                  <a:ea typeface="楷体_GB2312" pitchFamily="49" charset="-122"/>
                </a:rPr>
                <a:t>微指令周期</a:t>
              </a:r>
            </a:p>
          </p:txBody>
        </p:sp>
        <p:sp>
          <p:nvSpPr>
            <p:cNvPr id="151587" name="Line 79"/>
            <p:cNvSpPr>
              <a:spLocks noChangeShapeType="1"/>
            </p:cNvSpPr>
            <p:nvPr/>
          </p:nvSpPr>
          <p:spPr bwMode="auto">
            <a:xfrm>
              <a:off x="4128" y="3840"/>
              <a:ext cx="48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1588" name="Line 80"/>
            <p:cNvSpPr>
              <a:spLocks noChangeShapeType="1"/>
            </p:cNvSpPr>
            <p:nvPr/>
          </p:nvSpPr>
          <p:spPr bwMode="auto">
            <a:xfrm flipH="1">
              <a:off x="2784" y="3840"/>
              <a:ext cx="43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1589" name="Text Box 81"/>
            <p:cNvSpPr txBox="1">
              <a:spLocks noChangeArrowheads="1"/>
            </p:cNvSpPr>
            <p:nvPr/>
          </p:nvSpPr>
          <p:spPr bwMode="auto">
            <a:xfrm>
              <a:off x="3216" y="3744"/>
              <a:ext cx="9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spcBef>
                  <a:spcPct val="50000"/>
                </a:spcBef>
              </a:pPr>
              <a:r>
                <a:rPr lang="en-US" altLang="zh-CN" sz="2000" b="1" smtClean="0">
                  <a:solidFill>
                    <a:srgbClr val="000000"/>
                  </a:solidFill>
                  <a:latin typeface="Times New Roman" pitchFamily="18" charset="0"/>
                  <a:ea typeface="楷体_GB2312" pitchFamily="49" charset="-122"/>
                </a:rPr>
                <a:t>CPU</a:t>
              </a:r>
              <a:r>
                <a:rPr lang="zh-CN" altLang="en-US" sz="2000" b="1" smtClean="0">
                  <a:solidFill>
                    <a:srgbClr val="000000"/>
                  </a:solidFill>
                  <a:latin typeface="Times New Roman" pitchFamily="18" charset="0"/>
                  <a:ea typeface="楷体_GB2312" pitchFamily="49" charset="-122"/>
                </a:rPr>
                <a:t>周期</a:t>
              </a:r>
            </a:p>
          </p:txBody>
        </p:sp>
        <p:sp>
          <p:nvSpPr>
            <p:cNvPr id="151590" name="Text Box 82"/>
            <p:cNvSpPr txBox="1">
              <a:spLocks noChangeArrowheads="1"/>
            </p:cNvSpPr>
            <p:nvPr/>
          </p:nvSpPr>
          <p:spPr bwMode="auto">
            <a:xfrm>
              <a:off x="1296" y="3936"/>
              <a:ext cx="331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spcBef>
                  <a:spcPct val="50000"/>
                </a:spcBef>
              </a:pPr>
              <a:r>
                <a:rPr lang="en-US" altLang="zh-CN" sz="2000" b="1" smtClean="0">
                  <a:solidFill>
                    <a:srgbClr val="000000"/>
                  </a:solidFill>
                  <a:latin typeface="Times New Roman" pitchFamily="18" charset="0"/>
                  <a:ea typeface="楷体_GB2312" pitchFamily="49" charset="-122"/>
                </a:rPr>
                <a:t>   CPU</a:t>
              </a:r>
              <a:r>
                <a:rPr lang="zh-CN" altLang="en-US" sz="2000" b="1" smtClean="0">
                  <a:solidFill>
                    <a:srgbClr val="000000"/>
                  </a:solidFill>
                  <a:latin typeface="Times New Roman" pitchFamily="18" charset="0"/>
                  <a:ea typeface="楷体_GB2312" pitchFamily="49" charset="-122"/>
                </a:rPr>
                <a:t>周期与微指令周期的关系</a:t>
              </a:r>
            </a:p>
          </p:txBody>
        </p:sp>
      </p:grpSp>
    </p:spTree>
    <p:extLst>
      <p:ext uri="{BB962C8B-B14F-4D97-AF65-F5344CB8AC3E}">
        <p14:creationId xmlns:p14="http://schemas.microsoft.com/office/powerpoint/2010/main" val="1400101045"/>
      </p:ext>
    </p:extLst>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2578" name="Rectangle 2"/>
          <p:cNvSpPr>
            <a:spLocks noGrp="1" noChangeArrowheads="1"/>
          </p:cNvSpPr>
          <p:nvPr>
            <p:ph type="body" idx="1"/>
          </p:nvPr>
        </p:nvSpPr>
        <p:spPr>
          <a:xfrm>
            <a:off x="381000" y="1295400"/>
            <a:ext cx="8305800" cy="4800600"/>
          </a:xfrm>
        </p:spPr>
        <p:txBody>
          <a:bodyPr/>
          <a:lstStyle/>
          <a:p>
            <a:pPr eaLnBrk="1" fontAlgn="b" hangingPunct="1">
              <a:buFont typeface="Wingdings" pitchFamily="2" charset="2"/>
              <a:buNone/>
            </a:pPr>
            <a:r>
              <a:rPr lang="zh-CN" altLang="en-US" sz="2400" b="1" dirty="0" smtClean="0">
                <a:solidFill>
                  <a:schemeClr val="hlink"/>
                </a:solidFill>
                <a:latin typeface="宋体" pitchFamily="2" charset="-122"/>
              </a:rPr>
              <a:t>一、基本组成</a:t>
            </a:r>
          </a:p>
          <a:p>
            <a:pPr eaLnBrk="1" fontAlgn="b" hangingPunct="1">
              <a:buFont typeface="Wingdings" pitchFamily="2" charset="2"/>
              <a:buNone/>
            </a:pPr>
            <a:r>
              <a:rPr lang="en-US" altLang="zh-CN" sz="2400" b="1" dirty="0" smtClean="0">
                <a:solidFill>
                  <a:schemeClr val="folHlink"/>
                </a:solidFill>
                <a:latin typeface="宋体" pitchFamily="2" charset="-122"/>
              </a:rPr>
              <a:t>1</a:t>
            </a:r>
            <a:r>
              <a:rPr lang="zh-CN" altLang="en-US" sz="2400" b="1" dirty="0" smtClean="0">
                <a:solidFill>
                  <a:schemeClr val="folHlink"/>
                </a:solidFill>
                <a:latin typeface="宋体" pitchFamily="2" charset="-122"/>
              </a:rPr>
              <a:t>、控制存储器</a:t>
            </a:r>
            <a:r>
              <a:rPr lang="en-US" altLang="zh-CN" sz="2400" b="1" dirty="0" smtClean="0">
                <a:solidFill>
                  <a:schemeClr val="folHlink"/>
                </a:solidFill>
                <a:latin typeface="宋体" pitchFamily="2" charset="-122"/>
              </a:rPr>
              <a:t>CM</a:t>
            </a:r>
          </a:p>
          <a:p>
            <a:pPr eaLnBrk="1" fontAlgn="b" hangingPunct="1">
              <a:buFont typeface="Wingdings" pitchFamily="2" charset="2"/>
              <a:buNone/>
            </a:pPr>
            <a:r>
              <a:rPr lang="zh-CN" altLang="en-US" sz="2400" b="1" dirty="0" smtClean="0">
                <a:latin typeface="宋体" pitchFamily="2" charset="-122"/>
              </a:rPr>
              <a:t>用来存放微程序。</a:t>
            </a:r>
          </a:p>
          <a:p>
            <a:pPr eaLnBrk="1" fontAlgn="b" hangingPunct="1">
              <a:buFont typeface="Wingdings" pitchFamily="2" charset="2"/>
              <a:buNone/>
            </a:pPr>
            <a:r>
              <a:rPr lang="en-US" altLang="zh-CN" sz="2400" b="1" dirty="0" smtClean="0">
                <a:solidFill>
                  <a:schemeClr val="folHlink"/>
                </a:solidFill>
                <a:latin typeface="宋体" pitchFamily="2" charset="-122"/>
              </a:rPr>
              <a:t>2</a:t>
            </a:r>
            <a:r>
              <a:rPr lang="zh-CN" altLang="en-US" sz="2400" b="1" dirty="0" smtClean="0">
                <a:solidFill>
                  <a:schemeClr val="folHlink"/>
                </a:solidFill>
                <a:latin typeface="宋体" pitchFamily="2" charset="-122"/>
              </a:rPr>
              <a:t>、微指令寄存器</a:t>
            </a:r>
            <a:r>
              <a:rPr lang="zh-CN" altLang="en-US" sz="2400" b="1" dirty="0" smtClean="0">
                <a:solidFill>
                  <a:schemeClr val="folHlink"/>
                </a:solidFill>
                <a:latin typeface="宋体" pitchFamily="2" charset="-122"/>
                <a:sym typeface="Symbol" pitchFamily="18" charset="2"/>
              </a:rPr>
              <a:t></a:t>
            </a:r>
            <a:r>
              <a:rPr lang="en-US" altLang="zh-CN" sz="2400" b="1" dirty="0" smtClean="0">
                <a:solidFill>
                  <a:schemeClr val="folHlink"/>
                </a:solidFill>
                <a:latin typeface="宋体" pitchFamily="2" charset="-122"/>
              </a:rPr>
              <a:t>IR</a:t>
            </a:r>
          </a:p>
          <a:p>
            <a:pPr eaLnBrk="1" fontAlgn="b" hangingPunct="1">
              <a:buFont typeface="Wingdings" pitchFamily="2" charset="2"/>
              <a:buNone/>
            </a:pPr>
            <a:r>
              <a:rPr lang="zh-CN" altLang="en-US" sz="2400" b="1" dirty="0" smtClean="0">
                <a:latin typeface="宋体" pitchFamily="2" charset="-122"/>
              </a:rPr>
              <a:t>用来存放从控制存储器中取得的微指令。</a:t>
            </a:r>
          </a:p>
          <a:p>
            <a:pPr eaLnBrk="1" fontAlgn="b" hangingPunct="1">
              <a:buFont typeface="Wingdings" pitchFamily="2" charset="2"/>
              <a:buNone/>
            </a:pPr>
            <a:r>
              <a:rPr lang="en-US" altLang="zh-CN" sz="2400" b="1" dirty="0" smtClean="0">
                <a:solidFill>
                  <a:schemeClr val="folHlink"/>
                </a:solidFill>
                <a:latin typeface="宋体" pitchFamily="2" charset="-122"/>
              </a:rPr>
              <a:t>3</a:t>
            </a:r>
            <a:r>
              <a:rPr lang="zh-CN" altLang="en-US" sz="2400" b="1" dirty="0" smtClean="0">
                <a:solidFill>
                  <a:schemeClr val="folHlink"/>
                </a:solidFill>
                <a:latin typeface="宋体" pitchFamily="2" charset="-122"/>
              </a:rPr>
              <a:t>、微地址形成部件</a:t>
            </a:r>
            <a:r>
              <a:rPr lang="zh-CN" altLang="en-US" sz="2400" b="1" dirty="0" smtClean="0">
                <a:solidFill>
                  <a:schemeClr val="folHlink"/>
                </a:solidFill>
                <a:latin typeface="宋体" pitchFamily="2" charset="-122"/>
                <a:sym typeface="Symbol" pitchFamily="18" charset="2"/>
              </a:rPr>
              <a:t></a:t>
            </a:r>
            <a:r>
              <a:rPr lang="en-US" altLang="zh-CN" sz="2400" b="1" dirty="0" smtClean="0">
                <a:solidFill>
                  <a:schemeClr val="folHlink"/>
                </a:solidFill>
                <a:latin typeface="宋体" pitchFamily="2" charset="-122"/>
              </a:rPr>
              <a:t>AG</a:t>
            </a:r>
          </a:p>
          <a:p>
            <a:pPr eaLnBrk="1" fontAlgn="b" hangingPunct="1">
              <a:buFont typeface="Wingdings" pitchFamily="2" charset="2"/>
              <a:buNone/>
            </a:pPr>
            <a:r>
              <a:rPr lang="zh-CN" altLang="en-US" sz="2400" b="1" dirty="0" smtClean="0">
                <a:latin typeface="宋体" pitchFamily="2" charset="-122"/>
              </a:rPr>
              <a:t>用来产生机器指令的首条微指令地址和后续地址。</a:t>
            </a:r>
          </a:p>
          <a:p>
            <a:pPr eaLnBrk="1" fontAlgn="b" hangingPunct="1">
              <a:buNone/>
            </a:pPr>
            <a:r>
              <a:rPr lang="en-US" altLang="zh-CN" sz="2400" b="1" dirty="0" smtClean="0">
                <a:solidFill>
                  <a:schemeClr val="folHlink"/>
                </a:solidFill>
                <a:latin typeface="宋体" pitchFamily="2" charset="-122"/>
              </a:rPr>
              <a:t>4</a:t>
            </a:r>
            <a:r>
              <a:rPr lang="zh-CN" altLang="en-US" sz="2400" b="1" dirty="0" smtClean="0">
                <a:solidFill>
                  <a:schemeClr val="folHlink"/>
                </a:solidFill>
                <a:latin typeface="宋体" pitchFamily="2" charset="-122"/>
              </a:rPr>
              <a:t>、微地址寄存器</a:t>
            </a:r>
            <a:r>
              <a:rPr lang="zh-CN" altLang="en-US" sz="2400" b="1" dirty="0" smtClean="0">
                <a:solidFill>
                  <a:schemeClr val="folHlink"/>
                </a:solidFill>
                <a:latin typeface="宋体" pitchFamily="2" charset="-122"/>
                <a:sym typeface="Symbol" pitchFamily="18" charset="2"/>
              </a:rPr>
              <a:t></a:t>
            </a:r>
            <a:r>
              <a:rPr lang="en-US" altLang="zh-CN" sz="2400" b="1" dirty="0" smtClean="0">
                <a:solidFill>
                  <a:schemeClr val="folHlink"/>
                </a:solidFill>
                <a:latin typeface="宋体" pitchFamily="2" charset="-122"/>
              </a:rPr>
              <a:t>AR</a:t>
            </a:r>
            <a:r>
              <a:rPr lang="zh-CN" altLang="en-US" sz="2400" b="1" dirty="0" smtClean="0">
                <a:solidFill>
                  <a:schemeClr val="folHlink"/>
                </a:solidFill>
                <a:latin typeface="宋体" pitchFamily="2" charset="-122"/>
              </a:rPr>
              <a:t>（</a:t>
            </a:r>
            <a:r>
              <a:rPr lang="zh-CN" altLang="en-US" sz="2400" b="1" dirty="0">
                <a:solidFill>
                  <a:schemeClr val="folHlink"/>
                </a:solidFill>
                <a:latin typeface="宋体" pitchFamily="2" charset="-122"/>
                <a:sym typeface="Symbol" pitchFamily="18" charset="2"/>
              </a:rPr>
              <a:t> </a:t>
            </a:r>
            <a:r>
              <a:rPr lang="zh-CN" altLang="en-US" sz="2400" b="1" dirty="0" smtClean="0">
                <a:solidFill>
                  <a:schemeClr val="folHlink"/>
                </a:solidFill>
                <a:latin typeface="宋体" pitchFamily="2" charset="-122"/>
                <a:sym typeface="Symbol" pitchFamily="18" charset="2"/>
              </a:rPr>
              <a:t></a:t>
            </a:r>
            <a:r>
              <a:rPr lang="en-US" altLang="zh-CN" sz="2400" b="1" dirty="0" smtClean="0">
                <a:solidFill>
                  <a:schemeClr val="folHlink"/>
                </a:solidFill>
                <a:latin typeface="宋体" pitchFamily="2" charset="-122"/>
                <a:sym typeface="Symbol" pitchFamily="18" charset="2"/>
              </a:rPr>
              <a:t>PC</a:t>
            </a:r>
            <a:r>
              <a:rPr lang="zh-CN" altLang="en-US" sz="2400" b="1" dirty="0" smtClean="0">
                <a:solidFill>
                  <a:schemeClr val="folHlink"/>
                </a:solidFill>
                <a:latin typeface="宋体" pitchFamily="2" charset="-122"/>
              </a:rPr>
              <a:t>）</a:t>
            </a:r>
            <a:endParaRPr lang="en-US" altLang="zh-CN" sz="2400" b="1" dirty="0" smtClean="0">
              <a:solidFill>
                <a:schemeClr val="folHlink"/>
              </a:solidFill>
              <a:latin typeface="宋体" pitchFamily="2" charset="-122"/>
            </a:endParaRPr>
          </a:p>
          <a:p>
            <a:pPr eaLnBrk="1" fontAlgn="b" hangingPunct="1">
              <a:buFont typeface="Wingdings" pitchFamily="2" charset="2"/>
              <a:buNone/>
            </a:pPr>
            <a:r>
              <a:rPr lang="zh-CN" altLang="en-US" sz="2400" b="1" dirty="0" smtClean="0">
                <a:latin typeface="宋体" pitchFamily="2" charset="-122"/>
              </a:rPr>
              <a:t>接收微地址形成部件送来的微地址。</a:t>
            </a:r>
          </a:p>
          <a:p>
            <a:pPr eaLnBrk="1" fontAlgn="b" hangingPunct="1">
              <a:buFont typeface="Wingdings" pitchFamily="2" charset="2"/>
              <a:buNone/>
            </a:pPr>
            <a:endParaRPr lang="en-US" altLang="zh-CN" sz="2400" b="1" dirty="0" smtClean="0">
              <a:latin typeface="宋体" pitchFamily="2" charset="-122"/>
            </a:endParaRPr>
          </a:p>
        </p:txBody>
      </p:sp>
      <p:sp>
        <p:nvSpPr>
          <p:cNvPr id="152579" name="Rectangle 3"/>
          <p:cNvSpPr>
            <a:spLocks noGrp="1" noChangeArrowheads="1"/>
          </p:cNvSpPr>
          <p:nvPr>
            <p:ph type="title"/>
          </p:nvPr>
        </p:nvSpPr>
        <p:spPr>
          <a:xfrm>
            <a:off x="304800" y="304800"/>
            <a:ext cx="8534400" cy="838200"/>
          </a:xfrm>
          <a:noFill/>
        </p:spPr>
        <p:txBody>
          <a:bodyPr lIns="92075" tIns="46038" rIns="92075" bIns="46038" anchor="ctr"/>
          <a:lstStyle/>
          <a:p>
            <a:pPr eaLnBrk="1" hangingPunct="1"/>
            <a:r>
              <a:rPr lang="en-US" altLang="zh-CN" sz="3200" b="1" smtClean="0">
                <a:solidFill>
                  <a:schemeClr val="hlink"/>
                </a:solidFill>
                <a:latin typeface="隶书" pitchFamily="49" charset="-122"/>
                <a:ea typeface="隶书" pitchFamily="49" charset="-122"/>
              </a:rPr>
              <a:t> </a:t>
            </a:r>
            <a:r>
              <a:rPr lang="zh-CN" altLang="en-US" sz="3200" b="1" smtClean="0">
                <a:solidFill>
                  <a:schemeClr val="hlink"/>
                </a:solidFill>
                <a:latin typeface="隶书" pitchFamily="49" charset="-122"/>
                <a:ea typeface="隶书" pitchFamily="49" charset="-122"/>
              </a:rPr>
              <a:t>微程序控制器的基本结构和工作过程</a:t>
            </a:r>
          </a:p>
        </p:txBody>
      </p:sp>
    </p:spTree>
    <p:extLst>
      <p:ext uri="{BB962C8B-B14F-4D97-AF65-F5344CB8AC3E}">
        <p14:creationId xmlns:p14="http://schemas.microsoft.com/office/powerpoint/2010/main" val="3683095004"/>
      </p:ext>
    </p:extLst>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a:xfrm>
            <a:off x="304800" y="304800"/>
            <a:ext cx="6842125" cy="1295400"/>
          </a:xfrm>
        </p:spPr>
        <p:txBody>
          <a:bodyPr/>
          <a:lstStyle/>
          <a:p>
            <a:pPr eaLnBrk="1" hangingPunct="1"/>
            <a:r>
              <a:rPr lang="zh-CN" altLang="en-US" sz="3200" smtClean="0">
                <a:solidFill>
                  <a:schemeClr val="hlink"/>
                </a:solidFill>
                <a:ea typeface="隶书" pitchFamily="49" charset="-122"/>
              </a:rPr>
              <a:t>微程序控制器</a:t>
            </a:r>
            <a:r>
              <a:rPr lang="zh-CN" altLang="en-US" sz="3200" b="1" smtClean="0">
                <a:solidFill>
                  <a:schemeClr val="hlink"/>
                </a:solidFill>
                <a:latin typeface="隶书" pitchFamily="49" charset="-122"/>
                <a:ea typeface="隶书" pitchFamily="49" charset="-122"/>
              </a:rPr>
              <a:t>基本结构</a:t>
            </a:r>
            <a:r>
              <a:rPr lang="zh-CN" altLang="en-US" sz="3200" smtClean="0">
                <a:solidFill>
                  <a:schemeClr val="hlink"/>
                </a:solidFill>
                <a:ea typeface="隶书" pitchFamily="49" charset="-122"/>
              </a:rPr>
              <a:t/>
            </a:r>
            <a:br>
              <a:rPr lang="zh-CN" altLang="en-US" sz="3200" smtClean="0">
                <a:solidFill>
                  <a:schemeClr val="hlink"/>
                </a:solidFill>
                <a:ea typeface="隶书" pitchFamily="49" charset="-122"/>
              </a:rPr>
            </a:br>
            <a:endParaRPr lang="zh-CN" altLang="en-US" sz="3200" smtClean="0">
              <a:solidFill>
                <a:schemeClr val="hlink"/>
              </a:solidFill>
              <a:ea typeface="隶书" pitchFamily="49" charset="-122"/>
            </a:endParaRPr>
          </a:p>
        </p:txBody>
      </p:sp>
      <p:graphicFrame>
        <p:nvGraphicFramePr>
          <p:cNvPr id="153603" name="Object 3"/>
          <p:cNvGraphicFramePr>
            <a:graphicFrameLocks noGrp="1" noChangeAspect="1"/>
          </p:cNvGraphicFramePr>
          <p:nvPr>
            <p:ph idx="1"/>
            <p:extLst>
              <p:ext uri="{D42A27DB-BD31-4B8C-83A1-F6EECF244321}">
                <p14:modId xmlns:p14="http://schemas.microsoft.com/office/powerpoint/2010/main" val="168553877"/>
              </p:ext>
            </p:extLst>
          </p:nvPr>
        </p:nvGraphicFramePr>
        <p:xfrm>
          <a:off x="305966" y="1167010"/>
          <a:ext cx="5867350" cy="4978400"/>
        </p:xfrm>
        <a:graphic>
          <a:graphicData uri="http://schemas.openxmlformats.org/presentationml/2006/ole">
            <mc:AlternateContent xmlns:mc="http://schemas.openxmlformats.org/markup-compatibility/2006">
              <mc:Choice xmlns:v="urn:schemas-microsoft-com:vml" Requires="v">
                <p:oleObj spid="_x0000_s42199" name="BMP 图像" r:id="rId3" imgW="3779640" imgH="2750760" progId="Paint.Picture">
                  <p:embed/>
                </p:oleObj>
              </mc:Choice>
              <mc:Fallback>
                <p:oleObj name="BMP 图像" r:id="rId3" imgW="3779640" imgH="2750760" progId="Paint.Picture">
                  <p:embed/>
                  <p:pic>
                    <p:nvPicPr>
                      <p:cNvPr id="0" name=""/>
                      <p:cNvPicPr>
                        <a:picLocks noChangeAspect="1" noChangeArrowheads="1"/>
                      </p:cNvPicPr>
                      <p:nvPr/>
                    </p:nvPicPr>
                    <p:blipFill>
                      <a:blip r:embed="rId4"/>
                      <a:srcRect/>
                      <a:stretch>
                        <a:fillRect/>
                      </a:stretch>
                    </p:blipFill>
                    <p:spPr bwMode="auto">
                      <a:xfrm>
                        <a:off x="305966" y="1167010"/>
                        <a:ext cx="5867350" cy="4978400"/>
                      </a:xfrm>
                      <a:prstGeom prst="rect">
                        <a:avLst/>
                      </a:prstGeom>
                      <a:noFill/>
                      <a:ln>
                        <a:noFill/>
                      </a:ln>
                      <a:effectLst/>
                      <a:extLst/>
                    </p:spPr>
                  </p:pic>
                </p:oleObj>
              </mc:Fallback>
            </mc:AlternateContent>
          </a:graphicData>
        </a:graphic>
      </p:graphicFrame>
      <p:sp>
        <p:nvSpPr>
          <p:cNvPr id="2" name="流程图: 过程 1"/>
          <p:cNvSpPr/>
          <p:nvPr/>
        </p:nvSpPr>
        <p:spPr bwMode="auto">
          <a:xfrm>
            <a:off x="7596336" y="1345927"/>
            <a:ext cx="1169491" cy="1656184"/>
          </a:xfrm>
          <a:prstGeom prst="flowChartProcess">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zh-CN" altLang="en-US" sz="2400" dirty="0">
                <a:latin typeface="Tahoma" pitchFamily="34" charset="0"/>
                <a:ea typeface="宋体" pitchFamily="2" charset="-122"/>
              </a:rPr>
              <a:t>内存</a:t>
            </a:r>
            <a:endParaRPr kumimoji="1" lang="zh-CN" altLang="en-US" sz="2400" b="0" i="0" u="none" strike="noStrike" cap="none" normalizeH="0" baseline="0" dirty="0" smtClean="0">
              <a:ln>
                <a:noFill/>
              </a:ln>
              <a:solidFill>
                <a:schemeClr val="tx1"/>
              </a:solidFill>
              <a:effectLst/>
              <a:latin typeface="Tahoma" pitchFamily="34" charset="0"/>
              <a:ea typeface="宋体" pitchFamily="2" charset="-122"/>
            </a:endParaRPr>
          </a:p>
        </p:txBody>
      </p:sp>
      <p:sp>
        <p:nvSpPr>
          <p:cNvPr id="3" name="矩形 2"/>
          <p:cNvSpPr/>
          <p:nvPr/>
        </p:nvSpPr>
        <p:spPr bwMode="auto">
          <a:xfrm>
            <a:off x="6282829" y="1404243"/>
            <a:ext cx="864096" cy="426889"/>
          </a:xfrm>
          <a:prstGeom prst="rect">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l" eaLnBrk="1" hangingPunct="1"/>
            <a:r>
              <a:rPr kumimoji="1" lang="en-US" altLang="zh-CN" sz="2400" b="0" i="0" u="none" strike="noStrike" cap="none" normalizeH="0" baseline="0" dirty="0" smtClean="0">
                <a:ln>
                  <a:noFill/>
                </a:ln>
                <a:solidFill>
                  <a:schemeClr val="tx1"/>
                </a:solidFill>
                <a:effectLst/>
                <a:latin typeface="Tahoma" pitchFamily="34" charset="0"/>
                <a:ea typeface="宋体" pitchFamily="2" charset="-122"/>
              </a:rPr>
              <a:t>PC</a:t>
            </a:r>
            <a:endParaRPr kumimoji="1" lang="zh-CN" altLang="en-US" sz="2400" b="0" i="0" u="none" strike="noStrike" cap="none" normalizeH="0" baseline="0" dirty="0" smtClean="0">
              <a:ln>
                <a:noFill/>
              </a:ln>
              <a:solidFill>
                <a:schemeClr val="tx1"/>
              </a:solidFill>
              <a:effectLst/>
              <a:latin typeface="Tahoma" pitchFamily="34" charset="0"/>
              <a:ea typeface="宋体" pitchFamily="2" charset="-122"/>
            </a:endParaRPr>
          </a:p>
        </p:txBody>
      </p:sp>
      <p:cxnSp>
        <p:nvCxnSpPr>
          <p:cNvPr id="5" name="直接箭头连接符 4"/>
          <p:cNvCxnSpPr/>
          <p:nvPr/>
        </p:nvCxnSpPr>
        <p:spPr bwMode="auto">
          <a:xfrm>
            <a:off x="7146925" y="1559371"/>
            <a:ext cx="449411" cy="0"/>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cxnSp>
        <p:nvCxnSpPr>
          <p:cNvPr id="7" name="肘形连接符 6"/>
          <p:cNvCxnSpPr>
            <a:endCxn id="3" idx="2"/>
          </p:cNvCxnSpPr>
          <p:nvPr/>
        </p:nvCxnSpPr>
        <p:spPr bwMode="auto">
          <a:xfrm rot="5400000" flipH="1" flipV="1">
            <a:off x="2144205" y="1954672"/>
            <a:ext cx="4694212" cy="4447132"/>
          </a:xfrm>
          <a:prstGeom prst="bentConnector3">
            <a:avLst>
              <a:gd name="adj1" fmla="val 84"/>
            </a:avLst>
          </a:prstGeom>
          <a:solidFill>
            <a:schemeClr val="accent1"/>
          </a:solidFill>
          <a:ln w="9525" cap="flat" cmpd="sng" algn="ctr">
            <a:solidFill>
              <a:schemeClr val="tx1"/>
            </a:solidFill>
            <a:prstDash val="solid"/>
            <a:miter lim="800000"/>
            <a:headEnd type="none" w="med" len="med"/>
            <a:tailEnd type="arrow"/>
          </a:ln>
          <a:effectLst/>
        </p:spPr>
      </p:cxnSp>
      <p:cxnSp>
        <p:nvCxnSpPr>
          <p:cNvPr id="20" name="肘形连接符 19"/>
          <p:cNvCxnSpPr>
            <a:endCxn id="2" idx="2"/>
          </p:cNvCxnSpPr>
          <p:nvPr/>
        </p:nvCxnSpPr>
        <p:spPr bwMode="auto">
          <a:xfrm flipV="1">
            <a:off x="6714877" y="3002111"/>
            <a:ext cx="1466205" cy="714921"/>
          </a:xfrm>
          <a:prstGeom prst="bentConnector2">
            <a:avLst/>
          </a:prstGeom>
          <a:solidFill>
            <a:schemeClr val="accent1"/>
          </a:solidFill>
          <a:ln w="9525" cap="flat" cmpd="sng" algn="ctr">
            <a:solidFill>
              <a:schemeClr val="tx1"/>
            </a:solidFill>
            <a:prstDash val="solid"/>
            <a:miter lim="800000"/>
            <a:headEnd type="none" w="med" len="med"/>
            <a:tailEnd type="arrow"/>
          </a:ln>
          <a:effectLst/>
        </p:spPr>
      </p:cxnSp>
      <p:cxnSp>
        <p:nvCxnSpPr>
          <p:cNvPr id="24" name="肘形连接符 23"/>
          <p:cNvCxnSpPr>
            <a:stCxn id="2" idx="0"/>
          </p:cNvCxnSpPr>
          <p:nvPr/>
        </p:nvCxnSpPr>
        <p:spPr bwMode="auto">
          <a:xfrm rot="16200000" flipV="1">
            <a:off x="5603007" y="-1232148"/>
            <a:ext cx="178919" cy="4977232"/>
          </a:xfrm>
          <a:prstGeom prst="bentConnector2">
            <a:avLst/>
          </a:prstGeom>
          <a:solidFill>
            <a:schemeClr val="accent1"/>
          </a:solidFill>
          <a:ln w="9525" cap="flat" cmpd="sng" algn="ctr">
            <a:solidFill>
              <a:schemeClr val="tx1"/>
            </a:solidFill>
            <a:prstDash val="solid"/>
            <a:miter lim="800000"/>
            <a:headEnd type="none" w="med" len="med"/>
            <a:tailEnd type="arrow"/>
          </a:ln>
          <a:effectLst/>
        </p:spPr>
      </p:cxnSp>
      <p:sp>
        <p:nvSpPr>
          <p:cNvPr id="28" name="流程图: 过程 27"/>
          <p:cNvSpPr/>
          <p:nvPr/>
        </p:nvSpPr>
        <p:spPr bwMode="auto">
          <a:xfrm>
            <a:off x="6084168" y="836712"/>
            <a:ext cx="2808312" cy="3528392"/>
          </a:xfrm>
          <a:prstGeom prst="flowChartProcess">
            <a:avLst/>
          </a:prstGeom>
          <a:noFill/>
          <a:ln w="9525" cap="flat" cmpd="sng" algn="ctr">
            <a:solidFill>
              <a:schemeClr val="tx1"/>
            </a:solidFill>
            <a:prstDash val="lgDashDot"/>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p:txBody>
      </p:sp>
      <p:sp>
        <p:nvSpPr>
          <p:cNvPr id="29" name="TextBox 28"/>
          <p:cNvSpPr txBox="1"/>
          <p:nvPr/>
        </p:nvSpPr>
        <p:spPr>
          <a:xfrm>
            <a:off x="4860032" y="836712"/>
            <a:ext cx="832434" cy="338554"/>
          </a:xfrm>
          <a:prstGeom prst="rect">
            <a:avLst/>
          </a:prstGeom>
          <a:noFill/>
        </p:spPr>
        <p:txBody>
          <a:bodyPr wrap="square" rtlCol="0">
            <a:spAutoFit/>
          </a:bodyPr>
          <a:lstStyle/>
          <a:p>
            <a:r>
              <a:rPr lang="zh-CN" altLang="en-US" dirty="0" smtClean="0"/>
              <a:t>指令</a:t>
            </a:r>
            <a:endParaRPr lang="zh-CN" altLang="en-US" dirty="0"/>
          </a:p>
        </p:txBody>
      </p:sp>
      <p:sp>
        <p:nvSpPr>
          <p:cNvPr id="30" name="TextBox 29"/>
          <p:cNvSpPr txBox="1"/>
          <p:nvPr/>
        </p:nvSpPr>
        <p:spPr>
          <a:xfrm>
            <a:off x="7146925" y="4869160"/>
            <a:ext cx="1034158" cy="338554"/>
          </a:xfrm>
          <a:prstGeom prst="rect">
            <a:avLst/>
          </a:prstGeom>
          <a:noFill/>
        </p:spPr>
        <p:txBody>
          <a:bodyPr wrap="square" rtlCol="0">
            <a:spAutoFit/>
          </a:bodyPr>
          <a:lstStyle/>
          <a:p>
            <a:r>
              <a:rPr lang="zh-CN" altLang="en-US" dirty="0" smtClean="0"/>
              <a:t>控制信号</a:t>
            </a:r>
            <a:endParaRPr lang="zh-CN" altLang="en-US" dirty="0"/>
          </a:p>
        </p:txBody>
      </p:sp>
    </p:spTree>
    <p:extLst>
      <p:ext uri="{BB962C8B-B14F-4D97-AF65-F5344CB8AC3E}">
        <p14:creationId xmlns:p14="http://schemas.microsoft.com/office/powerpoint/2010/main" val="4085877621"/>
      </p:ext>
    </p:extLst>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4626" name="Rectangle 2"/>
          <p:cNvSpPr>
            <a:spLocks noGrp="1" noChangeArrowheads="1"/>
          </p:cNvSpPr>
          <p:nvPr>
            <p:ph type="body" idx="1"/>
          </p:nvPr>
        </p:nvSpPr>
        <p:spPr>
          <a:xfrm>
            <a:off x="240598" y="332656"/>
            <a:ext cx="8610600" cy="5791200"/>
          </a:xfrm>
        </p:spPr>
        <p:txBody>
          <a:bodyPr/>
          <a:lstStyle/>
          <a:p>
            <a:pPr eaLnBrk="1" fontAlgn="b" hangingPunct="1">
              <a:buFont typeface="Wingdings" pitchFamily="2" charset="2"/>
              <a:buNone/>
            </a:pPr>
            <a:r>
              <a:rPr lang="zh-CN" altLang="en-US" sz="2400" b="1" dirty="0" smtClean="0">
                <a:solidFill>
                  <a:schemeClr val="folHlink"/>
                </a:solidFill>
                <a:latin typeface="宋体" pitchFamily="2" charset="-122"/>
              </a:rPr>
              <a:t>二、工作过程</a:t>
            </a:r>
            <a:endParaRPr lang="en-US" altLang="zh-CN" sz="2400" b="1" dirty="0" smtClean="0">
              <a:solidFill>
                <a:schemeClr val="folHlink"/>
              </a:solidFill>
              <a:latin typeface="宋体" pitchFamily="2" charset="-122"/>
            </a:endParaRPr>
          </a:p>
          <a:p>
            <a:pPr eaLnBrk="1" fontAlgn="b" hangingPunct="1">
              <a:lnSpc>
                <a:spcPct val="150000"/>
              </a:lnSpc>
              <a:buFont typeface="Wingdings" pitchFamily="2" charset="2"/>
              <a:buNone/>
            </a:pPr>
            <a:r>
              <a:rPr lang="en-US" altLang="zh-CN" sz="2400" b="1" dirty="0">
                <a:solidFill>
                  <a:schemeClr val="folHlink"/>
                </a:solidFill>
                <a:latin typeface="宋体" pitchFamily="2" charset="-122"/>
              </a:rPr>
              <a:t> </a:t>
            </a:r>
            <a:r>
              <a:rPr lang="en-US" altLang="zh-CN" sz="2400" b="1" dirty="0" smtClean="0">
                <a:solidFill>
                  <a:schemeClr val="folHlink"/>
                </a:solidFill>
                <a:latin typeface="宋体" pitchFamily="2" charset="-122"/>
              </a:rPr>
              <a:t>   </a:t>
            </a:r>
            <a:r>
              <a:rPr lang="zh-CN" altLang="en-US" sz="2000" b="1" dirty="0" smtClean="0">
                <a:latin typeface="宋体" pitchFamily="2" charset="-122"/>
              </a:rPr>
              <a:t>微程序控制器的工作过程实质上就是在微程序控制器的控制之下，计算机执行机器指令的过程：</a:t>
            </a:r>
          </a:p>
          <a:p>
            <a:pPr eaLnBrk="1" fontAlgn="b" hangingPunct="1">
              <a:lnSpc>
                <a:spcPct val="150000"/>
              </a:lnSpc>
              <a:buFont typeface="Wingdings" pitchFamily="2" charset="2"/>
              <a:buNone/>
            </a:pPr>
            <a:r>
              <a:rPr lang="en-US" altLang="zh-CN" sz="2000" b="1" dirty="0" smtClean="0">
                <a:solidFill>
                  <a:schemeClr val="hlink"/>
                </a:solidFill>
                <a:latin typeface="宋体" pitchFamily="2" charset="-122"/>
              </a:rPr>
              <a:t>1</a:t>
            </a:r>
            <a:r>
              <a:rPr lang="zh-CN" altLang="en-US" sz="2000" b="1" dirty="0" smtClean="0">
                <a:solidFill>
                  <a:schemeClr val="hlink"/>
                </a:solidFill>
                <a:latin typeface="宋体" pitchFamily="2" charset="-122"/>
              </a:rPr>
              <a:t>、机器复位后，</a:t>
            </a:r>
            <a:r>
              <a:rPr lang="zh-CN" altLang="en-US" sz="2000" b="1" dirty="0" smtClean="0">
                <a:latin typeface="宋体" pitchFamily="2" charset="-122"/>
              </a:rPr>
              <a:t>从控制存储器中取出第一条微指令</a:t>
            </a:r>
            <a:endParaRPr lang="en-US" altLang="zh-CN" sz="2000" b="1" dirty="0" smtClean="0">
              <a:latin typeface="宋体" pitchFamily="2" charset="-122"/>
            </a:endParaRPr>
          </a:p>
          <a:p>
            <a:pPr eaLnBrk="1" fontAlgn="b" hangingPunct="1">
              <a:lnSpc>
                <a:spcPct val="150000"/>
              </a:lnSpc>
              <a:buFont typeface="Wingdings" pitchFamily="2" charset="2"/>
              <a:buNone/>
            </a:pPr>
            <a:r>
              <a:rPr lang="en-US" altLang="zh-CN" sz="2000" b="1" dirty="0" smtClean="0">
                <a:solidFill>
                  <a:srgbClr val="FF0000"/>
                </a:solidFill>
                <a:latin typeface="宋体" pitchFamily="2" charset="-122"/>
              </a:rPr>
              <a:t>2</a:t>
            </a:r>
            <a:r>
              <a:rPr lang="zh-CN" altLang="en-US" sz="2000" b="1" dirty="0" smtClean="0">
                <a:solidFill>
                  <a:srgbClr val="FF0000"/>
                </a:solidFill>
                <a:latin typeface="宋体" pitchFamily="2" charset="-122"/>
              </a:rPr>
              <a:t>、</a:t>
            </a:r>
            <a:r>
              <a:rPr lang="zh-CN" altLang="en-US" sz="2000" b="1" dirty="0" smtClean="0">
                <a:latin typeface="宋体" pitchFamily="2" charset="-122"/>
              </a:rPr>
              <a:t>第一条微指令通常是跳转微指令，转移到取指令微操作</a:t>
            </a:r>
            <a:endParaRPr lang="en-US" altLang="zh-CN" sz="2000" b="1" dirty="0" smtClean="0">
              <a:latin typeface="宋体" pitchFamily="2" charset="-122"/>
            </a:endParaRPr>
          </a:p>
          <a:p>
            <a:pPr eaLnBrk="1" fontAlgn="b" hangingPunct="1">
              <a:lnSpc>
                <a:spcPct val="150000"/>
              </a:lnSpc>
              <a:buFont typeface="Wingdings" pitchFamily="2" charset="2"/>
              <a:buNone/>
            </a:pPr>
            <a:r>
              <a:rPr lang="en-US" altLang="zh-CN" sz="2000" b="1" dirty="0">
                <a:solidFill>
                  <a:schemeClr val="hlink"/>
                </a:solidFill>
                <a:latin typeface="宋体" pitchFamily="2" charset="-122"/>
              </a:rPr>
              <a:t>3</a:t>
            </a:r>
            <a:r>
              <a:rPr lang="zh-CN" altLang="en-US" sz="2000" b="1" dirty="0" smtClean="0">
                <a:solidFill>
                  <a:srgbClr val="FF0000"/>
                </a:solidFill>
                <a:latin typeface="宋体" pitchFamily="2" charset="-122"/>
              </a:rPr>
              <a:t>、</a:t>
            </a:r>
            <a:r>
              <a:rPr lang="zh-CN" altLang="en-US" sz="2000" b="1" dirty="0" smtClean="0">
                <a:latin typeface="宋体" pitchFamily="2" charset="-122"/>
              </a:rPr>
              <a:t>执行取值令微指令，根据</a:t>
            </a:r>
            <a:r>
              <a:rPr lang="en-US" altLang="zh-CN" sz="2000" b="1" dirty="0" smtClean="0">
                <a:latin typeface="宋体" pitchFamily="2" charset="-122"/>
              </a:rPr>
              <a:t>PC</a:t>
            </a:r>
            <a:r>
              <a:rPr lang="zh-CN" altLang="en-US" sz="2000" b="1" dirty="0" smtClean="0">
                <a:latin typeface="宋体" pitchFamily="2" charset="-122"/>
              </a:rPr>
              <a:t>成从主存储器中取得机器指令；</a:t>
            </a:r>
          </a:p>
          <a:p>
            <a:pPr eaLnBrk="1" fontAlgn="b" hangingPunct="1">
              <a:lnSpc>
                <a:spcPct val="150000"/>
              </a:lnSpc>
              <a:buFont typeface="Wingdings" pitchFamily="2" charset="2"/>
              <a:buNone/>
            </a:pPr>
            <a:r>
              <a:rPr lang="en-US" altLang="zh-CN" sz="2000" b="1" dirty="0" smtClean="0">
                <a:solidFill>
                  <a:schemeClr val="hlink"/>
                </a:solidFill>
                <a:latin typeface="宋体" pitchFamily="2" charset="-122"/>
              </a:rPr>
              <a:t>4</a:t>
            </a:r>
            <a:r>
              <a:rPr lang="zh-CN" altLang="en-US" sz="2000" b="1" dirty="0" smtClean="0">
                <a:solidFill>
                  <a:schemeClr val="hlink"/>
                </a:solidFill>
                <a:latin typeface="宋体" pitchFamily="2" charset="-122"/>
              </a:rPr>
              <a:t>、</a:t>
            </a:r>
            <a:r>
              <a:rPr lang="zh-CN" altLang="en-US" sz="2000" b="1" dirty="0" smtClean="0">
                <a:latin typeface="宋体" pitchFamily="2" charset="-122"/>
              </a:rPr>
              <a:t>根据机器指令的操作码</a:t>
            </a:r>
            <a:r>
              <a:rPr lang="en-US" altLang="zh-CN" sz="2000" b="1" dirty="0" smtClean="0">
                <a:latin typeface="宋体" pitchFamily="2" charset="-122"/>
              </a:rPr>
              <a:t>(</a:t>
            </a:r>
            <a:r>
              <a:rPr lang="zh-CN" altLang="en-US" sz="2000" b="1" dirty="0" smtClean="0">
                <a:latin typeface="宋体" pitchFamily="2" charset="-122"/>
              </a:rPr>
              <a:t>译码</a:t>
            </a:r>
            <a:r>
              <a:rPr lang="en-US" altLang="zh-CN" sz="2000" b="1" dirty="0" smtClean="0">
                <a:latin typeface="宋体" pitchFamily="2" charset="-122"/>
              </a:rPr>
              <a:t>)</a:t>
            </a:r>
            <a:r>
              <a:rPr lang="zh-CN" altLang="en-US" sz="2000" b="1" dirty="0" smtClean="0">
                <a:latin typeface="宋体" pitchFamily="2" charset="-122"/>
              </a:rPr>
              <a:t>得到相应机器指令的微程序入口；</a:t>
            </a:r>
          </a:p>
          <a:p>
            <a:pPr eaLnBrk="1" fontAlgn="b" hangingPunct="1">
              <a:lnSpc>
                <a:spcPct val="150000"/>
              </a:lnSpc>
              <a:buFont typeface="Wingdings" pitchFamily="2" charset="2"/>
              <a:buNone/>
            </a:pPr>
            <a:r>
              <a:rPr lang="en-US" altLang="zh-CN" sz="2000" b="1" dirty="0" smtClean="0">
                <a:solidFill>
                  <a:schemeClr val="hlink"/>
                </a:solidFill>
                <a:latin typeface="宋体" pitchFamily="2" charset="-122"/>
              </a:rPr>
              <a:t>5</a:t>
            </a:r>
            <a:r>
              <a:rPr lang="zh-CN" altLang="en-US" sz="2000" b="1" dirty="0" smtClean="0">
                <a:solidFill>
                  <a:schemeClr val="hlink"/>
                </a:solidFill>
                <a:latin typeface="宋体" pitchFamily="2" charset="-122"/>
              </a:rPr>
              <a:t>、</a:t>
            </a:r>
            <a:r>
              <a:rPr lang="zh-CN" altLang="en-US" sz="2000" b="1" dirty="0" smtClean="0">
                <a:latin typeface="宋体" pitchFamily="2" charset="-122"/>
              </a:rPr>
              <a:t>逐条取出微指令，完成相关微操作控制；</a:t>
            </a:r>
          </a:p>
          <a:p>
            <a:pPr eaLnBrk="1" fontAlgn="b" hangingPunct="1">
              <a:lnSpc>
                <a:spcPct val="150000"/>
              </a:lnSpc>
              <a:buFont typeface="Wingdings" pitchFamily="2" charset="2"/>
              <a:buNone/>
            </a:pPr>
            <a:r>
              <a:rPr lang="en-US" altLang="zh-CN" sz="2000" b="1" dirty="0" smtClean="0">
                <a:solidFill>
                  <a:schemeClr val="hlink"/>
                </a:solidFill>
                <a:latin typeface="宋体" pitchFamily="2" charset="-122"/>
              </a:rPr>
              <a:t>6</a:t>
            </a:r>
            <a:r>
              <a:rPr lang="zh-CN" altLang="en-US" sz="2000" b="1" dirty="0" smtClean="0">
                <a:solidFill>
                  <a:schemeClr val="hlink"/>
                </a:solidFill>
                <a:latin typeface="宋体" pitchFamily="2" charset="-122"/>
              </a:rPr>
              <a:t>、</a:t>
            </a:r>
            <a:r>
              <a:rPr lang="zh-CN" altLang="en-US" sz="2000" b="1" dirty="0" smtClean="0">
                <a:latin typeface="宋体" pitchFamily="2" charset="-122"/>
              </a:rPr>
              <a:t>执行到最后一条微指令，该微指令完成后将跳转到步骤</a:t>
            </a:r>
            <a:r>
              <a:rPr lang="en-US" altLang="zh-CN" sz="2000" b="1" dirty="0" smtClean="0">
                <a:latin typeface="宋体" pitchFamily="2" charset="-122"/>
              </a:rPr>
              <a:t>3</a:t>
            </a:r>
            <a:r>
              <a:rPr lang="zh-CN" altLang="en-US" sz="2000" b="1" dirty="0" smtClean="0">
                <a:latin typeface="宋体" pitchFamily="2" charset="-122"/>
              </a:rPr>
              <a:t>，即取下一条机器指令的微操作。</a:t>
            </a:r>
            <a:endParaRPr lang="en-US" altLang="zh-CN" sz="2400" b="1" dirty="0" smtClean="0">
              <a:latin typeface="宋体" pitchFamily="2" charset="-122"/>
            </a:endParaRPr>
          </a:p>
        </p:txBody>
      </p:sp>
    </p:spTree>
    <p:extLst>
      <p:ext uri="{BB962C8B-B14F-4D97-AF65-F5344CB8AC3E}">
        <p14:creationId xmlns:p14="http://schemas.microsoft.com/office/powerpoint/2010/main" val="3418388910"/>
      </p:ext>
    </p:extLst>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a:xfrm>
            <a:off x="228600" y="228600"/>
            <a:ext cx="8382000" cy="762000"/>
          </a:xfrm>
        </p:spPr>
        <p:txBody>
          <a:bodyPr/>
          <a:lstStyle/>
          <a:p>
            <a:pPr eaLnBrk="1" hangingPunct="1"/>
            <a:r>
              <a:rPr lang="zh-CN" altLang="en-US" sz="3600" b="1" dirty="0" smtClean="0">
                <a:solidFill>
                  <a:schemeClr val="hlink"/>
                </a:solidFill>
                <a:ea typeface="隶书" pitchFamily="49" charset="-122"/>
              </a:rPr>
              <a:t>微程序设计的相关技术</a:t>
            </a:r>
          </a:p>
        </p:txBody>
      </p:sp>
      <p:sp>
        <p:nvSpPr>
          <p:cNvPr id="155651" name="Rectangle 3"/>
          <p:cNvSpPr>
            <a:spLocks noGrp="1" noChangeArrowheads="1"/>
          </p:cNvSpPr>
          <p:nvPr>
            <p:ph type="body" idx="1"/>
          </p:nvPr>
        </p:nvSpPr>
        <p:spPr>
          <a:xfrm>
            <a:off x="304800" y="1143000"/>
            <a:ext cx="8458200" cy="4800600"/>
          </a:xfrm>
        </p:spPr>
        <p:txBody>
          <a:bodyPr/>
          <a:lstStyle/>
          <a:p>
            <a:pPr eaLnBrk="1" hangingPunct="1">
              <a:lnSpc>
                <a:spcPct val="90000"/>
              </a:lnSpc>
              <a:buFont typeface="Wingdings" pitchFamily="2" charset="2"/>
              <a:buNone/>
            </a:pPr>
            <a:r>
              <a:rPr lang="zh-CN" altLang="en-US" sz="2400" b="1" dirty="0" smtClean="0">
                <a:solidFill>
                  <a:schemeClr val="folHlink"/>
                </a:solidFill>
                <a:latin typeface="宋体" pitchFamily="2" charset="-122"/>
              </a:rPr>
              <a:t>微程序设计需要考虑以下</a:t>
            </a:r>
            <a:r>
              <a:rPr lang="en-US" altLang="zh-CN" sz="2400" b="1" dirty="0" smtClean="0">
                <a:solidFill>
                  <a:schemeClr val="folHlink"/>
                </a:solidFill>
                <a:latin typeface="宋体" pitchFamily="2" charset="-122"/>
              </a:rPr>
              <a:t>3</a:t>
            </a:r>
            <a:r>
              <a:rPr lang="zh-CN" altLang="en-US" sz="2400" b="1" dirty="0" smtClean="0">
                <a:solidFill>
                  <a:schemeClr val="folHlink"/>
                </a:solidFill>
                <a:latin typeface="宋体" pitchFamily="2" charset="-122"/>
              </a:rPr>
              <a:t>个问题：</a:t>
            </a:r>
          </a:p>
          <a:p>
            <a:pPr eaLnBrk="1" hangingPunct="1">
              <a:lnSpc>
                <a:spcPct val="90000"/>
              </a:lnSpc>
              <a:buFont typeface="Wingdings" pitchFamily="2" charset="2"/>
              <a:buNone/>
            </a:pPr>
            <a:r>
              <a:rPr lang="zh-CN" altLang="en-US" sz="2400" b="1" dirty="0" smtClean="0">
                <a:latin typeface="宋体" pitchFamily="2" charset="-122"/>
              </a:rPr>
              <a:t>		</a:t>
            </a:r>
            <a:r>
              <a:rPr lang="en-US" altLang="zh-CN" sz="2400" b="1" dirty="0" smtClean="0">
                <a:latin typeface="宋体" pitchFamily="2" charset="-122"/>
              </a:rPr>
              <a:t>1</a:t>
            </a:r>
            <a:r>
              <a:rPr lang="zh-CN" altLang="en-US" sz="2400" b="1" dirty="0" smtClean="0">
                <a:latin typeface="宋体" pitchFamily="2" charset="-122"/>
              </a:rPr>
              <a:t>、如何缩短微指令字长</a:t>
            </a:r>
          </a:p>
          <a:p>
            <a:pPr eaLnBrk="1" hangingPunct="1">
              <a:lnSpc>
                <a:spcPct val="90000"/>
              </a:lnSpc>
              <a:buFont typeface="Wingdings" pitchFamily="2" charset="2"/>
              <a:buNone/>
            </a:pPr>
            <a:r>
              <a:rPr lang="zh-CN" altLang="en-US" sz="2400" b="1" dirty="0" smtClean="0">
                <a:latin typeface="宋体" pitchFamily="2" charset="-122"/>
              </a:rPr>
              <a:t>		</a:t>
            </a:r>
            <a:r>
              <a:rPr lang="en-US" altLang="zh-CN" sz="2400" b="1" dirty="0" smtClean="0">
                <a:latin typeface="宋体" pitchFamily="2" charset="-122"/>
              </a:rPr>
              <a:t>2</a:t>
            </a:r>
            <a:r>
              <a:rPr lang="zh-CN" altLang="en-US" sz="2400" b="1" dirty="0" smtClean="0">
                <a:latin typeface="宋体" pitchFamily="2" charset="-122"/>
              </a:rPr>
              <a:t>、如何减少微程序长度</a:t>
            </a:r>
          </a:p>
          <a:p>
            <a:pPr eaLnBrk="1" hangingPunct="1">
              <a:lnSpc>
                <a:spcPct val="90000"/>
              </a:lnSpc>
              <a:buFont typeface="Wingdings" pitchFamily="2" charset="2"/>
              <a:buNone/>
            </a:pPr>
            <a:r>
              <a:rPr lang="zh-CN" altLang="en-US" sz="2400" b="1" dirty="0" smtClean="0">
                <a:latin typeface="宋体" pitchFamily="2" charset="-122"/>
              </a:rPr>
              <a:t>		</a:t>
            </a:r>
            <a:r>
              <a:rPr lang="en-US" altLang="zh-CN" sz="2400" b="1" dirty="0" smtClean="0">
                <a:latin typeface="宋体" pitchFamily="2" charset="-122"/>
              </a:rPr>
              <a:t>3</a:t>
            </a:r>
            <a:r>
              <a:rPr lang="zh-CN" altLang="en-US" sz="2400" b="1" dirty="0" smtClean="0">
                <a:latin typeface="宋体" pitchFamily="2" charset="-122"/>
              </a:rPr>
              <a:t>、如何提高微程序的执行速度</a:t>
            </a:r>
          </a:p>
          <a:p>
            <a:pPr eaLnBrk="1" hangingPunct="1">
              <a:lnSpc>
                <a:spcPct val="90000"/>
              </a:lnSpc>
              <a:buFont typeface="Wingdings" pitchFamily="2" charset="2"/>
              <a:buNone/>
            </a:pPr>
            <a:r>
              <a:rPr lang="en-US" altLang="zh-CN" sz="2400" b="1" dirty="0" smtClean="0">
                <a:solidFill>
                  <a:schemeClr val="folHlink"/>
                </a:solidFill>
                <a:latin typeface="宋体" pitchFamily="2" charset="-122"/>
              </a:rPr>
              <a:t>(</a:t>
            </a:r>
            <a:r>
              <a:rPr lang="zh-CN" altLang="en-US" sz="2400" b="1" dirty="0" smtClean="0">
                <a:solidFill>
                  <a:schemeClr val="folHlink"/>
                </a:solidFill>
                <a:latin typeface="宋体" pitchFamily="2" charset="-122"/>
              </a:rPr>
              <a:t>一</a:t>
            </a:r>
            <a:r>
              <a:rPr lang="en-US" altLang="zh-CN" sz="2400" b="1" dirty="0" smtClean="0">
                <a:solidFill>
                  <a:schemeClr val="folHlink"/>
                </a:solidFill>
                <a:latin typeface="宋体" pitchFamily="2" charset="-122"/>
              </a:rPr>
              <a:t>) </a:t>
            </a:r>
            <a:r>
              <a:rPr lang="zh-CN" altLang="en-US" sz="2400" b="1" dirty="0" smtClean="0">
                <a:solidFill>
                  <a:schemeClr val="folHlink"/>
                </a:solidFill>
                <a:latin typeface="宋体" pitchFamily="2" charset="-122"/>
              </a:rPr>
              <a:t>微指令的</a:t>
            </a:r>
            <a:r>
              <a:rPr lang="zh-CN" altLang="en-US" sz="2400" b="1" dirty="0" smtClean="0">
                <a:solidFill>
                  <a:schemeClr val="hlink"/>
                </a:solidFill>
                <a:latin typeface="宋体" pitchFamily="2" charset="-122"/>
              </a:rPr>
              <a:t>编码</a:t>
            </a:r>
          </a:p>
          <a:p>
            <a:pPr eaLnBrk="1" hangingPunct="1">
              <a:lnSpc>
                <a:spcPct val="90000"/>
              </a:lnSpc>
              <a:buFont typeface="Wingdings" pitchFamily="2" charset="2"/>
              <a:buNone/>
            </a:pPr>
            <a:r>
              <a:rPr lang="zh-CN" altLang="en-US" sz="2000" dirty="0" smtClean="0"/>
              <a:t>    </a:t>
            </a:r>
            <a:r>
              <a:rPr lang="zh-CN" altLang="en-US" sz="2400" b="1" dirty="0" smtClean="0"/>
              <a:t>编码的实质是在微指令中如何组织微操作的问题</a:t>
            </a:r>
          </a:p>
          <a:p>
            <a:pPr eaLnBrk="1" hangingPunct="1">
              <a:lnSpc>
                <a:spcPct val="90000"/>
              </a:lnSpc>
              <a:buFont typeface="Wingdings" pitchFamily="2" charset="2"/>
              <a:buNone/>
            </a:pPr>
            <a:r>
              <a:rPr lang="zh-CN" altLang="en-US" sz="2400" b="1" dirty="0" smtClean="0">
                <a:latin typeface="宋体" pitchFamily="2" charset="-122"/>
              </a:rPr>
              <a:t>  构成：</a:t>
            </a:r>
            <a:endParaRPr lang="zh-CN" altLang="en-US" sz="2400" b="1" dirty="0" smtClean="0">
              <a:solidFill>
                <a:schemeClr val="hlink"/>
              </a:solidFill>
              <a:latin typeface="宋体" pitchFamily="2" charset="-122"/>
            </a:endParaRPr>
          </a:p>
          <a:p>
            <a:pPr eaLnBrk="1" hangingPunct="1">
              <a:lnSpc>
                <a:spcPct val="90000"/>
              </a:lnSpc>
              <a:buFont typeface="Wingdings" pitchFamily="2" charset="2"/>
              <a:buNone/>
            </a:pPr>
            <a:endParaRPr lang="zh-CN" altLang="en-US" sz="2400" b="1" dirty="0" smtClean="0">
              <a:solidFill>
                <a:schemeClr val="hlink"/>
              </a:solidFill>
              <a:latin typeface="宋体" pitchFamily="2" charset="-122"/>
            </a:endParaRPr>
          </a:p>
          <a:p>
            <a:pPr eaLnBrk="1" hangingPunct="1">
              <a:lnSpc>
                <a:spcPct val="90000"/>
              </a:lnSpc>
              <a:buFont typeface="Wingdings" pitchFamily="2" charset="2"/>
              <a:buNone/>
            </a:pPr>
            <a:r>
              <a:rPr lang="en-US" altLang="zh-CN" sz="2400" b="1" dirty="0" smtClean="0">
                <a:solidFill>
                  <a:schemeClr val="hlink"/>
                </a:solidFill>
                <a:latin typeface="宋体" pitchFamily="2" charset="-122"/>
              </a:rPr>
              <a:t>1</a:t>
            </a:r>
            <a:r>
              <a:rPr lang="zh-CN" altLang="en-US" sz="2400" b="1" dirty="0" smtClean="0">
                <a:solidFill>
                  <a:schemeClr val="hlink"/>
                </a:solidFill>
                <a:latin typeface="宋体" pitchFamily="2" charset="-122"/>
              </a:rPr>
              <a:t>、直接控制编码法</a:t>
            </a:r>
          </a:p>
          <a:p>
            <a:pPr lvl="1" eaLnBrk="1" hangingPunct="1">
              <a:lnSpc>
                <a:spcPct val="90000"/>
              </a:lnSpc>
              <a:buFont typeface="Wingdings" pitchFamily="2" charset="2"/>
              <a:buNone/>
            </a:pPr>
            <a:r>
              <a:rPr lang="zh-CN" altLang="en-US" sz="2400" b="1" dirty="0" smtClean="0">
                <a:latin typeface="宋体" pitchFamily="2" charset="-122"/>
              </a:rPr>
              <a:t> 控制字段中的每一位表示一个微命令</a:t>
            </a:r>
          </a:p>
          <a:p>
            <a:pPr eaLnBrk="1" hangingPunct="1">
              <a:lnSpc>
                <a:spcPct val="90000"/>
              </a:lnSpc>
              <a:buFont typeface="Wingdings" pitchFamily="2" charset="2"/>
              <a:buNone/>
            </a:pPr>
            <a:r>
              <a:rPr lang="en-US" altLang="en-US" sz="2400" b="1" dirty="0" err="1" smtClean="0">
                <a:solidFill>
                  <a:schemeClr val="folHlink"/>
                </a:solidFill>
                <a:latin typeface="宋体" pitchFamily="2" charset="-122"/>
              </a:rPr>
              <a:t>缺点</a:t>
            </a:r>
            <a:r>
              <a:rPr lang="en-US" altLang="en-US" sz="2400" b="1" dirty="0" smtClean="0">
                <a:solidFill>
                  <a:schemeClr val="folHlink"/>
                </a:solidFill>
                <a:latin typeface="宋体" pitchFamily="2" charset="-122"/>
              </a:rPr>
              <a:t>:</a:t>
            </a:r>
            <a:endParaRPr lang="en-US" altLang="zh-CN" sz="2400" b="1" dirty="0" smtClean="0">
              <a:solidFill>
                <a:schemeClr val="folHlink"/>
              </a:solidFill>
              <a:latin typeface="宋体" pitchFamily="2" charset="-122"/>
            </a:endParaRPr>
          </a:p>
          <a:p>
            <a:pPr lvl="1" eaLnBrk="1" hangingPunct="1">
              <a:lnSpc>
                <a:spcPct val="90000"/>
              </a:lnSpc>
              <a:buFont typeface="Wingdings" pitchFamily="2" charset="2"/>
              <a:buNone/>
            </a:pPr>
            <a:r>
              <a:rPr lang="en-US" altLang="en-US" sz="2400" b="1" dirty="0" err="1" smtClean="0">
                <a:latin typeface="宋体" pitchFamily="2" charset="-122"/>
              </a:rPr>
              <a:t>控制字段长</a:t>
            </a:r>
            <a:r>
              <a:rPr lang="en-US" altLang="en-US" sz="2400" b="1" dirty="0" smtClean="0">
                <a:latin typeface="宋体" pitchFamily="2" charset="-122"/>
              </a:rPr>
              <a:t>, </a:t>
            </a:r>
            <a:r>
              <a:rPr lang="en-US" altLang="en-US" sz="2400" b="1" dirty="0" err="1" smtClean="0">
                <a:latin typeface="宋体" pitchFamily="2" charset="-122"/>
              </a:rPr>
              <a:t>如三</a:t>
            </a:r>
            <a:r>
              <a:rPr lang="en-US" altLang="en-US" sz="2400" b="1" dirty="0" smtClean="0">
                <a:latin typeface="宋体" pitchFamily="2" charset="-122"/>
              </a:rPr>
              <a:t>, </a:t>
            </a:r>
            <a:r>
              <a:rPr lang="en-US" altLang="en-US" sz="2400" b="1" dirty="0" err="1" smtClean="0">
                <a:latin typeface="宋体" pitchFamily="2" charset="-122"/>
              </a:rPr>
              <a:t>四百位</a:t>
            </a:r>
            <a:endParaRPr lang="zh-CN" altLang="en-US" sz="2400" b="1" dirty="0" smtClean="0">
              <a:latin typeface="宋体" pitchFamily="2" charset="-122"/>
            </a:endParaRPr>
          </a:p>
          <a:p>
            <a:pPr lvl="1" eaLnBrk="1" hangingPunct="1">
              <a:lnSpc>
                <a:spcPct val="90000"/>
              </a:lnSpc>
              <a:buFont typeface="Wingdings" pitchFamily="2" charset="2"/>
              <a:buNone/>
            </a:pPr>
            <a:r>
              <a:rPr lang="en-US" altLang="en-US" sz="2400" b="1" dirty="0" smtClean="0">
                <a:latin typeface="宋体" pitchFamily="2" charset="-122"/>
              </a:rPr>
              <a:t>-</a:t>
            </a:r>
            <a:r>
              <a:rPr lang="en-US" altLang="en-US" sz="2400" b="1" dirty="0" err="1" smtClean="0">
                <a:latin typeface="宋体" pitchFamily="2" charset="-122"/>
              </a:rPr>
              <a:t>控制存储器容量要大</a:t>
            </a:r>
            <a:endParaRPr lang="en-US" altLang="en-US" sz="2400" b="1" dirty="0" smtClean="0">
              <a:latin typeface="宋体" pitchFamily="2" charset="-122"/>
            </a:endParaRPr>
          </a:p>
        </p:txBody>
      </p:sp>
      <p:grpSp>
        <p:nvGrpSpPr>
          <p:cNvPr id="155652" name="Group 42"/>
          <p:cNvGrpSpPr>
            <a:grpSpLocks/>
          </p:cNvGrpSpPr>
          <p:nvPr/>
        </p:nvGrpSpPr>
        <p:grpSpPr bwMode="auto">
          <a:xfrm>
            <a:off x="4572000" y="5305425"/>
            <a:ext cx="4381500" cy="1171575"/>
            <a:chOff x="2944" y="1368"/>
            <a:chExt cx="2760" cy="738"/>
          </a:xfrm>
        </p:grpSpPr>
        <p:sp>
          <p:nvSpPr>
            <p:cNvPr id="155654" name="Rectangle 4"/>
            <p:cNvSpPr>
              <a:spLocks noChangeArrowheads="1"/>
            </p:cNvSpPr>
            <p:nvPr/>
          </p:nvSpPr>
          <p:spPr bwMode="auto">
            <a:xfrm>
              <a:off x="5312" y="1704"/>
              <a:ext cx="392"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eaLnBrk="1" hangingPunct="1"/>
              <a:endParaRPr kumimoji="1" lang="zh-CN" altLang="en-US" sz="2400" smtClean="0">
                <a:solidFill>
                  <a:srgbClr val="000000"/>
                </a:solidFill>
                <a:latin typeface="Tahoma" pitchFamily="34" charset="0"/>
              </a:endParaRPr>
            </a:p>
          </p:txBody>
        </p:sp>
        <p:sp>
          <p:nvSpPr>
            <p:cNvPr id="155655" name="Rectangle 5"/>
            <p:cNvSpPr>
              <a:spLocks noChangeArrowheads="1"/>
            </p:cNvSpPr>
            <p:nvPr/>
          </p:nvSpPr>
          <p:spPr bwMode="auto">
            <a:xfrm>
              <a:off x="5400" y="1712"/>
              <a:ext cx="7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Symbol" pitchFamily="18" charset="2"/>
                </a:rPr>
                <a:t>m</a:t>
              </a:r>
              <a:endParaRPr kumimoji="1" lang="en-US" altLang="zh-CN" sz="2400" smtClean="0">
                <a:solidFill>
                  <a:srgbClr val="000000"/>
                </a:solidFill>
                <a:latin typeface="Tahoma" pitchFamily="34" charset="0"/>
              </a:endParaRPr>
            </a:p>
          </p:txBody>
        </p:sp>
        <p:sp>
          <p:nvSpPr>
            <p:cNvPr id="155656" name="Rectangle 6"/>
            <p:cNvSpPr>
              <a:spLocks noChangeArrowheads="1"/>
            </p:cNvSpPr>
            <p:nvPr/>
          </p:nvSpPr>
          <p:spPr bwMode="auto">
            <a:xfrm>
              <a:off x="5472" y="1720"/>
              <a:ext cx="12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mtClean="0">
                  <a:solidFill>
                    <a:srgbClr val="000000"/>
                  </a:solidFill>
                  <a:latin typeface="Times New Roman" pitchFamily="18" charset="0"/>
                </a:rPr>
                <a:t>IR</a:t>
              </a:r>
              <a:endParaRPr kumimoji="1" lang="en-US" altLang="zh-CN" sz="2400" smtClean="0">
                <a:solidFill>
                  <a:srgbClr val="000000"/>
                </a:solidFill>
                <a:latin typeface="Tahoma" pitchFamily="34" charset="0"/>
              </a:endParaRPr>
            </a:p>
          </p:txBody>
        </p:sp>
        <p:sp>
          <p:nvSpPr>
            <p:cNvPr id="155657" name="Rectangle 7"/>
            <p:cNvSpPr>
              <a:spLocks noChangeArrowheads="1"/>
            </p:cNvSpPr>
            <p:nvPr/>
          </p:nvSpPr>
          <p:spPr bwMode="auto">
            <a:xfrm>
              <a:off x="4608" y="1704"/>
              <a:ext cx="776" cy="176"/>
            </a:xfrm>
            <a:prstGeom prst="rect">
              <a:avLst/>
            </a:prstGeom>
            <a:solidFill>
              <a:srgbClr val="FFFF99"/>
            </a:solidFill>
            <a:ln w="12700">
              <a:solidFill>
                <a:srgbClr val="000000"/>
              </a:solidFill>
              <a:miter lim="800000"/>
              <a:headEnd/>
              <a:tailEnd/>
            </a:ln>
          </p:spPr>
          <p:txBody>
            <a:bodyPr/>
            <a:lstStyle/>
            <a:p>
              <a:pPr algn="l" eaLnBrk="1" hangingPunct="1"/>
              <a:endParaRPr kumimoji="1" lang="zh-CN" altLang="en-US" sz="2400" smtClean="0">
                <a:solidFill>
                  <a:srgbClr val="000000"/>
                </a:solidFill>
                <a:latin typeface="Tahoma" pitchFamily="34" charset="0"/>
              </a:endParaRPr>
            </a:p>
          </p:txBody>
        </p:sp>
        <p:sp>
          <p:nvSpPr>
            <p:cNvPr id="155658" name="Rectangle 8"/>
            <p:cNvSpPr>
              <a:spLocks noChangeArrowheads="1"/>
            </p:cNvSpPr>
            <p:nvPr/>
          </p:nvSpPr>
          <p:spPr bwMode="auto">
            <a:xfrm>
              <a:off x="4704" y="1736"/>
              <a:ext cx="57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zh-CN" altLang="en-US" sz="1200" smtClean="0">
                  <a:solidFill>
                    <a:srgbClr val="000000"/>
                  </a:solidFill>
                  <a:latin typeface="宋体" pitchFamily="2" charset="-122"/>
                </a:rPr>
                <a:t>顺序控制字段</a:t>
              </a:r>
              <a:endParaRPr kumimoji="1" lang="zh-CN" altLang="en-US" sz="2400" smtClean="0">
                <a:solidFill>
                  <a:srgbClr val="000000"/>
                </a:solidFill>
                <a:latin typeface="Tahoma" pitchFamily="34" charset="0"/>
              </a:endParaRPr>
            </a:p>
          </p:txBody>
        </p:sp>
        <p:sp>
          <p:nvSpPr>
            <p:cNvPr id="155659" name="Rectangle 9"/>
            <p:cNvSpPr>
              <a:spLocks noChangeArrowheads="1"/>
            </p:cNvSpPr>
            <p:nvPr/>
          </p:nvSpPr>
          <p:spPr bwMode="auto">
            <a:xfrm>
              <a:off x="3648" y="1928"/>
              <a:ext cx="904"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eaLnBrk="1" hangingPunct="1"/>
              <a:endParaRPr kumimoji="1" lang="zh-CN" altLang="en-US" sz="2400" smtClean="0">
                <a:solidFill>
                  <a:srgbClr val="000000"/>
                </a:solidFill>
                <a:latin typeface="Tahoma" pitchFamily="34" charset="0"/>
              </a:endParaRPr>
            </a:p>
          </p:txBody>
        </p:sp>
        <p:sp>
          <p:nvSpPr>
            <p:cNvPr id="155660" name="Rectangle 10"/>
            <p:cNvSpPr>
              <a:spLocks noChangeArrowheads="1"/>
            </p:cNvSpPr>
            <p:nvPr/>
          </p:nvSpPr>
          <p:spPr bwMode="auto">
            <a:xfrm>
              <a:off x="3872" y="1952"/>
              <a:ext cx="64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zh-CN" altLang="en-US" smtClean="0">
                  <a:solidFill>
                    <a:srgbClr val="000000"/>
                  </a:solidFill>
                  <a:latin typeface="宋体" pitchFamily="2" charset="-122"/>
                </a:rPr>
                <a:t>直接表示法</a:t>
              </a:r>
              <a:endParaRPr kumimoji="1" lang="zh-CN" altLang="en-US" sz="2400" smtClean="0">
                <a:solidFill>
                  <a:srgbClr val="000000"/>
                </a:solidFill>
                <a:latin typeface="Tahoma" pitchFamily="34" charset="0"/>
              </a:endParaRPr>
            </a:p>
          </p:txBody>
        </p:sp>
        <p:sp>
          <p:nvSpPr>
            <p:cNvPr id="155661" name="Rectangle 11"/>
            <p:cNvSpPr>
              <a:spLocks noChangeArrowheads="1"/>
            </p:cNvSpPr>
            <p:nvPr/>
          </p:nvSpPr>
          <p:spPr bwMode="auto">
            <a:xfrm>
              <a:off x="2944" y="1704"/>
              <a:ext cx="1672" cy="176"/>
            </a:xfrm>
            <a:prstGeom prst="rect">
              <a:avLst/>
            </a:prstGeom>
            <a:solidFill>
              <a:srgbClr val="FFFF99"/>
            </a:solidFill>
            <a:ln w="12700">
              <a:solidFill>
                <a:srgbClr val="000000"/>
              </a:solidFill>
              <a:miter lim="800000"/>
              <a:headEnd/>
              <a:tailEnd/>
            </a:ln>
          </p:spPr>
          <p:txBody>
            <a:bodyPr/>
            <a:lstStyle/>
            <a:p>
              <a:pPr algn="l" eaLnBrk="1" hangingPunct="1"/>
              <a:endParaRPr kumimoji="1" lang="zh-CN" altLang="en-US" sz="2400" smtClean="0">
                <a:solidFill>
                  <a:srgbClr val="000000"/>
                </a:solidFill>
                <a:latin typeface="Tahoma" pitchFamily="34" charset="0"/>
              </a:endParaRPr>
            </a:p>
          </p:txBody>
        </p:sp>
        <p:sp>
          <p:nvSpPr>
            <p:cNvPr id="155662" name="Rectangle 12"/>
            <p:cNvSpPr>
              <a:spLocks noChangeArrowheads="1"/>
            </p:cNvSpPr>
            <p:nvPr/>
          </p:nvSpPr>
          <p:spPr bwMode="auto">
            <a:xfrm>
              <a:off x="3392" y="1736"/>
              <a:ext cx="76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zh-CN" altLang="en-US" smtClean="0">
                  <a:solidFill>
                    <a:srgbClr val="000000"/>
                  </a:solidFill>
                  <a:latin typeface="宋体" pitchFamily="2" charset="-122"/>
                </a:rPr>
                <a:t>操作控制字段</a:t>
              </a:r>
              <a:endParaRPr kumimoji="1" lang="zh-CN" altLang="en-US" sz="2400" smtClean="0">
                <a:solidFill>
                  <a:srgbClr val="000000"/>
                </a:solidFill>
                <a:latin typeface="Tahoma" pitchFamily="34" charset="0"/>
              </a:endParaRPr>
            </a:p>
          </p:txBody>
        </p:sp>
        <p:grpSp>
          <p:nvGrpSpPr>
            <p:cNvPr id="155663" name="Group 13"/>
            <p:cNvGrpSpPr>
              <a:grpSpLocks/>
            </p:cNvGrpSpPr>
            <p:nvPr/>
          </p:nvGrpSpPr>
          <p:grpSpPr bwMode="auto">
            <a:xfrm>
              <a:off x="3048" y="1480"/>
              <a:ext cx="56" cy="224"/>
              <a:chOff x="3048" y="1480"/>
              <a:chExt cx="56" cy="224"/>
            </a:xfrm>
          </p:grpSpPr>
          <p:sp>
            <p:nvSpPr>
              <p:cNvPr id="155690" name="Line 14"/>
              <p:cNvSpPr>
                <a:spLocks noChangeShapeType="1"/>
              </p:cNvSpPr>
              <p:nvPr/>
            </p:nvSpPr>
            <p:spPr bwMode="auto">
              <a:xfrm flipV="1">
                <a:off x="3072" y="1480"/>
                <a:ext cx="1" cy="2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5691" name="Freeform 15"/>
              <p:cNvSpPr>
                <a:spLocks/>
              </p:cNvSpPr>
              <p:nvPr/>
            </p:nvSpPr>
            <p:spPr bwMode="auto">
              <a:xfrm>
                <a:off x="3048" y="1480"/>
                <a:ext cx="56" cy="48"/>
              </a:xfrm>
              <a:custGeom>
                <a:avLst/>
                <a:gdLst>
                  <a:gd name="T0" fmla="*/ 56 w 56"/>
                  <a:gd name="T1" fmla="*/ 48 h 48"/>
                  <a:gd name="T2" fmla="*/ 24 w 56"/>
                  <a:gd name="T3" fmla="*/ 0 h 48"/>
                  <a:gd name="T4" fmla="*/ 0 w 56"/>
                  <a:gd name="T5" fmla="*/ 48 h 48"/>
                  <a:gd name="T6" fmla="*/ 0 60000 65536"/>
                  <a:gd name="T7" fmla="*/ 0 60000 65536"/>
                  <a:gd name="T8" fmla="*/ 0 60000 65536"/>
                  <a:gd name="T9" fmla="*/ 0 w 56"/>
                  <a:gd name="T10" fmla="*/ 0 h 48"/>
                  <a:gd name="T11" fmla="*/ 56 w 56"/>
                  <a:gd name="T12" fmla="*/ 48 h 48"/>
                </a:gdLst>
                <a:ahLst/>
                <a:cxnLst>
                  <a:cxn ang="T6">
                    <a:pos x="T0" y="T1"/>
                  </a:cxn>
                  <a:cxn ang="T7">
                    <a:pos x="T2" y="T3"/>
                  </a:cxn>
                  <a:cxn ang="T8">
                    <a:pos x="T4" y="T5"/>
                  </a:cxn>
                </a:cxnLst>
                <a:rect l="T9" t="T10" r="T11" b="T12"/>
                <a:pathLst>
                  <a:path w="56" h="48">
                    <a:moveTo>
                      <a:pt x="56" y="48"/>
                    </a:moveTo>
                    <a:lnTo>
                      <a:pt x="24" y="0"/>
                    </a:lnTo>
                    <a:lnTo>
                      <a:pt x="0" y="48"/>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algn="l" eaLnBrk="1" hangingPunct="1"/>
                <a:endParaRPr kumimoji="1" lang="zh-CN" altLang="en-US" sz="2400" smtClean="0">
                  <a:solidFill>
                    <a:srgbClr val="000000"/>
                  </a:solidFill>
                  <a:latin typeface="Tahoma" pitchFamily="34" charset="0"/>
                </a:endParaRPr>
              </a:p>
            </p:txBody>
          </p:sp>
        </p:grpSp>
        <p:grpSp>
          <p:nvGrpSpPr>
            <p:cNvPr id="155664" name="Group 16"/>
            <p:cNvGrpSpPr>
              <a:grpSpLocks/>
            </p:cNvGrpSpPr>
            <p:nvPr/>
          </p:nvGrpSpPr>
          <p:grpSpPr bwMode="auto">
            <a:xfrm>
              <a:off x="3176" y="1480"/>
              <a:ext cx="56" cy="224"/>
              <a:chOff x="3176" y="1480"/>
              <a:chExt cx="56" cy="224"/>
            </a:xfrm>
          </p:grpSpPr>
          <p:sp>
            <p:nvSpPr>
              <p:cNvPr id="155688" name="Line 17"/>
              <p:cNvSpPr>
                <a:spLocks noChangeShapeType="1"/>
              </p:cNvSpPr>
              <p:nvPr/>
            </p:nvSpPr>
            <p:spPr bwMode="auto">
              <a:xfrm flipV="1">
                <a:off x="3200" y="1480"/>
                <a:ext cx="1" cy="2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5689" name="Freeform 18"/>
              <p:cNvSpPr>
                <a:spLocks/>
              </p:cNvSpPr>
              <p:nvPr/>
            </p:nvSpPr>
            <p:spPr bwMode="auto">
              <a:xfrm>
                <a:off x="3176" y="1480"/>
                <a:ext cx="56" cy="48"/>
              </a:xfrm>
              <a:custGeom>
                <a:avLst/>
                <a:gdLst>
                  <a:gd name="T0" fmla="*/ 56 w 56"/>
                  <a:gd name="T1" fmla="*/ 48 h 48"/>
                  <a:gd name="T2" fmla="*/ 24 w 56"/>
                  <a:gd name="T3" fmla="*/ 0 h 48"/>
                  <a:gd name="T4" fmla="*/ 0 w 56"/>
                  <a:gd name="T5" fmla="*/ 48 h 48"/>
                  <a:gd name="T6" fmla="*/ 0 60000 65536"/>
                  <a:gd name="T7" fmla="*/ 0 60000 65536"/>
                  <a:gd name="T8" fmla="*/ 0 60000 65536"/>
                  <a:gd name="T9" fmla="*/ 0 w 56"/>
                  <a:gd name="T10" fmla="*/ 0 h 48"/>
                  <a:gd name="T11" fmla="*/ 56 w 56"/>
                  <a:gd name="T12" fmla="*/ 48 h 48"/>
                </a:gdLst>
                <a:ahLst/>
                <a:cxnLst>
                  <a:cxn ang="T6">
                    <a:pos x="T0" y="T1"/>
                  </a:cxn>
                  <a:cxn ang="T7">
                    <a:pos x="T2" y="T3"/>
                  </a:cxn>
                  <a:cxn ang="T8">
                    <a:pos x="T4" y="T5"/>
                  </a:cxn>
                </a:cxnLst>
                <a:rect l="T9" t="T10" r="T11" b="T12"/>
                <a:pathLst>
                  <a:path w="56" h="48">
                    <a:moveTo>
                      <a:pt x="56" y="48"/>
                    </a:moveTo>
                    <a:lnTo>
                      <a:pt x="24" y="0"/>
                    </a:lnTo>
                    <a:lnTo>
                      <a:pt x="0" y="48"/>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algn="l" eaLnBrk="1" hangingPunct="1"/>
                <a:endParaRPr kumimoji="1" lang="zh-CN" altLang="en-US" sz="2400" smtClean="0">
                  <a:solidFill>
                    <a:srgbClr val="000000"/>
                  </a:solidFill>
                  <a:latin typeface="Tahoma" pitchFamily="34" charset="0"/>
                </a:endParaRPr>
              </a:p>
            </p:txBody>
          </p:sp>
        </p:grpSp>
        <p:grpSp>
          <p:nvGrpSpPr>
            <p:cNvPr id="155665" name="Group 19"/>
            <p:cNvGrpSpPr>
              <a:grpSpLocks/>
            </p:cNvGrpSpPr>
            <p:nvPr/>
          </p:nvGrpSpPr>
          <p:grpSpPr bwMode="auto">
            <a:xfrm>
              <a:off x="3304" y="1480"/>
              <a:ext cx="56" cy="224"/>
              <a:chOff x="3304" y="1480"/>
              <a:chExt cx="56" cy="224"/>
            </a:xfrm>
          </p:grpSpPr>
          <p:sp>
            <p:nvSpPr>
              <p:cNvPr id="155686" name="Line 20"/>
              <p:cNvSpPr>
                <a:spLocks noChangeShapeType="1"/>
              </p:cNvSpPr>
              <p:nvPr/>
            </p:nvSpPr>
            <p:spPr bwMode="auto">
              <a:xfrm flipV="1">
                <a:off x="3328" y="1480"/>
                <a:ext cx="1" cy="2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5687" name="Freeform 21"/>
              <p:cNvSpPr>
                <a:spLocks/>
              </p:cNvSpPr>
              <p:nvPr/>
            </p:nvSpPr>
            <p:spPr bwMode="auto">
              <a:xfrm>
                <a:off x="3304" y="1480"/>
                <a:ext cx="56" cy="48"/>
              </a:xfrm>
              <a:custGeom>
                <a:avLst/>
                <a:gdLst>
                  <a:gd name="T0" fmla="*/ 56 w 56"/>
                  <a:gd name="T1" fmla="*/ 48 h 48"/>
                  <a:gd name="T2" fmla="*/ 24 w 56"/>
                  <a:gd name="T3" fmla="*/ 0 h 48"/>
                  <a:gd name="T4" fmla="*/ 0 w 56"/>
                  <a:gd name="T5" fmla="*/ 48 h 48"/>
                  <a:gd name="T6" fmla="*/ 0 60000 65536"/>
                  <a:gd name="T7" fmla="*/ 0 60000 65536"/>
                  <a:gd name="T8" fmla="*/ 0 60000 65536"/>
                  <a:gd name="T9" fmla="*/ 0 w 56"/>
                  <a:gd name="T10" fmla="*/ 0 h 48"/>
                  <a:gd name="T11" fmla="*/ 56 w 56"/>
                  <a:gd name="T12" fmla="*/ 48 h 48"/>
                </a:gdLst>
                <a:ahLst/>
                <a:cxnLst>
                  <a:cxn ang="T6">
                    <a:pos x="T0" y="T1"/>
                  </a:cxn>
                  <a:cxn ang="T7">
                    <a:pos x="T2" y="T3"/>
                  </a:cxn>
                  <a:cxn ang="T8">
                    <a:pos x="T4" y="T5"/>
                  </a:cxn>
                </a:cxnLst>
                <a:rect l="T9" t="T10" r="T11" b="T12"/>
                <a:pathLst>
                  <a:path w="56" h="48">
                    <a:moveTo>
                      <a:pt x="56" y="48"/>
                    </a:moveTo>
                    <a:lnTo>
                      <a:pt x="24" y="0"/>
                    </a:lnTo>
                    <a:lnTo>
                      <a:pt x="0" y="48"/>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algn="l" eaLnBrk="1" hangingPunct="1"/>
                <a:endParaRPr kumimoji="1" lang="zh-CN" altLang="en-US" sz="2400" smtClean="0">
                  <a:solidFill>
                    <a:srgbClr val="000000"/>
                  </a:solidFill>
                  <a:latin typeface="Tahoma" pitchFamily="34" charset="0"/>
                </a:endParaRPr>
              </a:p>
            </p:txBody>
          </p:sp>
        </p:grpSp>
        <p:grpSp>
          <p:nvGrpSpPr>
            <p:cNvPr id="155666" name="Group 22"/>
            <p:cNvGrpSpPr>
              <a:grpSpLocks/>
            </p:cNvGrpSpPr>
            <p:nvPr/>
          </p:nvGrpSpPr>
          <p:grpSpPr bwMode="auto">
            <a:xfrm>
              <a:off x="3432" y="1480"/>
              <a:ext cx="56" cy="224"/>
              <a:chOff x="3432" y="1480"/>
              <a:chExt cx="56" cy="224"/>
            </a:xfrm>
          </p:grpSpPr>
          <p:sp>
            <p:nvSpPr>
              <p:cNvPr id="155684" name="Line 23"/>
              <p:cNvSpPr>
                <a:spLocks noChangeShapeType="1"/>
              </p:cNvSpPr>
              <p:nvPr/>
            </p:nvSpPr>
            <p:spPr bwMode="auto">
              <a:xfrm flipV="1">
                <a:off x="3456" y="1480"/>
                <a:ext cx="1" cy="2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5685" name="Freeform 24"/>
              <p:cNvSpPr>
                <a:spLocks/>
              </p:cNvSpPr>
              <p:nvPr/>
            </p:nvSpPr>
            <p:spPr bwMode="auto">
              <a:xfrm>
                <a:off x="3432" y="1480"/>
                <a:ext cx="56" cy="48"/>
              </a:xfrm>
              <a:custGeom>
                <a:avLst/>
                <a:gdLst>
                  <a:gd name="T0" fmla="*/ 56 w 56"/>
                  <a:gd name="T1" fmla="*/ 48 h 48"/>
                  <a:gd name="T2" fmla="*/ 24 w 56"/>
                  <a:gd name="T3" fmla="*/ 0 h 48"/>
                  <a:gd name="T4" fmla="*/ 0 w 56"/>
                  <a:gd name="T5" fmla="*/ 48 h 48"/>
                  <a:gd name="T6" fmla="*/ 0 60000 65536"/>
                  <a:gd name="T7" fmla="*/ 0 60000 65536"/>
                  <a:gd name="T8" fmla="*/ 0 60000 65536"/>
                  <a:gd name="T9" fmla="*/ 0 w 56"/>
                  <a:gd name="T10" fmla="*/ 0 h 48"/>
                  <a:gd name="T11" fmla="*/ 56 w 56"/>
                  <a:gd name="T12" fmla="*/ 48 h 48"/>
                </a:gdLst>
                <a:ahLst/>
                <a:cxnLst>
                  <a:cxn ang="T6">
                    <a:pos x="T0" y="T1"/>
                  </a:cxn>
                  <a:cxn ang="T7">
                    <a:pos x="T2" y="T3"/>
                  </a:cxn>
                  <a:cxn ang="T8">
                    <a:pos x="T4" y="T5"/>
                  </a:cxn>
                </a:cxnLst>
                <a:rect l="T9" t="T10" r="T11" b="T12"/>
                <a:pathLst>
                  <a:path w="56" h="48">
                    <a:moveTo>
                      <a:pt x="56" y="48"/>
                    </a:moveTo>
                    <a:lnTo>
                      <a:pt x="24" y="0"/>
                    </a:lnTo>
                    <a:lnTo>
                      <a:pt x="0" y="48"/>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algn="l" eaLnBrk="1" hangingPunct="1"/>
                <a:endParaRPr kumimoji="1" lang="zh-CN" altLang="en-US" sz="2400" smtClean="0">
                  <a:solidFill>
                    <a:srgbClr val="000000"/>
                  </a:solidFill>
                  <a:latin typeface="Tahoma" pitchFamily="34" charset="0"/>
                </a:endParaRPr>
              </a:p>
            </p:txBody>
          </p:sp>
        </p:grpSp>
        <p:grpSp>
          <p:nvGrpSpPr>
            <p:cNvPr id="155667" name="Group 25"/>
            <p:cNvGrpSpPr>
              <a:grpSpLocks/>
            </p:cNvGrpSpPr>
            <p:nvPr/>
          </p:nvGrpSpPr>
          <p:grpSpPr bwMode="auto">
            <a:xfrm>
              <a:off x="3560" y="1480"/>
              <a:ext cx="56" cy="224"/>
              <a:chOff x="3560" y="1480"/>
              <a:chExt cx="56" cy="224"/>
            </a:xfrm>
          </p:grpSpPr>
          <p:sp>
            <p:nvSpPr>
              <p:cNvPr id="155682" name="Line 26"/>
              <p:cNvSpPr>
                <a:spLocks noChangeShapeType="1"/>
              </p:cNvSpPr>
              <p:nvPr/>
            </p:nvSpPr>
            <p:spPr bwMode="auto">
              <a:xfrm flipV="1">
                <a:off x="3584" y="1480"/>
                <a:ext cx="1" cy="2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5683" name="Freeform 27"/>
              <p:cNvSpPr>
                <a:spLocks/>
              </p:cNvSpPr>
              <p:nvPr/>
            </p:nvSpPr>
            <p:spPr bwMode="auto">
              <a:xfrm>
                <a:off x="3560" y="1480"/>
                <a:ext cx="56" cy="48"/>
              </a:xfrm>
              <a:custGeom>
                <a:avLst/>
                <a:gdLst>
                  <a:gd name="T0" fmla="*/ 56 w 56"/>
                  <a:gd name="T1" fmla="*/ 48 h 48"/>
                  <a:gd name="T2" fmla="*/ 24 w 56"/>
                  <a:gd name="T3" fmla="*/ 0 h 48"/>
                  <a:gd name="T4" fmla="*/ 0 w 56"/>
                  <a:gd name="T5" fmla="*/ 48 h 48"/>
                  <a:gd name="T6" fmla="*/ 0 60000 65536"/>
                  <a:gd name="T7" fmla="*/ 0 60000 65536"/>
                  <a:gd name="T8" fmla="*/ 0 60000 65536"/>
                  <a:gd name="T9" fmla="*/ 0 w 56"/>
                  <a:gd name="T10" fmla="*/ 0 h 48"/>
                  <a:gd name="T11" fmla="*/ 56 w 56"/>
                  <a:gd name="T12" fmla="*/ 48 h 48"/>
                </a:gdLst>
                <a:ahLst/>
                <a:cxnLst>
                  <a:cxn ang="T6">
                    <a:pos x="T0" y="T1"/>
                  </a:cxn>
                  <a:cxn ang="T7">
                    <a:pos x="T2" y="T3"/>
                  </a:cxn>
                  <a:cxn ang="T8">
                    <a:pos x="T4" y="T5"/>
                  </a:cxn>
                </a:cxnLst>
                <a:rect l="T9" t="T10" r="T11" b="T12"/>
                <a:pathLst>
                  <a:path w="56" h="48">
                    <a:moveTo>
                      <a:pt x="56" y="48"/>
                    </a:moveTo>
                    <a:lnTo>
                      <a:pt x="24" y="0"/>
                    </a:lnTo>
                    <a:lnTo>
                      <a:pt x="0" y="48"/>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algn="l" eaLnBrk="1" hangingPunct="1"/>
                <a:endParaRPr kumimoji="1" lang="zh-CN" altLang="en-US" sz="2400" smtClean="0">
                  <a:solidFill>
                    <a:srgbClr val="000000"/>
                  </a:solidFill>
                  <a:latin typeface="Tahoma" pitchFamily="34" charset="0"/>
                </a:endParaRPr>
              </a:p>
            </p:txBody>
          </p:sp>
        </p:grpSp>
        <p:grpSp>
          <p:nvGrpSpPr>
            <p:cNvPr id="155668" name="Group 28"/>
            <p:cNvGrpSpPr>
              <a:grpSpLocks/>
            </p:cNvGrpSpPr>
            <p:nvPr/>
          </p:nvGrpSpPr>
          <p:grpSpPr bwMode="auto">
            <a:xfrm>
              <a:off x="4456" y="1480"/>
              <a:ext cx="56" cy="224"/>
              <a:chOff x="4456" y="1480"/>
              <a:chExt cx="56" cy="224"/>
            </a:xfrm>
          </p:grpSpPr>
          <p:sp>
            <p:nvSpPr>
              <p:cNvPr id="155680" name="Line 29"/>
              <p:cNvSpPr>
                <a:spLocks noChangeShapeType="1"/>
              </p:cNvSpPr>
              <p:nvPr/>
            </p:nvSpPr>
            <p:spPr bwMode="auto">
              <a:xfrm flipV="1">
                <a:off x="4480" y="1480"/>
                <a:ext cx="1" cy="2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5681" name="Freeform 30"/>
              <p:cNvSpPr>
                <a:spLocks/>
              </p:cNvSpPr>
              <p:nvPr/>
            </p:nvSpPr>
            <p:spPr bwMode="auto">
              <a:xfrm>
                <a:off x="4456" y="1480"/>
                <a:ext cx="56" cy="48"/>
              </a:xfrm>
              <a:custGeom>
                <a:avLst/>
                <a:gdLst>
                  <a:gd name="T0" fmla="*/ 56 w 56"/>
                  <a:gd name="T1" fmla="*/ 48 h 48"/>
                  <a:gd name="T2" fmla="*/ 24 w 56"/>
                  <a:gd name="T3" fmla="*/ 0 h 48"/>
                  <a:gd name="T4" fmla="*/ 0 w 56"/>
                  <a:gd name="T5" fmla="*/ 48 h 48"/>
                  <a:gd name="T6" fmla="*/ 0 60000 65536"/>
                  <a:gd name="T7" fmla="*/ 0 60000 65536"/>
                  <a:gd name="T8" fmla="*/ 0 60000 65536"/>
                  <a:gd name="T9" fmla="*/ 0 w 56"/>
                  <a:gd name="T10" fmla="*/ 0 h 48"/>
                  <a:gd name="T11" fmla="*/ 56 w 56"/>
                  <a:gd name="T12" fmla="*/ 48 h 48"/>
                </a:gdLst>
                <a:ahLst/>
                <a:cxnLst>
                  <a:cxn ang="T6">
                    <a:pos x="T0" y="T1"/>
                  </a:cxn>
                  <a:cxn ang="T7">
                    <a:pos x="T2" y="T3"/>
                  </a:cxn>
                  <a:cxn ang="T8">
                    <a:pos x="T4" y="T5"/>
                  </a:cxn>
                </a:cxnLst>
                <a:rect l="T9" t="T10" r="T11" b="T12"/>
                <a:pathLst>
                  <a:path w="56" h="48">
                    <a:moveTo>
                      <a:pt x="56" y="48"/>
                    </a:moveTo>
                    <a:lnTo>
                      <a:pt x="24" y="0"/>
                    </a:lnTo>
                    <a:lnTo>
                      <a:pt x="0" y="48"/>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algn="l" eaLnBrk="1" hangingPunct="1"/>
                <a:endParaRPr kumimoji="1" lang="zh-CN" altLang="en-US" sz="2400" smtClean="0">
                  <a:solidFill>
                    <a:srgbClr val="000000"/>
                  </a:solidFill>
                  <a:latin typeface="Tahoma" pitchFamily="34" charset="0"/>
                </a:endParaRPr>
              </a:p>
            </p:txBody>
          </p:sp>
        </p:grpSp>
        <p:grpSp>
          <p:nvGrpSpPr>
            <p:cNvPr id="155669" name="Group 31"/>
            <p:cNvGrpSpPr>
              <a:grpSpLocks/>
            </p:cNvGrpSpPr>
            <p:nvPr/>
          </p:nvGrpSpPr>
          <p:grpSpPr bwMode="auto">
            <a:xfrm>
              <a:off x="4328" y="1480"/>
              <a:ext cx="56" cy="224"/>
              <a:chOff x="4328" y="1480"/>
              <a:chExt cx="56" cy="224"/>
            </a:xfrm>
          </p:grpSpPr>
          <p:sp>
            <p:nvSpPr>
              <p:cNvPr id="155678" name="Line 32"/>
              <p:cNvSpPr>
                <a:spLocks noChangeShapeType="1"/>
              </p:cNvSpPr>
              <p:nvPr/>
            </p:nvSpPr>
            <p:spPr bwMode="auto">
              <a:xfrm flipV="1">
                <a:off x="4352" y="1480"/>
                <a:ext cx="1" cy="2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5679" name="Freeform 33"/>
              <p:cNvSpPr>
                <a:spLocks/>
              </p:cNvSpPr>
              <p:nvPr/>
            </p:nvSpPr>
            <p:spPr bwMode="auto">
              <a:xfrm>
                <a:off x="4328" y="1480"/>
                <a:ext cx="56" cy="48"/>
              </a:xfrm>
              <a:custGeom>
                <a:avLst/>
                <a:gdLst>
                  <a:gd name="T0" fmla="*/ 56 w 56"/>
                  <a:gd name="T1" fmla="*/ 48 h 48"/>
                  <a:gd name="T2" fmla="*/ 24 w 56"/>
                  <a:gd name="T3" fmla="*/ 0 h 48"/>
                  <a:gd name="T4" fmla="*/ 0 w 56"/>
                  <a:gd name="T5" fmla="*/ 48 h 48"/>
                  <a:gd name="T6" fmla="*/ 0 60000 65536"/>
                  <a:gd name="T7" fmla="*/ 0 60000 65536"/>
                  <a:gd name="T8" fmla="*/ 0 60000 65536"/>
                  <a:gd name="T9" fmla="*/ 0 w 56"/>
                  <a:gd name="T10" fmla="*/ 0 h 48"/>
                  <a:gd name="T11" fmla="*/ 56 w 56"/>
                  <a:gd name="T12" fmla="*/ 48 h 48"/>
                </a:gdLst>
                <a:ahLst/>
                <a:cxnLst>
                  <a:cxn ang="T6">
                    <a:pos x="T0" y="T1"/>
                  </a:cxn>
                  <a:cxn ang="T7">
                    <a:pos x="T2" y="T3"/>
                  </a:cxn>
                  <a:cxn ang="T8">
                    <a:pos x="T4" y="T5"/>
                  </a:cxn>
                </a:cxnLst>
                <a:rect l="T9" t="T10" r="T11" b="T12"/>
                <a:pathLst>
                  <a:path w="56" h="48">
                    <a:moveTo>
                      <a:pt x="56" y="48"/>
                    </a:moveTo>
                    <a:lnTo>
                      <a:pt x="24" y="0"/>
                    </a:lnTo>
                    <a:lnTo>
                      <a:pt x="0" y="48"/>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algn="l" eaLnBrk="1" hangingPunct="1"/>
                <a:endParaRPr kumimoji="1" lang="zh-CN" altLang="en-US" sz="2400" smtClean="0">
                  <a:solidFill>
                    <a:srgbClr val="000000"/>
                  </a:solidFill>
                  <a:latin typeface="Tahoma" pitchFamily="34" charset="0"/>
                </a:endParaRPr>
              </a:p>
            </p:txBody>
          </p:sp>
        </p:grpSp>
        <p:grpSp>
          <p:nvGrpSpPr>
            <p:cNvPr id="155670" name="Group 34"/>
            <p:cNvGrpSpPr>
              <a:grpSpLocks/>
            </p:cNvGrpSpPr>
            <p:nvPr/>
          </p:nvGrpSpPr>
          <p:grpSpPr bwMode="auto">
            <a:xfrm>
              <a:off x="4200" y="1480"/>
              <a:ext cx="56" cy="224"/>
              <a:chOff x="4200" y="1480"/>
              <a:chExt cx="56" cy="224"/>
            </a:xfrm>
          </p:grpSpPr>
          <p:sp>
            <p:nvSpPr>
              <p:cNvPr id="155676" name="Line 35"/>
              <p:cNvSpPr>
                <a:spLocks noChangeShapeType="1"/>
              </p:cNvSpPr>
              <p:nvPr/>
            </p:nvSpPr>
            <p:spPr bwMode="auto">
              <a:xfrm flipV="1">
                <a:off x="4224" y="1480"/>
                <a:ext cx="1" cy="2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5677" name="Freeform 36"/>
              <p:cNvSpPr>
                <a:spLocks/>
              </p:cNvSpPr>
              <p:nvPr/>
            </p:nvSpPr>
            <p:spPr bwMode="auto">
              <a:xfrm>
                <a:off x="4200" y="1480"/>
                <a:ext cx="56" cy="48"/>
              </a:xfrm>
              <a:custGeom>
                <a:avLst/>
                <a:gdLst>
                  <a:gd name="T0" fmla="*/ 56 w 56"/>
                  <a:gd name="T1" fmla="*/ 48 h 48"/>
                  <a:gd name="T2" fmla="*/ 24 w 56"/>
                  <a:gd name="T3" fmla="*/ 0 h 48"/>
                  <a:gd name="T4" fmla="*/ 0 w 56"/>
                  <a:gd name="T5" fmla="*/ 48 h 48"/>
                  <a:gd name="T6" fmla="*/ 0 60000 65536"/>
                  <a:gd name="T7" fmla="*/ 0 60000 65536"/>
                  <a:gd name="T8" fmla="*/ 0 60000 65536"/>
                  <a:gd name="T9" fmla="*/ 0 w 56"/>
                  <a:gd name="T10" fmla="*/ 0 h 48"/>
                  <a:gd name="T11" fmla="*/ 56 w 56"/>
                  <a:gd name="T12" fmla="*/ 48 h 48"/>
                </a:gdLst>
                <a:ahLst/>
                <a:cxnLst>
                  <a:cxn ang="T6">
                    <a:pos x="T0" y="T1"/>
                  </a:cxn>
                  <a:cxn ang="T7">
                    <a:pos x="T2" y="T3"/>
                  </a:cxn>
                  <a:cxn ang="T8">
                    <a:pos x="T4" y="T5"/>
                  </a:cxn>
                </a:cxnLst>
                <a:rect l="T9" t="T10" r="T11" b="T12"/>
                <a:pathLst>
                  <a:path w="56" h="48">
                    <a:moveTo>
                      <a:pt x="56" y="48"/>
                    </a:moveTo>
                    <a:lnTo>
                      <a:pt x="24" y="0"/>
                    </a:lnTo>
                    <a:lnTo>
                      <a:pt x="0" y="48"/>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algn="l" eaLnBrk="1" hangingPunct="1"/>
                <a:endParaRPr kumimoji="1" lang="zh-CN" altLang="en-US" sz="2400" smtClean="0">
                  <a:solidFill>
                    <a:srgbClr val="000000"/>
                  </a:solidFill>
                  <a:latin typeface="Tahoma" pitchFamily="34" charset="0"/>
                </a:endParaRPr>
              </a:p>
            </p:txBody>
          </p:sp>
        </p:grpSp>
        <p:grpSp>
          <p:nvGrpSpPr>
            <p:cNvPr id="155671" name="Group 37"/>
            <p:cNvGrpSpPr>
              <a:grpSpLocks/>
            </p:cNvGrpSpPr>
            <p:nvPr/>
          </p:nvGrpSpPr>
          <p:grpSpPr bwMode="auto">
            <a:xfrm>
              <a:off x="4072" y="1480"/>
              <a:ext cx="56" cy="224"/>
              <a:chOff x="4072" y="1480"/>
              <a:chExt cx="56" cy="224"/>
            </a:xfrm>
          </p:grpSpPr>
          <p:sp>
            <p:nvSpPr>
              <p:cNvPr id="155674" name="Line 38"/>
              <p:cNvSpPr>
                <a:spLocks noChangeShapeType="1"/>
              </p:cNvSpPr>
              <p:nvPr/>
            </p:nvSpPr>
            <p:spPr bwMode="auto">
              <a:xfrm flipV="1">
                <a:off x="4096" y="1480"/>
                <a:ext cx="1" cy="2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l" eaLnBrk="1" hangingPunct="1"/>
                <a:endParaRPr kumimoji="1" lang="zh-CN" altLang="en-US" sz="2400" smtClean="0">
                  <a:solidFill>
                    <a:srgbClr val="000000"/>
                  </a:solidFill>
                  <a:latin typeface="Tahoma" pitchFamily="34" charset="0"/>
                </a:endParaRPr>
              </a:p>
            </p:txBody>
          </p:sp>
          <p:sp>
            <p:nvSpPr>
              <p:cNvPr id="155675" name="Freeform 39"/>
              <p:cNvSpPr>
                <a:spLocks/>
              </p:cNvSpPr>
              <p:nvPr/>
            </p:nvSpPr>
            <p:spPr bwMode="auto">
              <a:xfrm>
                <a:off x="4072" y="1480"/>
                <a:ext cx="56" cy="48"/>
              </a:xfrm>
              <a:custGeom>
                <a:avLst/>
                <a:gdLst>
                  <a:gd name="T0" fmla="*/ 56 w 56"/>
                  <a:gd name="T1" fmla="*/ 48 h 48"/>
                  <a:gd name="T2" fmla="*/ 24 w 56"/>
                  <a:gd name="T3" fmla="*/ 0 h 48"/>
                  <a:gd name="T4" fmla="*/ 0 w 56"/>
                  <a:gd name="T5" fmla="*/ 48 h 48"/>
                  <a:gd name="T6" fmla="*/ 0 60000 65536"/>
                  <a:gd name="T7" fmla="*/ 0 60000 65536"/>
                  <a:gd name="T8" fmla="*/ 0 60000 65536"/>
                  <a:gd name="T9" fmla="*/ 0 w 56"/>
                  <a:gd name="T10" fmla="*/ 0 h 48"/>
                  <a:gd name="T11" fmla="*/ 56 w 56"/>
                  <a:gd name="T12" fmla="*/ 48 h 48"/>
                </a:gdLst>
                <a:ahLst/>
                <a:cxnLst>
                  <a:cxn ang="T6">
                    <a:pos x="T0" y="T1"/>
                  </a:cxn>
                  <a:cxn ang="T7">
                    <a:pos x="T2" y="T3"/>
                  </a:cxn>
                  <a:cxn ang="T8">
                    <a:pos x="T4" y="T5"/>
                  </a:cxn>
                </a:cxnLst>
                <a:rect l="T9" t="T10" r="T11" b="T12"/>
                <a:pathLst>
                  <a:path w="56" h="48">
                    <a:moveTo>
                      <a:pt x="56" y="48"/>
                    </a:moveTo>
                    <a:lnTo>
                      <a:pt x="24" y="0"/>
                    </a:lnTo>
                    <a:lnTo>
                      <a:pt x="0" y="48"/>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algn="l" eaLnBrk="1" hangingPunct="1"/>
                <a:endParaRPr kumimoji="1" lang="zh-CN" altLang="en-US" sz="2400" smtClean="0">
                  <a:solidFill>
                    <a:srgbClr val="000000"/>
                  </a:solidFill>
                  <a:latin typeface="Tahoma" pitchFamily="34" charset="0"/>
                </a:endParaRPr>
              </a:p>
            </p:txBody>
          </p:sp>
        </p:grpSp>
        <p:sp>
          <p:nvSpPr>
            <p:cNvPr id="155672" name="Rectangle 40"/>
            <p:cNvSpPr>
              <a:spLocks noChangeArrowheads="1"/>
            </p:cNvSpPr>
            <p:nvPr/>
          </p:nvSpPr>
          <p:spPr bwMode="auto">
            <a:xfrm>
              <a:off x="3712" y="1368"/>
              <a:ext cx="3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eaLnBrk="1" hangingPunct="1"/>
              <a:endParaRPr kumimoji="1" lang="zh-CN" altLang="en-US" sz="2400" smtClean="0">
                <a:solidFill>
                  <a:srgbClr val="000000"/>
                </a:solidFill>
                <a:latin typeface="Tahoma" pitchFamily="34" charset="0"/>
              </a:endParaRPr>
            </a:p>
          </p:txBody>
        </p:sp>
        <p:sp>
          <p:nvSpPr>
            <p:cNvPr id="155673" name="Rectangle 41"/>
            <p:cNvSpPr>
              <a:spLocks noChangeArrowheads="1"/>
            </p:cNvSpPr>
            <p:nvPr/>
          </p:nvSpPr>
          <p:spPr bwMode="auto">
            <a:xfrm>
              <a:off x="3720" y="1424"/>
              <a:ext cx="280"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z="3500" smtClean="0">
                  <a:solidFill>
                    <a:srgbClr val="000000"/>
                  </a:solidFill>
                  <a:latin typeface="Times New Roman" pitchFamily="18" charset="0"/>
                </a:rPr>
                <a:t>…</a:t>
              </a:r>
              <a:endParaRPr kumimoji="1" lang="en-US" altLang="zh-CN" sz="2400" smtClean="0">
                <a:solidFill>
                  <a:srgbClr val="000000"/>
                </a:solidFill>
                <a:latin typeface="Tahoma" pitchFamily="34" charset="0"/>
              </a:endParaRPr>
            </a:p>
          </p:txBody>
        </p:sp>
      </p:grpSp>
      <p:graphicFrame>
        <p:nvGraphicFramePr>
          <p:cNvPr id="155653" name="Object 43"/>
          <p:cNvGraphicFramePr>
            <a:graphicFrameLocks noChangeAspect="1"/>
          </p:cNvGraphicFramePr>
          <p:nvPr/>
        </p:nvGraphicFramePr>
        <p:xfrm>
          <a:off x="2286000" y="3657600"/>
          <a:ext cx="4572000" cy="533400"/>
        </p:xfrm>
        <a:graphic>
          <a:graphicData uri="http://schemas.openxmlformats.org/presentationml/2006/ole">
            <mc:AlternateContent xmlns:mc="http://schemas.openxmlformats.org/markup-compatibility/2006">
              <mc:Choice xmlns:v="urn:schemas-microsoft-com:vml" Requires="v">
                <p:oleObj spid="_x0000_s43220" name="Visio" r:id="rId3" imgW="3634010" imgH="398786" progId="Visio.Drawing.6">
                  <p:embed/>
                </p:oleObj>
              </mc:Choice>
              <mc:Fallback>
                <p:oleObj name="Visio" r:id="rId3" imgW="3634010" imgH="398786"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3657600"/>
                        <a:ext cx="4572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061409064"/>
      </p:ext>
    </p:extLst>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a:xfrm>
            <a:off x="304800" y="0"/>
            <a:ext cx="8382000" cy="1143000"/>
          </a:xfrm>
        </p:spPr>
        <p:txBody>
          <a:bodyPr/>
          <a:lstStyle/>
          <a:p>
            <a:pPr eaLnBrk="1" hangingPunct="1"/>
            <a:r>
              <a:rPr lang="en-US" altLang="zh-CN" sz="2400" b="1" smtClean="0">
                <a:solidFill>
                  <a:schemeClr val="hlink"/>
                </a:solidFill>
                <a:latin typeface="宋体" pitchFamily="2" charset="-122"/>
              </a:rPr>
              <a:t>2</a:t>
            </a:r>
            <a:r>
              <a:rPr lang="zh-CN" altLang="en-US" sz="2400" b="1" smtClean="0">
                <a:solidFill>
                  <a:schemeClr val="hlink"/>
                </a:solidFill>
                <a:latin typeface="宋体" pitchFamily="2" charset="-122"/>
              </a:rPr>
              <a:t>、字段直接编码法</a:t>
            </a:r>
          </a:p>
        </p:txBody>
      </p:sp>
      <p:sp>
        <p:nvSpPr>
          <p:cNvPr id="156675" name="Rectangle 3"/>
          <p:cNvSpPr>
            <a:spLocks noGrp="1" noChangeArrowheads="1"/>
          </p:cNvSpPr>
          <p:nvPr>
            <p:ph type="body" sz="half" idx="1"/>
          </p:nvPr>
        </p:nvSpPr>
        <p:spPr>
          <a:xfrm>
            <a:off x="457200" y="1371600"/>
            <a:ext cx="8229600" cy="4503738"/>
          </a:xfrm>
        </p:spPr>
        <p:txBody>
          <a:bodyPr/>
          <a:lstStyle/>
          <a:p>
            <a:pPr eaLnBrk="1" hangingPunct="1">
              <a:buFont typeface="Wingdings" pitchFamily="2" charset="2"/>
              <a:buNone/>
            </a:pPr>
            <a:r>
              <a:rPr lang="en-US" altLang="zh-CN" sz="2400" b="1" smtClean="0">
                <a:latin typeface="宋体" pitchFamily="2" charset="-122"/>
              </a:rPr>
              <a:t>(1) </a:t>
            </a:r>
            <a:r>
              <a:rPr lang="zh-CN" altLang="en-US" sz="2400" b="1" smtClean="0">
                <a:latin typeface="宋体" pitchFamily="2" charset="-122"/>
              </a:rPr>
              <a:t>把互斥的微命令编为一组</a:t>
            </a:r>
          </a:p>
          <a:p>
            <a:pPr eaLnBrk="1" hangingPunct="1">
              <a:buFont typeface="Wingdings" pitchFamily="2" charset="2"/>
              <a:buNone/>
            </a:pPr>
            <a:r>
              <a:rPr lang="en-US" altLang="zh-CN" sz="2400" b="1" smtClean="0">
                <a:latin typeface="宋体" pitchFamily="2" charset="-122"/>
              </a:rPr>
              <a:t>(2) </a:t>
            </a:r>
            <a:r>
              <a:rPr lang="zh-CN" altLang="en-US" sz="2400" b="1" smtClean="0">
                <a:latin typeface="宋体" pitchFamily="2" charset="-122"/>
              </a:rPr>
              <a:t>对微命令进行编码</a:t>
            </a:r>
            <a:r>
              <a:rPr lang="en-US" altLang="zh-CN" sz="2400" b="1" smtClean="0">
                <a:latin typeface="宋体" pitchFamily="2" charset="-122"/>
              </a:rPr>
              <a:t>, </a:t>
            </a:r>
            <a:r>
              <a:rPr lang="zh-CN" altLang="en-US" sz="2400" b="1" smtClean="0">
                <a:latin typeface="宋体" pitchFamily="2" charset="-122"/>
              </a:rPr>
              <a:t>留出一个代码表示</a:t>
            </a:r>
            <a:r>
              <a:rPr lang="zh-CN" altLang="en-US" sz="2400" b="1" smtClean="0">
                <a:solidFill>
                  <a:schemeClr val="hlink"/>
                </a:solidFill>
                <a:latin typeface="宋体" pitchFamily="2" charset="-122"/>
              </a:rPr>
              <a:t>本段不发微命令</a:t>
            </a:r>
          </a:p>
          <a:p>
            <a:pPr eaLnBrk="1" hangingPunct="1">
              <a:buFont typeface="Wingdings" pitchFamily="2" charset="2"/>
              <a:buNone/>
            </a:pPr>
            <a:r>
              <a:rPr lang="en-US" altLang="zh-CN" sz="2400" b="1" smtClean="0">
                <a:latin typeface="宋体" pitchFamily="2" charset="-122"/>
              </a:rPr>
              <a:t>(3) </a:t>
            </a:r>
            <a:r>
              <a:rPr lang="zh-CN" altLang="en-US" sz="2400" b="1" smtClean="0">
                <a:latin typeface="宋体" pitchFamily="2" charset="-122"/>
              </a:rPr>
              <a:t>增设</a:t>
            </a:r>
            <a:r>
              <a:rPr lang="zh-CN" altLang="en-US" sz="2400" b="1" smtClean="0">
                <a:solidFill>
                  <a:schemeClr val="folHlink"/>
                </a:solidFill>
                <a:latin typeface="宋体" pitchFamily="2" charset="-122"/>
              </a:rPr>
              <a:t>微命令译码器</a:t>
            </a:r>
          </a:p>
          <a:p>
            <a:pPr eaLnBrk="1" hangingPunct="1">
              <a:buFont typeface="Wingdings" pitchFamily="2" charset="2"/>
              <a:buNone/>
            </a:pPr>
            <a:endParaRPr lang="en-US" altLang="zh-CN" sz="2400" b="1" smtClean="0">
              <a:latin typeface="宋体" pitchFamily="2" charset="-122"/>
            </a:endParaRPr>
          </a:p>
        </p:txBody>
      </p:sp>
      <p:pic>
        <p:nvPicPr>
          <p:cNvPr id="156676"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219200" y="3200400"/>
            <a:ext cx="6121400" cy="2709863"/>
          </a:xfrm>
          <a:noFill/>
        </p:spPr>
      </p:pic>
    </p:spTree>
    <p:extLst>
      <p:ext uri="{BB962C8B-B14F-4D97-AF65-F5344CB8AC3E}">
        <p14:creationId xmlns:p14="http://schemas.microsoft.com/office/powerpoint/2010/main" val="3539661072"/>
      </p:ext>
    </p:extLst>
  </p:cSld>
  <p:clrMapOvr>
    <a:masterClrMapping/>
  </p:clrMapOv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a:xfrm>
            <a:off x="304800" y="0"/>
            <a:ext cx="8382000" cy="838200"/>
          </a:xfrm>
          <a:noFill/>
        </p:spPr>
        <p:txBody>
          <a:bodyPr/>
          <a:lstStyle/>
          <a:p>
            <a:pPr eaLnBrk="1" hangingPunct="1"/>
            <a:r>
              <a:rPr lang="en-US" altLang="zh-CN" sz="2400" b="1" smtClean="0">
                <a:solidFill>
                  <a:schemeClr val="hlink"/>
                </a:solidFill>
                <a:latin typeface="宋体" pitchFamily="2" charset="-122"/>
              </a:rPr>
              <a:t>3</a:t>
            </a:r>
            <a:r>
              <a:rPr lang="zh-CN" altLang="en-US" sz="2400" b="1" smtClean="0">
                <a:solidFill>
                  <a:schemeClr val="hlink"/>
                </a:solidFill>
                <a:latin typeface="宋体" pitchFamily="2" charset="-122"/>
              </a:rPr>
              <a:t>、字段间接编码法</a:t>
            </a:r>
          </a:p>
        </p:txBody>
      </p:sp>
      <p:sp>
        <p:nvSpPr>
          <p:cNvPr id="157699" name="Rectangle 3"/>
          <p:cNvSpPr>
            <a:spLocks noGrp="1" noChangeArrowheads="1"/>
          </p:cNvSpPr>
          <p:nvPr>
            <p:ph type="body" sz="half" idx="1"/>
          </p:nvPr>
        </p:nvSpPr>
        <p:spPr>
          <a:xfrm>
            <a:off x="685800" y="990600"/>
            <a:ext cx="7924800" cy="1143000"/>
          </a:xfrm>
        </p:spPr>
        <p:txBody>
          <a:bodyPr/>
          <a:lstStyle/>
          <a:p>
            <a:pPr eaLnBrk="1" hangingPunct="1">
              <a:buFont typeface="Wingdings" pitchFamily="2" charset="2"/>
              <a:buNone/>
            </a:pPr>
            <a:r>
              <a:rPr lang="zh-CN" altLang="en-US" sz="2400" b="1" smtClean="0">
                <a:latin typeface="宋体" pitchFamily="2" charset="-122"/>
              </a:rPr>
              <a:t>一个字段的某些微命令由另一个字段的某些微命令来解释</a:t>
            </a:r>
          </a:p>
          <a:p>
            <a:pPr eaLnBrk="1" hangingPunct="1">
              <a:buFont typeface="Wingdings" pitchFamily="2" charset="2"/>
              <a:buNone/>
            </a:pPr>
            <a:r>
              <a:rPr lang="zh-CN" altLang="en-US" sz="2400" b="1" smtClean="0">
                <a:solidFill>
                  <a:schemeClr val="hlink"/>
                </a:solidFill>
                <a:latin typeface="宋体" pitchFamily="2" charset="-122"/>
              </a:rPr>
              <a:t>如</a:t>
            </a:r>
            <a:r>
              <a:rPr lang="en-US" altLang="zh-CN" sz="2400" b="1" smtClean="0">
                <a:solidFill>
                  <a:schemeClr val="hlink"/>
                </a:solidFill>
                <a:latin typeface="宋体" pitchFamily="2" charset="-122"/>
              </a:rPr>
              <a:t>:</a:t>
            </a:r>
            <a:r>
              <a:rPr lang="en-US" altLang="zh-CN" sz="2400" b="1" smtClean="0">
                <a:latin typeface="宋体" pitchFamily="2" charset="-122"/>
              </a:rPr>
              <a:t> </a:t>
            </a:r>
            <a:r>
              <a:rPr lang="zh-CN" altLang="en-US" sz="2400" b="1" smtClean="0">
                <a:latin typeface="宋体" pitchFamily="2" charset="-122"/>
              </a:rPr>
              <a:t>字段</a:t>
            </a:r>
            <a:r>
              <a:rPr lang="en-US" altLang="zh-CN" sz="2400" b="1" smtClean="0">
                <a:solidFill>
                  <a:srgbClr val="C2228D"/>
                </a:solidFill>
                <a:latin typeface="宋体" pitchFamily="2" charset="-122"/>
              </a:rPr>
              <a:t>A</a:t>
            </a:r>
            <a:r>
              <a:rPr lang="zh-CN" altLang="en-US" sz="2400" b="1" smtClean="0">
                <a:latin typeface="宋体" pitchFamily="2" charset="-122"/>
              </a:rPr>
              <a:t>受字段</a:t>
            </a:r>
            <a:r>
              <a:rPr lang="en-US" altLang="zh-CN" sz="2400" b="1" smtClean="0">
                <a:solidFill>
                  <a:srgbClr val="C2228D"/>
                </a:solidFill>
                <a:latin typeface="宋体" pitchFamily="2" charset="-122"/>
              </a:rPr>
              <a:t>B</a:t>
            </a:r>
            <a:r>
              <a:rPr lang="zh-CN" altLang="en-US" sz="2400" b="1" smtClean="0">
                <a:latin typeface="宋体" pitchFamily="2" charset="-122"/>
              </a:rPr>
              <a:t>的控制</a:t>
            </a:r>
          </a:p>
          <a:p>
            <a:pPr eaLnBrk="1" hangingPunct="1">
              <a:buFont typeface="Wingdings" pitchFamily="2" charset="2"/>
              <a:buNone/>
            </a:pPr>
            <a:endParaRPr lang="zh-CN" altLang="en-US" sz="2400" b="1" smtClean="0">
              <a:latin typeface="宋体" pitchFamily="2" charset="-122"/>
            </a:endParaRPr>
          </a:p>
          <a:p>
            <a:pPr eaLnBrk="1" hangingPunct="1">
              <a:buFont typeface="Wingdings" pitchFamily="2" charset="2"/>
              <a:buNone/>
            </a:pPr>
            <a:endParaRPr lang="zh-CN" altLang="en-US" sz="2400" b="1" smtClean="0">
              <a:latin typeface="宋体" pitchFamily="2" charset="-122"/>
            </a:endParaRPr>
          </a:p>
          <a:p>
            <a:pPr eaLnBrk="1" hangingPunct="1">
              <a:buFont typeface="Wingdings" pitchFamily="2" charset="2"/>
              <a:buNone/>
            </a:pPr>
            <a:endParaRPr lang="zh-CN" altLang="en-US" sz="2400" b="1" smtClean="0">
              <a:latin typeface="宋体" pitchFamily="2" charset="-122"/>
            </a:endParaRPr>
          </a:p>
          <a:p>
            <a:pPr eaLnBrk="1" hangingPunct="1">
              <a:buFont typeface="Wingdings" pitchFamily="2" charset="2"/>
              <a:buNone/>
            </a:pPr>
            <a:endParaRPr lang="zh-CN" altLang="en-US" sz="2400" b="1" smtClean="0">
              <a:latin typeface="宋体" pitchFamily="2" charset="-122"/>
            </a:endParaRPr>
          </a:p>
          <a:p>
            <a:pPr eaLnBrk="1" hangingPunct="1">
              <a:buFont typeface="Wingdings" pitchFamily="2" charset="2"/>
              <a:buNone/>
            </a:pPr>
            <a:endParaRPr lang="zh-CN" altLang="en-US" sz="2400" b="1" smtClean="0">
              <a:latin typeface="宋体" pitchFamily="2" charset="-122"/>
            </a:endParaRPr>
          </a:p>
          <a:p>
            <a:pPr eaLnBrk="1" hangingPunct="1">
              <a:buFont typeface="Wingdings" pitchFamily="2" charset="2"/>
              <a:buNone/>
            </a:pPr>
            <a:endParaRPr lang="zh-CN" altLang="en-US" sz="2400" b="1" smtClean="0">
              <a:latin typeface="宋体" pitchFamily="2" charset="-122"/>
            </a:endParaRPr>
          </a:p>
          <a:p>
            <a:pPr eaLnBrk="1" hangingPunct="1">
              <a:buFont typeface="Wingdings" pitchFamily="2" charset="2"/>
              <a:buNone/>
            </a:pPr>
            <a:endParaRPr lang="zh-CN" altLang="en-US" sz="2400" b="1" smtClean="0">
              <a:latin typeface="宋体" pitchFamily="2" charset="-122"/>
            </a:endParaRPr>
          </a:p>
          <a:p>
            <a:pPr eaLnBrk="1" hangingPunct="1">
              <a:buFont typeface="Wingdings" pitchFamily="2" charset="2"/>
              <a:buNone/>
            </a:pPr>
            <a:endParaRPr lang="zh-CN" altLang="en-US" sz="2400" b="1" smtClean="0">
              <a:latin typeface="宋体" pitchFamily="2" charset="-122"/>
            </a:endParaRPr>
          </a:p>
          <a:p>
            <a:pPr eaLnBrk="1" hangingPunct="1"/>
            <a:endParaRPr lang="en-US" altLang="zh-CN" sz="2400" b="1" smtClean="0">
              <a:latin typeface="宋体" pitchFamily="2" charset="-122"/>
            </a:endParaRPr>
          </a:p>
        </p:txBody>
      </p:sp>
      <p:pic>
        <p:nvPicPr>
          <p:cNvPr id="157700"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600200" y="2590800"/>
            <a:ext cx="6086475" cy="2889250"/>
          </a:xfrm>
          <a:noFill/>
        </p:spPr>
      </p:pic>
    </p:spTree>
    <p:extLst>
      <p:ext uri="{BB962C8B-B14F-4D97-AF65-F5344CB8AC3E}">
        <p14:creationId xmlns:p14="http://schemas.microsoft.com/office/powerpoint/2010/main" val="2307415160"/>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684213" y="261938"/>
            <a:ext cx="8259762" cy="646112"/>
          </a:xfrm>
        </p:spPr>
        <p:txBody>
          <a:bodyPr/>
          <a:lstStyle/>
          <a:p>
            <a:pPr eaLnBrk="1" hangingPunct="1"/>
            <a:r>
              <a:rPr lang="en-US" sz="3600" smtClean="0"/>
              <a:t>Instruction Execution: Main Steps</a:t>
            </a:r>
            <a:endParaRPr lang="en-AU" altLang="zh-CN" sz="3600" smtClean="0">
              <a:ea typeface="宋体" pitchFamily="2" charset="-122"/>
            </a:endParaRPr>
          </a:p>
        </p:txBody>
      </p:sp>
      <p:sp>
        <p:nvSpPr>
          <p:cNvPr id="5124" name="Rectangle 3"/>
          <p:cNvSpPr>
            <a:spLocks noGrp="1" noChangeArrowheads="1"/>
          </p:cNvSpPr>
          <p:nvPr>
            <p:ph idx="1"/>
          </p:nvPr>
        </p:nvSpPr>
        <p:spPr/>
        <p:txBody>
          <a:bodyPr/>
          <a:lstStyle/>
          <a:p>
            <a:pPr eaLnBrk="1" hangingPunct="1"/>
            <a:r>
              <a:rPr lang="en-US" sz="2800" smtClean="0"/>
              <a:t>PC </a:t>
            </a:r>
            <a:r>
              <a:rPr lang="en-US" sz="2800" smtClean="0">
                <a:sym typeface="Symbol" pitchFamily="18" charset="2"/>
              </a:rPr>
              <a:t> instruction memory, fetch instruction</a:t>
            </a:r>
          </a:p>
          <a:p>
            <a:pPr eaLnBrk="1" hangingPunct="1"/>
            <a:r>
              <a:rPr lang="en-US" sz="2800" smtClean="0">
                <a:sym typeface="Symbol" pitchFamily="18" charset="2"/>
              </a:rPr>
              <a:t>Register numbers</a:t>
            </a:r>
            <a:r>
              <a:rPr lang="en-US" sz="2800" smtClean="0"/>
              <a:t> </a:t>
            </a:r>
            <a:r>
              <a:rPr lang="en-US" sz="2800" smtClean="0">
                <a:sym typeface="Symbol" pitchFamily="18" charset="2"/>
              </a:rPr>
              <a:t> register file, read registers</a:t>
            </a:r>
          </a:p>
          <a:p>
            <a:pPr eaLnBrk="1" hangingPunct="1"/>
            <a:r>
              <a:rPr lang="en-US" sz="2800" smtClean="0">
                <a:sym typeface="Symbol" pitchFamily="18" charset="2"/>
              </a:rPr>
              <a:t>Depending on instruction class</a:t>
            </a:r>
          </a:p>
          <a:p>
            <a:pPr lvl="1" eaLnBrk="1" hangingPunct="1"/>
            <a:r>
              <a:rPr lang="en-US" sz="2400" smtClean="0">
                <a:sym typeface="Symbol" pitchFamily="18" charset="2"/>
              </a:rPr>
              <a:t>Use ALU to calculate</a:t>
            </a:r>
          </a:p>
          <a:p>
            <a:pPr lvl="2" eaLnBrk="1" hangingPunct="1"/>
            <a:r>
              <a:rPr lang="en-US" sz="2000" smtClean="0">
                <a:sym typeface="Symbol" pitchFamily="18" charset="2"/>
              </a:rPr>
              <a:t>Arithmetic result</a:t>
            </a:r>
          </a:p>
          <a:p>
            <a:pPr lvl="2" eaLnBrk="1" hangingPunct="1"/>
            <a:r>
              <a:rPr lang="en-US" sz="2000" smtClean="0">
                <a:sym typeface="Symbol" pitchFamily="18" charset="2"/>
              </a:rPr>
              <a:t>Memory address for load/store</a:t>
            </a:r>
          </a:p>
          <a:p>
            <a:pPr lvl="2" eaLnBrk="1" hangingPunct="1"/>
            <a:r>
              <a:rPr lang="en-US" sz="2000" smtClean="0">
                <a:sym typeface="Symbol" pitchFamily="18" charset="2"/>
              </a:rPr>
              <a:t>Branch target address</a:t>
            </a:r>
          </a:p>
          <a:p>
            <a:pPr lvl="1" eaLnBrk="1" hangingPunct="1"/>
            <a:r>
              <a:rPr lang="en-US" sz="2400" smtClean="0">
                <a:sym typeface="Symbol" pitchFamily="18" charset="2"/>
              </a:rPr>
              <a:t>Write result to register file (optional)</a:t>
            </a:r>
          </a:p>
          <a:p>
            <a:pPr lvl="1" eaLnBrk="1" hangingPunct="1"/>
            <a:r>
              <a:rPr lang="en-US" sz="2400" smtClean="0">
                <a:sym typeface="Symbol" pitchFamily="18" charset="2"/>
              </a:rPr>
              <a:t>Access data memory for load/store (optional)</a:t>
            </a:r>
          </a:p>
          <a:p>
            <a:pPr lvl="1" eaLnBrk="1" hangingPunct="1"/>
            <a:r>
              <a:rPr lang="en-US" sz="2400" smtClean="0">
                <a:sym typeface="Symbol" pitchFamily="18" charset="2"/>
              </a:rPr>
              <a:t>PC  target address or PC + 4</a:t>
            </a:r>
          </a:p>
        </p:txBody>
      </p:sp>
      <p:sp>
        <p:nvSpPr>
          <p:cNvPr id="512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AU" altLang="zh-CN" sz="1400"/>
              <a:t>Chapter 4 — The Processor — </a:t>
            </a:r>
            <a:fld id="{88608436-A6E3-42FF-A435-5DADA09F7473}" type="slidenum">
              <a:rPr lang="en-AU" altLang="zh-CN" sz="1400"/>
              <a:pPr/>
              <a:t>13</a:t>
            </a:fld>
            <a:endParaRPr lang="en-AU" altLang="zh-CN" sz="14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12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12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2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2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2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24">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5124">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5124">
                                            <p:txEl>
                                              <p:pRg st="8" end="8"/>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512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8722" name="Rectangle 2"/>
          <p:cNvSpPr>
            <a:spLocks noChangeArrowheads="1"/>
          </p:cNvSpPr>
          <p:nvPr/>
        </p:nvSpPr>
        <p:spPr bwMode="auto">
          <a:xfrm>
            <a:off x="381000" y="762000"/>
            <a:ext cx="7143328" cy="200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eaLnBrk="1" hangingPunct="1"/>
            <a:r>
              <a:rPr kumimoji="1" lang="zh-CN" altLang="en-US" sz="2800" b="1" dirty="0">
                <a:solidFill>
                  <a:srgbClr val="FF0000"/>
                </a:solidFill>
                <a:latin typeface="宋体" pitchFamily="2" charset="-122"/>
              </a:rPr>
              <a:t>微程序的特征</a:t>
            </a:r>
            <a:r>
              <a:rPr kumimoji="1" lang="zh-CN" altLang="en-US" sz="2400" b="1" dirty="0">
                <a:solidFill>
                  <a:srgbClr val="000000"/>
                </a:solidFill>
                <a:latin typeface="宋体" pitchFamily="2" charset="-122"/>
              </a:rPr>
              <a:t>：</a:t>
            </a:r>
            <a:r>
              <a:rPr kumimoji="1" lang="zh-CN" altLang="en-US" sz="2400" b="1" dirty="0">
                <a:solidFill>
                  <a:srgbClr val="3333CC"/>
                </a:solidFill>
                <a:latin typeface="宋体" pitchFamily="2" charset="-122"/>
              </a:rPr>
              <a:t>存在大量的分支</a:t>
            </a:r>
          </a:p>
          <a:p>
            <a:pPr algn="l" eaLnBrk="1" hangingPunct="1"/>
            <a:r>
              <a:rPr kumimoji="1" lang="zh-CN" altLang="en-US" sz="2400" b="1" dirty="0" smtClean="0">
                <a:solidFill>
                  <a:srgbClr val="3333CC"/>
                </a:solidFill>
                <a:latin typeface="宋体" pitchFamily="2" charset="-122"/>
              </a:rPr>
              <a:t>因为</a:t>
            </a:r>
            <a:r>
              <a:rPr kumimoji="1" lang="en-US" altLang="zh-CN" sz="2400" b="1" dirty="0" smtClean="0">
                <a:solidFill>
                  <a:srgbClr val="3333CC"/>
                </a:solidFill>
                <a:latin typeface="宋体" pitchFamily="2" charset="-122"/>
              </a:rPr>
              <a:t>:</a:t>
            </a:r>
          </a:p>
          <a:p>
            <a:pPr algn="l" eaLnBrk="1" hangingPunct="1"/>
            <a:r>
              <a:rPr kumimoji="1" lang="en-US" altLang="zh-CN" sz="2400" b="1" dirty="0" smtClean="0">
                <a:solidFill>
                  <a:srgbClr val="000000"/>
                </a:solidFill>
                <a:latin typeface="宋体" pitchFamily="2" charset="-122"/>
              </a:rPr>
              <a:t>1</a:t>
            </a:r>
            <a:r>
              <a:rPr kumimoji="1" lang="zh-CN" altLang="en-US" sz="2400" b="1" dirty="0" smtClean="0">
                <a:solidFill>
                  <a:srgbClr val="000000"/>
                </a:solidFill>
                <a:latin typeface="宋体" pitchFamily="2" charset="-122"/>
              </a:rPr>
              <a:t>、转移类指令要有分支</a:t>
            </a:r>
          </a:p>
          <a:p>
            <a:pPr algn="l" eaLnBrk="1" hangingPunct="1"/>
            <a:r>
              <a:rPr kumimoji="1" lang="en-US" altLang="zh-CN" sz="2400" b="1" dirty="0" smtClean="0">
                <a:solidFill>
                  <a:srgbClr val="000000"/>
                </a:solidFill>
                <a:latin typeface="宋体" pitchFamily="2" charset="-122"/>
              </a:rPr>
              <a:t>2</a:t>
            </a:r>
            <a:r>
              <a:rPr kumimoji="1" lang="zh-CN" altLang="en-US" sz="2400" b="1" dirty="0" smtClean="0">
                <a:solidFill>
                  <a:srgbClr val="000000"/>
                </a:solidFill>
                <a:latin typeface="宋体" pitchFamily="2" charset="-122"/>
              </a:rPr>
              <a:t>、大多数指令都有几种寻址方式</a:t>
            </a:r>
          </a:p>
          <a:p>
            <a:pPr algn="l" eaLnBrk="1" hangingPunct="1"/>
            <a:r>
              <a:rPr kumimoji="1" lang="en-US" altLang="zh-CN" sz="2400" b="1" dirty="0" smtClean="0">
                <a:solidFill>
                  <a:srgbClr val="000000"/>
                </a:solidFill>
                <a:latin typeface="宋体" pitchFamily="2" charset="-122"/>
              </a:rPr>
              <a:t>3</a:t>
            </a:r>
            <a:r>
              <a:rPr kumimoji="1" lang="zh-CN" altLang="en-US" sz="2400" b="1" dirty="0" smtClean="0">
                <a:solidFill>
                  <a:srgbClr val="000000"/>
                </a:solidFill>
                <a:latin typeface="宋体" pitchFamily="2" charset="-122"/>
              </a:rPr>
              <a:t>、每条指令都对应一个独立的微程序</a:t>
            </a:r>
          </a:p>
        </p:txBody>
      </p:sp>
      <p:sp>
        <p:nvSpPr>
          <p:cNvPr id="158723" name="Rectangle 3"/>
          <p:cNvSpPr>
            <a:spLocks noChangeArrowheads="1"/>
          </p:cNvSpPr>
          <p:nvPr/>
        </p:nvSpPr>
        <p:spPr bwMode="auto">
          <a:xfrm>
            <a:off x="304799" y="2996952"/>
            <a:ext cx="8456613" cy="210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hangingPunct="1">
              <a:spcBef>
                <a:spcPct val="50000"/>
              </a:spcBef>
            </a:pPr>
            <a:r>
              <a:rPr kumimoji="1" lang="zh-CN" altLang="en-US" sz="2400" b="1" dirty="0" smtClean="0">
                <a:solidFill>
                  <a:srgbClr val="000000"/>
                </a:solidFill>
                <a:latin typeface="宋体" pitchFamily="2" charset="-122"/>
              </a:rPr>
              <a:t>如果为每条机器指令、每种寻址方式都单独设置一段微程序，</a:t>
            </a:r>
          </a:p>
          <a:p>
            <a:pPr algn="l" eaLnBrk="1" hangingPunct="1">
              <a:spcBef>
                <a:spcPct val="50000"/>
              </a:spcBef>
            </a:pPr>
            <a:r>
              <a:rPr kumimoji="1" lang="zh-CN" altLang="en-US" sz="2400" b="1" dirty="0" smtClean="0">
                <a:solidFill>
                  <a:srgbClr val="000000"/>
                </a:solidFill>
                <a:latin typeface="宋体" pitchFamily="2" charset="-122"/>
              </a:rPr>
              <a:t>导致整个必将微程序太长，需要大量的控存容量，因此，应把</a:t>
            </a:r>
          </a:p>
          <a:p>
            <a:pPr algn="l" eaLnBrk="1" hangingPunct="1">
              <a:spcBef>
                <a:spcPct val="50000"/>
              </a:spcBef>
            </a:pPr>
            <a:r>
              <a:rPr kumimoji="1" lang="zh-CN" altLang="en-US" sz="2400" b="1" dirty="0" smtClean="0">
                <a:solidFill>
                  <a:srgbClr val="000000"/>
                </a:solidFill>
                <a:latin typeface="宋体" pitchFamily="2" charset="-122"/>
              </a:rPr>
              <a:t>重复部分作为共享的微子程序库，由各微程序调用，因而会</a:t>
            </a:r>
          </a:p>
          <a:p>
            <a:pPr algn="l" eaLnBrk="1" hangingPunct="1">
              <a:spcBef>
                <a:spcPct val="50000"/>
              </a:spcBef>
            </a:pPr>
            <a:r>
              <a:rPr kumimoji="1" lang="zh-CN" altLang="en-US" sz="2400" b="1" dirty="0" smtClean="0">
                <a:solidFill>
                  <a:srgbClr val="000000"/>
                </a:solidFill>
                <a:latin typeface="宋体" pitchFamily="2" charset="-122"/>
              </a:rPr>
              <a:t>产生大量的寻址分支流程。</a:t>
            </a:r>
          </a:p>
        </p:txBody>
      </p:sp>
      <p:sp>
        <p:nvSpPr>
          <p:cNvPr id="158724" name="Rectangle 4"/>
          <p:cNvSpPr>
            <a:spLocks noChangeArrowheads="1"/>
          </p:cNvSpPr>
          <p:nvPr/>
        </p:nvSpPr>
        <p:spPr bwMode="auto">
          <a:xfrm>
            <a:off x="304800" y="252413"/>
            <a:ext cx="379142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zh-CN" altLang="en-US" sz="2800" b="1" dirty="0" smtClean="0">
                <a:solidFill>
                  <a:srgbClr val="FF0000"/>
                </a:solidFill>
                <a:latin typeface="宋体" pitchFamily="2" charset="-122"/>
              </a:rPr>
              <a:t>（二）后继地址的生成</a:t>
            </a:r>
            <a:endParaRPr kumimoji="1" lang="zh-CN" altLang="en-US" sz="2400" b="1" dirty="0" smtClean="0">
              <a:solidFill>
                <a:srgbClr val="3333CC"/>
              </a:solidFill>
              <a:latin typeface="宋体" pitchFamily="2" charset="-122"/>
            </a:endParaRPr>
          </a:p>
        </p:txBody>
      </p:sp>
    </p:spTree>
    <p:extLst>
      <p:ext uri="{BB962C8B-B14F-4D97-AF65-F5344CB8AC3E}">
        <p14:creationId xmlns:p14="http://schemas.microsoft.com/office/powerpoint/2010/main" val="2311072786"/>
      </p:ext>
    </p:extLst>
  </p:cSld>
  <p:clrMapOvr>
    <a:masterClrMapping/>
  </p:clrMapOv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9746" name="Object 2"/>
          <p:cNvGraphicFramePr>
            <a:graphicFrameLocks noChangeAspect="1"/>
          </p:cNvGraphicFramePr>
          <p:nvPr/>
        </p:nvGraphicFramePr>
        <p:xfrm>
          <a:off x="2362200" y="914400"/>
          <a:ext cx="5638800" cy="4800600"/>
        </p:xfrm>
        <a:graphic>
          <a:graphicData uri="http://schemas.openxmlformats.org/presentationml/2006/ole">
            <mc:AlternateContent xmlns:mc="http://schemas.openxmlformats.org/markup-compatibility/2006">
              <mc:Choice xmlns:v="urn:schemas-microsoft-com:vml" Requires="v">
                <p:oleObj spid="_x0000_s44244" name="Visio" r:id="rId3" imgW="3271820" imgH="3494515" progId="Visio.Drawing.6">
                  <p:embed/>
                </p:oleObj>
              </mc:Choice>
              <mc:Fallback>
                <p:oleObj name="Visio" r:id="rId3" imgW="3271820" imgH="3494515"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914400"/>
                        <a:ext cx="56388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9747" name="Rectangle 3"/>
          <p:cNvSpPr>
            <a:spLocks noChangeArrowheads="1"/>
          </p:cNvSpPr>
          <p:nvPr/>
        </p:nvSpPr>
        <p:spPr bwMode="auto">
          <a:xfrm>
            <a:off x="457200" y="457200"/>
            <a:ext cx="2022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zh-CN" altLang="en-US" sz="2400" b="1" smtClean="0">
                <a:solidFill>
                  <a:srgbClr val="000000"/>
                </a:solidFill>
                <a:latin typeface="宋体" pitchFamily="2" charset="-122"/>
              </a:rPr>
              <a:t>微程序的特征</a:t>
            </a:r>
          </a:p>
        </p:txBody>
      </p:sp>
    </p:spTree>
    <p:extLst>
      <p:ext uri="{BB962C8B-B14F-4D97-AF65-F5344CB8AC3E}">
        <p14:creationId xmlns:p14="http://schemas.microsoft.com/office/powerpoint/2010/main" val="679976660"/>
      </p:ext>
    </p:extLst>
  </p:cSld>
  <p:clrMapOvr>
    <a:masterClrMapping/>
  </p:clrMapOv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0770" name="Rectangle 2"/>
          <p:cNvSpPr>
            <a:spLocks noGrp="1" noChangeArrowheads="1"/>
          </p:cNvSpPr>
          <p:nvPr>
            <p:ph type="body" idx="1"/>
          </p:nvPr>
        </p:nvSpPr>
        <p:spPr>
          <a:xfrm>
            <a:off x="152400" y="685800"/>
            <a:ext cx="8686800" cy="3429000"/>
          </a:xfrm>
        </p:spPr>
        <p:txBody>
          <a:bodyPr/>
          <a:lstStyle/>
          <a:p>
            <a:pPr eaLnBrk="1" fontAlgn="b" hangingPunct="1">
              <a:buFont typeface="Wingdings" pitchFamily="2" charset="2"/>
              <a:buNone/>
            </a:pPr>
            <a:r>
              <a:rPr lang="en-US" altLang="zh-CN" sz="2400" b="1" dirty="0" smtClean="0">
                <a:solidFill>
                  <a:schemeClr val="hlink"/>
                </a:solidFill>
                <a:latin typeface="宋体" pitchFamily="2" charset="-122"/>
              </a:rPr>
              <a:t>1</a:t>
            </a:r>
            <a:r>
              <a:rPr lang="zh-CN" altLang="en-US" sz="2400" b="1" dirty="0" smtClean="0">
                <a:solidFill>
                  <a:schemeClr val="hlink"/>
                </a:solidFill>
                <a:latin typeface="宋体" pitchFamily="2" charset="-122"/>
              </a:rPr>
              <a:t>、指令对应入口微地址的方法</a:t>
            </a:r>
            <a:endParaRPr lang="en-US" altLang="zh-CN" sz="2400" b="1" dirty="0" smtClean="0">
              <a:solidFill>
                <a:schemeClr val="hlink"/>
              </a:solidFill>
              <a:latin typeface="宋体" pitchFamily="2" charset="-122"/>
            </a:endParaRPr>
          </a:p>
          <a:p>
            <a:pPr eaLnBrk="1" fontAlgn="b" hangingPunct="1">
              <a:buFont typeface="Wingdings" pitchFamily="2" charset="2"/>
              <a:buNone/>
            </a:pPr>
            <a:r>
              <a:rPr lang="zh-CN" altLang="en-US" sz="2400" b="1" dirty="0" smtClean="0">
                <a:latin typeface="宋体" pitchFamily="2" charset="-122"/>
              </a:rPr>
              <a:t>	   每条机器指令对应一段微程序，当执行公用的取指微程序从主存中取出机器指令后，由机器指令的操作码指出微程序的首地址。这是一种多分支情况，通常有以下几种方式：</a:t>
            </a:r>
          </a:p>
          <a:p>
            <a:pPr eaLnBrk="1" fontAlgn="b" hangingPunct="1">
              <a:buFont typeface="Wingdings" pitchFamily="2" charset="2"/>
              <a:buNone/>
            </a:pPr>
            <a:r>
              <a:rPr lang="zh-CN" altLang="en-US" sz="2400" b="1" dirty="0" smtClean="0">
                <a:latin typeface="宋体" pitchFamily="2" charset="-122"/>
              </a:rPr>
              <a:t>（</a:t>
            </a:r>
            <a:r>
              <a:rPr lang="en-US" altLang="zh-CN" sz="2400" b="1" dirty="0" smtClean="0">
                <a:latin typeface="宋体" pitchFamily="2" charset="-122"/>
              </a:rPr>
              <a:t>1</a:t>
            </a:r>
            <a:r>
              <a:rPr lang="zh-CN" altLang="en-US" sz="2400" b="1" dirty="0" smtClean="0">
                <a:latin typeface="宋体" pitchFamily="2" charset="-122"/>
              </a:rPr>
              <a:t>）操作码的位数与位置固定，这时可直接使操作码与微地址码的部分位相对应。例如，若微入口地址</a:t>
            </a:r>
            <a:r>
              <a:rPr lang="en-US" altLang="zh-CN" sz="2400" b="1" dirty="0" smtClean="0">
                <a:latin typeface="宋体" pitchFamily="2" charset="-122"/>
              </a:rPr>
              <a:t>=00OC</a:t>
            </a:r>
            <a:r>
              <a:rPr lang="zh-CN" altLang="en-US" sz="2400" b="1" dirty="0" smtClean="0">
                <a:latin typeface="宋体" pitchFamily="2" charset="-122"/>
              </a:rPr>
              <a:t>，则控制存储器第零页的一些单元被安排为各个微程序入口，再通过无条件微转移指令使这些单元与相应的后续微指令相连接。</a:t>
            </a:r>
          </a:p>
          <a:p>
            <a:pPr eaLnBrk="1" fontAlgn="b" hangingPunct="1">
              <a:buFont typeface="Wingdings" pitchFamily="2" charset="2"/>
              <a:buNone/>
            </a:pPr>
            <a:endParaRPr lang="en-US" altLang="zh-CN" sz="2400" b="1" dirty="0" smtClean="0">
              <a:latin typeface="宋体" pitchFamily="2" charset="-122"/>
            </a:endParaRPr>
          </a:p>
        </p:txBody>
      </p:sp>
      <p:sp>
        <p:nvSpPr>
          <p:cNvPr id="160771" name="Rectangle 3"/>
          <p:cNvSpPr>
            <a:spLocks noGrp="1" noChangeArrowheads="1"/>
          </p:cNvSpPr>
          <p:nvPr>
            <p:ph type="title"/>
          </p:nvPr>
        </p:nvSpPr>
        <p:spPr>
          <a:xfrm>
            <a:off x="228600" y="0"/>
            <a:ext cx="5495528" cy="838200"/>
          </a:xfrm>
          <a:noFill/>
        </p:spPr>
        <p:txBody>
          <a:bodyPr lIns="92075" tIns="46038" rIns="92075" bIns="46038" anchor="ctr"/>
          <a:lstStyle/>
          <a:p>
            <a:pPr eaLnBrk="1" hangingPunct="1"/>
            <a:r>
              <a:rPr lang="zh-CN" altLang="en-US" sz="3200" dirty="0" smtClean="0">
                <a:solidFill>
                  <a:schemeClr val="hlink"/>
                </a:solidFill>
                <a:ea typeface="隶书" pitchFamily="49" charset="-122"/>
              </a:rPr>
              <a:t>（二）微指令地址形成方式</a:t>
            </a:r>
          </a:p>
        </p:txBody>
      </p:sp>
      <p:sp>
        <p:nvSpPr>
          <p:cNvPr id="160772" name="Rectangle 4"/>
          <p:cNvSpPr>
            <a:spLocks noChangeArrowheads="1"/>
          </p:cNvSpPr>
          <p:nvPr/>
        </p:nvSpPr>
        <p:spPr bwMode="auto">
          <a:xfrm>
            <a:off x="228600" y="3886200"/>
            <a:ext cx="86868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eaLnBrk="1" fontAlgn="b" hangingPunct="1">
              <a:spcBef>
                <a:spcPct val="20000"/>
              </a:spcBef>
              <a:buClr>
                <a:srgbClr val="3333CC"/>
              </a:buClr>
              <a:buSzPct val="60000"/>
              <a:buFont typeface="Wingdings" pitchFamily="2" charset="2"/>
              <a:buNone/>
            </a:pPr>
            <a:r>
              <a:rPr kumimoji="1" lang="zh-CN" altLang="en-US" sz="2400" b="1" smtClean="0">
                <a:solidFill>
                  <a:srgbClr val="000000"/>
                </a:solidFill>
                <a:latin typeface="宋体" pitchFamily="2" charset="-122"/>
              </a:rPr>
              <a:t>（</a:t>
            </a:r>
            <a:r>
              <a:rPr kumimoji="1" lang="en-US" altLang="zh-CN" sz="2400" b="1" smtClean="0">
                <a:solidFill>
                  <a:srgbClr val="000000"/>
                </a:solidFill>
                <a:latin typeface="宋体" pitchFamily="2" charset="-122"/>
              </a:rPr>
              <a:t>2</a:t>
            </a:r>
            <a:r>
              <a:rPr kumimoji="1" lang="zh-CN" altLang="en-US" sz="2400" b="1" smtClean="0">
                <a:solidFill>
                  <a:srgbClr val="000000"/>
                </a:solidFill>
                <a:latin typeface="宋体" pitchFamily="2" charset="-122"/>
              </a:rPr>
              <a:t>）当每类指令的操作码位数与位置固定，而各类指令之间的操作码位数与位置不固定时，可采用分级转移的方法。先按指令类型转移到某条微指令，区分出是哪一大类，然后进一步按机器指令操作码转移，区分出是哪一种具体的机器指令。</a:t>
            </a:r>
          </a:p>
          <a:p>
            <a:pPr marL="342900" indent="-342900" algn="l" eaLnBrk="1" fontAlgn="b" hangingPunct="1">
              <a:spcBef>
                <a:spcPct val="20000"/>
              </a:spcBef>
              <a:buClr>
                <a:srgbClr val="3333CC"/>
              </a:buClr>
              <a:buSzPct val="60000"/>
              <a:buFont typeface="Wingdings" pitchFamily="2" charset="2"/>
              <a:buNone/>
            </a:pPr>
            <a:r>
              <a:rPr kumimoji="1" lang="zh-CN" altLang="en-US" sz="2400" b="1" smtClean="0">
                <a:solidFill>
                  <a:srgbClr val="000000"/>
                </a:solidFill>
                <a:latin typeface="宋体" pitchFamily="2" charset="-122"/>
              </a:rPr>
              <a:t>（</a:t>
            </a:r>
            <a:r>
              <a:rPr kumimoji="1" lang="en-US" altLang="zh-CN" sz="2400" b="1" smtClean="0">
                <a:solidFill>
                  <a:srgbClr val="000000"/>
                </a:solidFill>
                <a:latin typeface="宋体" pitchFamily="2" charset="-122"/>
              </a:rPr>
              <a:t>3</a:t>
            </a:r>
            <a:r>
              <a:rPr kumimoji="1" lang="zh-CN" altLang="en-US" sz="2400" b="1" smtClean="0">
                <a:solidFill>
                  <a:srgbClr val="000000"/>
                </a:solidFill>
                <a:latin typeface="宋体" pitchFamily="2" charset="-122"/>
              </a:rPr>
              <a:t>）当操作码的位数与位置都不固定时，通常的方法是采用</a:t>
            </a:r>
            <a:r>
              <a:rPr kumimoji="1" lang="en-US" altLang="zh-CN" sz="2400" b="1" smtClean="0">
                <a:solidFill>
                  <a:srgbClr val="000000"/>
                </a:solidFill>
                <a:latin typeface="宋体" pitchFamily="2" charset="-122"/>
              </a:rPr>
              <a:t>PLA</a:t>
            </a:r>
            <a:r>
              <a:rPr kumimoji="1" lang="zh-CN" altLang="en-US" sz="2400" b="1" smtClean="0">
                <a:solidFill>
                  <a:srgbClr val="000000"/>
                </a:solidFill>
                <a:latin typeface="宋体" pitchFamily="2" charset="-122"/>
              </a:rPr>
              <a:t>可编程逻辑阵列实现。</a:t>
            </a:r>
          </a:p>
          <a:p>
            <a:pPr marL="342900" indent="-342900" algn="l" eaLnBrk="1" fontAlgn="b" hangingPunct="1">
              <a:spcBef>
                <a:spcPct val="20000"/>
              </a:spcBef>
              <a:buClr>
                <a:srgbClr val="3333CC"/>
              </a:buClr>
              <a:buSzPct val="60000"/>
              <a:buFont typeface="Wingdings" pitchFamily="2" charset="2"/>
              <a:buNone/>
            </a:pPr>
            <a:endParaRPr kumimoji="1" lang="en-US" altLang="zh-CN" sz="2400" b="1" smtClean="0">
              <a:solidFill>
                <a:srgbClr val="000000"/>
              </a:solidFill>
              <a:latin typeface="宋体" pitchFamily="2" charset="-122"/>
            </a:endParaRPr>
          </a:p>
        </p:txBody>
      </p:sp>
    </p:spTree>
    <p:extLst>
      <p:ext uri="{BB962C8B-B14F-4D97-AF65-F5344CB8AC3E}">
        <p14:creationId xmlns:p14="http://schemas.microsoft.com/office/powerpoint/2010/main" val="500039515"/>
      </p:ext>
    </p:extLst>
  </p:cSld>
  <p:clrMapOvr>
    <a:masterClrMapping/>
  </p:clrMapOv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a:xfrm>
            <a:off x="304800" y="1905000"/>
            <a:ext cx="6842125" cy="450850"/>
          </a:xfrm>
        </p:spPr>
        <p:txBody>
          <a:bodyPr/>
          <a:lstStyle/>
          <a:p>
            <a:pPr eaLnBrk="1" hangingPunct="1"/>
            <a:r>
              <a:rPr lang="en-US" altLang="zh-CN" sz="2400" b="1" smtClean="0">
                <a:latin typeface="宋体" pitchFamily="2" charset="-122"/>
              </a:rPr>
              <a:t/>
            </a:r>
            <a:br>
              <a:rPr lang="en-US" altLang="zh-CN" sz="2400" b="1" smtClean="0">
                <a:latin typeface="宋体" pitchFamily="2" charset="-122"/>
              </a:rPr>
            </a:br>
            <a:r>
              <a:rPr lang="en-US" altLang="zh-CN" sz="2400" b="1" smtClean="0">
                <a:latin typeface="宋体" pitchFamily="2" charset="-122"/>
              </a:rPr>
              <a:t/>
            </a:r>
            <a:br>
              <a:rPr lang="en-US" altLang="zh-CN" sz="2400" b="1" smtClean="0">
                <a:latin typeface="宋体" pitchFamily="2" charset="-122"/>
              </a:rPr>
            </a:br>
            <a:r>
              <a:rPr lang="en-US" altLang="zh-CN" sz="2400" b="1" smtClean="0">
                <a:latin typeface="宋体" pitchFamily="2" charset="-122"/>
              </a:rPr>
              <a:t>(1)</a:t>
            </a:r>
            <a:r>
              <a:rPr lang="zh-CN" altLang="en-US" sz="2400" b="1" smtClean="0">
                <a:latin typeface="宋体" pitchFamily="2" charset="-122"/>
              </a:rPr>
              <a:t>顺序</a:t>
            </a:r>
            <a:r>
              <a:rPr lang="en-US" altLang="zh-CN" sz="2400" b="1" smtClean="0">
                <a:latin typeface="宋体" pitchFamily="2" charset="-122"/>
              </a:rPr>
              <a:t>-</a:t>
            </a:r>
            <a:r>
              <a:rPr lang="zh-CN" altLang="en-US" sz="2400" b="1" smtClean="0">
                <a:latin typeface="宋体" pitchFamily="2" charset="-122"/>
              </a:rPr>
              <a:t>转移型微地址</a:t>
            </a:r>
          </a:p>
        </p:txBody>
      </p:sp>
      <p:graphicFrame>
        <p:nvGraphicFramePr>
          <p:cNvPr id="161795" name="Object 3"/>
          <p:cNvGraphicFramePr>
            <a:graphicFrameLocks noGrp="1" noChangeAspect="1"/>
          </p:cNvGraphicFramePr>
          <p:nvPr>
            <p:ph idx="1"/>
          </p:nvPr>
        </p:nvGraphicFramePr>
        <p:xfrm>
          <a:off x="1447800" y="2438400"/>
          <a:ext cx="7272338" cy="4237038"/>
        </p:xfrm>
        <a:graphic>
          <a:graphicData uri="http://schemas.openxmlformats.org/presentationml/2006/ole">
            <mc:AlternateContent xmlns:mc="http://schemas.openxmlformats.org/markup-compatibility/2006">
              <mc:Choice xmlns:v="urn:schemas-microsoft-com:vml" Requires="v">
                <p:oleObj spid="_x0000_s45268" name="位图图像" r:id="rId3" imgW="5380952" imgH="3924848" progId="Paint.Picture">
                  <p:embed/>
                </p:oleObj>
              </mc:Choice>
              <mc:Fallback>
                <p:oleObj name="位图图像" r:id="rId3" imgW="5380952" imgH="3924848"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2438400"/>
                        <a:ext cx="7272338" cy="4237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1796" name="Rectangle 4"/>
          <p:cNvSpPr>
            <a:spLocks noChangeArrowheads="1"/>
          </p:cNvSpPr>
          <p:nvPr/>
        </p:nvSpPr>
        <p:spPr bwMode="auto">
          <a:xfrm>
            <a:off x="304800" y="228600"/>
            <a:ext cx="3402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en-US" altLang="zh-CN" sz="2400" b="1" smtClean="0">
                <a:solidFill>
                  <a:srgbClr val="FF0000"/>
                </a:solidFill>
                <a:latin typeface="宋体" pitchFamily="2" charset="-122"/>
              </a:rPr>
              <a:t>2</a:t>
            </a:r>
            <a:r>
              <a:rPr kumimoji="1" lang="zh-CN" altLang="en-US" sz="2400" b="1" smtClean="0">
                <a:solidFill>
                  <a:srgbClr val="FF0000"/>
                </a:solidFill>
                <a:latin typeface="宋体" pitchFamily="2" charset="-122"/>
              </a:rPr>
              <a:t>、后继微指令地址形成</a:t>
            </a:r>
          </a:p>
        </p:txBody>
      </p:sp>
      <p:sp>
        <p:nvSpPr>
          <p:cNvPr id="161797" name="Rectangle 5"/>
          <p:cNvSpPr>
            <a:spLocks noChangeArrowheads="1"/>
          </p:cNvSpPr>
          <p:nvPr/>
        </p:nvSpPr>
        <p:spPr bwMode="auto">
          <a:xfrm>
            <a:off x="457200" y="685800"/>
            <a:ext cx="81534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hangingPunct="1"/>
            <a:r>
              <a:rPr kumimoji="1" lang="en-US" altLang="zh-CN" sz="2400" b="1" smtClean="0">
                <a:solidFill>
                  <a:srgbClr val="000000"/>
                </a:solidFill>
                <a:latin typeface="Tahoma" pitchFamily="34" charset="0"/>
              </a:rPr>
              <a:t>      </a:t>
            </a:r>
            <a:r>
              <a:rPr kumimoji="1" lang="zh-CN" altLang="en-US" sz="2400" b="1" smtClean="0">
                <a:solidFill>
                  <a:srgbClr val="000000"/>
                </a:solidFill>
                <a:latin typeface="Tahoma" pitchFamily="34" charset="0"/>
              </a:rPr>
              <a:t>得到微程序入口以后，就开始执行微程序，后继微地址的形成方法对微程序编制的灵活性影响很大。通常采用两种方法形成后继微地址：</a:t>
            </a:r>
          </a:p>
        </p:txBody>
      </p:sp>
      <p:sp>
        <p:nvSpPr>
          <p:cNvPr id="161798" name="Rectangle 6"/>
          <p:cNvSpPr>
            <a:spLocks noChangeArrowheads="1"/>
          </p:cNvSpPr>
          <p:nvPr/>
        </p:nvSpPr>
        <p:spPr bwMode="auto">
          <a:xfrm>
            <a:off x="6553200" y="5105400"/>
            <a:ext cx="2286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hangingPunct="1"/>
            <a:r>
              <a:rPr kumimoji="1" lang="zh-CN" altLang="en-US" sz="2000" b="1" smtClean="0">
                <a:solidFill>
                  <a:srgbClr val="333399"/>
                </a:solidFill>
                <a:latin typeface="宋体" pitchFamily="2" charset="-122"/>
              </a:rPr>
              <a:t>顺序</a:t>
            </a:r>
            <a:r>
              <a:rPr kumimoji="1" lang="en-US" altLang="zh-CN" sz="2000" b="1" smtClean="0">
                <a:solidFill>
                  <a:srgbClr val="333399"/>
                </a:solidFill>
                <a:latin typeface="宋体" pitchFamily="2" charset="-122"/>
              </a:rPr>
              <a:t>-</a:t>
            </a:r>
            <a:r>
              <a:rPr kumimoji="1" lang="zh-CN" altLang="en-US" sz="2000" b="1" smtClean="0">
                <a:solidFill>
                  <a:srgbClr val="333399"/>
                </a:solidFill>
                <a:latin typeface="宋体" pitchFamily="2" charset="-122"/>
              </a:rPr>
              <a:t>转移型微地址原理图</a:t>
            </a:r>
          </a:p>
        </p:txBody>
      </p:sp>
    </p:spTree>
    <p:extLst>
      <p:ext uri="{BB962C8B-B14F-4D97-AF65-F5344CB8AC3E}">
        <p14:creationId xmlns:p14="http://schemas.microsoft.com/office/powerpoint/2010/main" val="2756409352"/>
      </p:ext>
    </p:extLst>
  </p:cSld>
  <p:clrMapOvr>
    <a:masterClrMapping/>
  </p:clrMapOvr>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ChangeArrowheads="1"/>
          </p:cNvSpPr>
          <p:nvPr/>
        </p:nvSpPr>
        <p:spPr bwMode="auto">
          <a:xfrm>
            <a:off x="228600" y="152400"/>
            <a:ext cx="86106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l" eaLnBrk="1" hangingPunct="1"/>
            <a:r>
              <a:rPr kumimoji="1" lang="en-US" altLang="zh-CN" sz="3200" b="1" smtClean="0">
                <a:solidFill>
                  <a:srgbClr val="FF0000"/>
                </a:solidFill>
                <a:latin typeface="隶书" pitchFamily="49" charset="-122"/>
                <a:ea typeface="隶书" pitchFamily="49" charset="-122"/>
              </a:rPr>
              <a:t> </a:t>
            </a:r>
            <a:r>
              <a:rPr kumimoji="1" lang="zh-CN" altLang="en-US" sz="3200" b="1" smtClean="0">
                <a:solidFill>
                  <a:srgbClr val="FF0000"/>
                </a:solidFill>
                <a:latin typeface="隶书" pitchFamily="49" charset="-122"/>
                <a:ea typeface="隶书" pitchFamily="49" charset="-122"/>
              </a:rPr>
              <a:t>顺序</a:t>
            </a:r>
            <a:r>
              <a:rPr kumimoji="1" lang="en-US" altLang="zh-CN" sz="3200" b="1" smtClean="0">
                <a:solidFill>
                  <a:srgbClr val="FF0000"/>
                </a:solidFill>
                <a:latin typeface="隶书" pitchFamily="49" charset="-122"/>
                <a:ea typeface="隶书" pitchFamily="49" charset="-122"/>
              </a:rPr>
              <a:t>-</a:t>
            </a:r>
            <a:r>
              <a:rPr kumimoji="1" lang="zh-CN" altLang="en-US" sz="3200" b="1" smtClean="0">
                <a:solidFill>
                  <a:srgbClr val="FF0000"/>
                </a:solidFill>
                <a:latin typeface="隶书" pitchFamily="49" charset="-122"/>
                <a:ea typeface="隶书" pitchFamily="49" charset="-122"/>
              </a:rPr>
              <a:t>转移型微地址</a:t>
            </a:r>
          </a:p>
        </p:txBody>
      </p:sp>
      <p:sp>
        <p:nvSpPr>
          <p:cNvPr id="162819" name="Text Box 3"/>
          <p:cNvSpPr txBox="1">
            <a:spLocks noChangeArrowheads="1"/>
          </p:cNvSpPr>
          <p:nvPr/>
        </p:nvSpPr>
        <p:spPr bwMode="auto">
          <a:xfrm>
            <a:off x="304800" y="1003300"/>
            <a:ext cx="8610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r>
              <a:rPr lang="en-US" altLang="zh-CN" b="1" smtClean="0">
                <a:solidFill>
                  <a:srgbClr val="000000"/>
                </a:solidFill>
              </a:rPr>
              <a:t>       </a:t>
            </a:r>
            <a:r>
              <a:rPr lang="zh-CN" altLang="en-US" b="1" smtClean="0">
                <a:solidFill>
                  <a:srgbClr val="000000"/>
                </a:solidFill>
              </a:rPr>
              <a:t>微程序按地址</a:t>
            </a:r>
            <a:r>
              <a:rPr lang="zh-CN" altLang="en-US" b="1" smtClean="0">
                <a:solidFill>
                  <a:srgbClr val="3333CC"/>
                </a:solidFill>
              </a:rPr>
              <a:t>递增顺序</a:t>
            </a:r>
            <a:r>
              <a:rPr lang="zh-CN" altLang="en-US" b="1" smtClean="0">
                <a:solidFill>
                  <a:srgbClr val="000000"/>
                </a:solidFill>
              </a:rPr>
              <a:t>一条一条地执行微指令，遇到</a:t>
            </a:r>
            <a:r>
              <a:rPr lang="zh-CN" altLang="en-US" b="1" smtClean="0">
                <a:solidFill>
                  <a:srgbClr val="3333CC"/>
                </a:solidFill>
              </a:rPr>
              <a:t>转移时</a:t>
            </a:r>
            <a:r>
              <a:rPr lang="zh-CN" altLang="en-US" b="1" smtClean="0">
                <a:solidFill>
                  <a:srgbClr val="000000"/>
                </a:solidFill>
              </a:rPr>
              <a:t>，由微指令给出转移微地址，使微程序按新的顺序执行。</a:t>
            </a:r>
          </a:p>
        </p:txBody>
      </p:sp>
      <p:sp>
        <p:nvSpPr>
          <p:cNvPr id="162820" name="Rectangle 4"/>
          <p:cNvSpPr>
            <a:spLocks noChangeArrowheads="1"/>
          </p:cNvSpPr>
          <p:nvPr/>
        </p:nvSpPr>
        <p:spPr bwMode="auto">
          <a:xfrm>
            <a:off x="304800" y="2209800"/>
            <a:ext cx="2022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zh-CN" altLang="en-US" sz="2400" b="1" smtClean="0">
                <a:solidFill>
                  <a:srgbClr val="3333CC"/>
                </a:solidFill>
                <a:latin typeface="Tahoma" pitchFamily="34" charset="0"/>
              </a:rPr>
              <a:t>微指令格式：</a:t>
            </a:r>
          </a:p>
        </p:txBody>
      </p:sp>
      <p:graphicFrame>
        <p:nvGraphicFramePr>
          <p:cNvPr id="162821" name="Object 6"/>
          <p:cNvGraphicFramePr>
            <a:graphicFrameLocks noChangeAspect="1"/>
          </p:cNvGraphicFramePr>
          <p:nvPr/>
        </p:nvGraphicFramePr>
        <p:xfrm>
          <a:off x="2362200" y="2819400"/>
          <a:ext cx="4638675" cy="1346200"/>
        </p:xfrm>
        <a:graphic>
          <a:graphicData uri="http://schemas.openxmlformats.org/presentationml/2006/ole">
            <mc:AlternateContent xmlns:mc="http://schemas.openxmlformats.org/markup-compatibility/2006">
              <mc:Choice xmlns:v="urn:schemas-microsoft-com:vml" Requires="v">
                <p:oleObj spid="_x0000_s46292" name="Visio" r:id="rId3" imgW="3638480" imgH="1119100" progId="Visio.Drawing.6">
                  <p:embed/>
                </p:oleObj>
              </mc:Choice>
              <mc:Fallback>
                <p:oleObj name="Visio" r:id="rId3" imgW="3638480" imgH="1119100"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2819400"/>
                        <a:ext cx="4638675" cy="134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2822" name="Rectangle 7"/>
          <p:cNvSpPr>
            <a:spLocks noChangeArrowheads="1"/>
          </p:cNvSpPr>
          <p:nvPr/>
        </p:nvSpPr>
        <p:spPr bwMode="auto">
          <a:xfrm>
            <a:off x="304800" y="4648200"/>
            <a:ext cx="8461375"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zh-CN" altLang="en-US" sz="2400" b="1" dirty="0" smtClean="0">
                <a:solidFill>
                  <a:srgbClr val="3333CC"/>
                </a:solidFill>
                <a:latin typeface="宋体" pitchFamily="2" charset="-122"/>
              </a:rPr>
              <a:t>转移地址字段</a:t>
            </a:r>
            <a:r>
              <a:rPr kumimoji="1" lang="en-US" altLang="zh-CN" sz="2400" b="1" dirty="0" smtClean="0">
                <a:solidFill>
                  <a:srgbClr val="FF0000"/>
                </a:solidFill>
                <a:latin typeface="宋体" pitchFamily="2" charset="-122"/>
              </a:rPr>
              <a:t>BAF</a:t>
            </a:r>
            <a:r>
              <a:rPr kumimoji="1" lang="zh-CN" altLang="en-US" sz="2400" b="1" dirty="0" smtClean="0">
                <a:solidFill>
                  <a:srgbClr val="000000"/>
                </a:solidFill>
                <a:latin typeface="宋体" pitchFamily="2" charset="-122"/>
              </a:rPr>
              <a:t>：用于给出后继转移微地址</a:t>
            </a:r>
          </a:p>
          <a:p>
            <a:pPr algn="l" eaLnBrk="1" hangingPunct="1"/>
            <a:r>
              <a:rPr kumimoji="1" lang="zh-CN" altLang="en-US" sz="2400" b="1" dirty="0" smtClean="0">
                <a:solidFill>
                  <a:srgbClr val="3333CC"/>
                </a:solidFill>
                <a:latin typeface="宋体" pitchFamily="2" charset="-122"/>
              </a:rPr>
              <a:t>转移控制字段</a:t>
            </a:r>
            <a:r>
              <a:rPr kumimoji="1" lang="en-US" altLang="zh-CN" sz="2400" b="1" dirty="0" smtClean="0">
                <a:solidFill>
                  <a:srgbClr val="FF0000"/>
                </a:solidFill>
                <a:latin typeface="宋体" pitchFamily="2" charset="-122"/>
              </a:rPr>
              <a:t>BCF</a:t>
            </a:r>
            <a:r>
              <a:rPr kumimoji="1" lang="zh-CN" altLang="en-US" sz="2400" b="1" dirty="0" smtClean="0">
                <a:solidFill>
                  <a:srgbClr val="000000"/>
                </a:solidFill>
                <a:latin typeface="宋体" pitchFamily="2" charset="-122"/>
              </a:rPr>
              <a:t>：用于规定后继微地址是顺序执行还是按</a:t>
            </a:r>
            <a:r>
              <a:rPr kumimoji="1" lang="en-US" altLang="zh-CN" sz="2400" b="1" dirty="0" smtClean="0">
                <a:solidFill>
                  <a:srgbClr val="000000"/>
                </a:solidFill>
                <a:latin typeface="宋体" pitchFamily="2" charset="-122"/>
              </a:rPr>
              <a:t>BAF</a:t>
            </a:r>
          </a:p>
          <a:p>
            <a:pPr algn="l" eaLnBrk="1" hangingPunct="1"/>
            <a:r>
              <a:rPr kumimoji="1" lang="en-US" altLang="zh-CN" sz="2400" b="1" dirty="0" smtClean="0">
                <a:solidFill>
                  <a:srgbClr val="000000"/>
                </a:solidFill>
                <a:latin typeface="宋体" pitchFamily="2" charset="-122"/>
              </a:rPr>
              <a:t>                 </a:t>
            </a:r>
            <a:r>
              <a:rPr kumimoji="1" lang="zh-CN" altLang="en-US" sz="2400" b="1" dirty="0" smtClean="0">
                <a:solidFill>
                  <a:srgbClr val="000000"/>
                </a:solidFill>
                <a:latin typeface="宋体" pitchFamily="2" charset="-122"/>
              </a:rPr>
              <a:t>字段的转移地址执行。</a:t>
            </a:r>
          </a:p>
        </p:txBody>
      </p:sp>
    </p:spTree>
    <p:extLst>
      <p:ext uri="{BB962C8B-B14F-4D97-AF65-F5344CB8AC3E}">
        <p14:creationId xmlns:p14="http://schemas.microsoft.com/office/powerpoint/2010/main" val="2746621101"/>
      </p:ext>
    </p:extLst>
  </p:cSld>
  <p:clrMapOvr>
    <a:masterClrMapping/>
  </p:clrMapOv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a:xfrm>
            <a:off x="228600" y="228600"/>
            <a:ext cx="8610600" cy="749300"/>
          </a:xfrm>
        </p:spPr>
        <p:txBody>
          <a:bodyPr/>
          <a:lstStyle/>
          <a:p>
            <a:pPr eaLnBrk="1" hangingPunct="1"/>
            <a:r>
              <a:rPr lang="zh-CN" altLang="en-US" sz="2400" b="1" dirty="0" smtClean="0">
                <a:latin typeface="宋体" pitchFamily="2" charset="-122"/>
              </a:rPr>
              <a:t>（</a:t>
            </a:r>
            <a:r>
              <a:rPr lang="en-US" altLang="zh-CN" sz="2400" b="1" dirty="0" smtClean="0">
                <a:latin typeface="宋体" pitchFamily="2" charset="-122"/>
              </a:rPr>
              <a:t>2</a:t>
            </a:r>
            <a:r>
              <a:rPr lang="zh-CN" altLang="en-US" sz="2400" b="1" dirty="0" smtClean="0">
                <a:latin typeface="宋体" pitchFamily="2" charset="-122"/>
              </a:rPr>
              <a:t>）顺序</a:t>
            </a:r>
            <a:r>
              <a:rPr lang="en-US" altLang="zh-CN" sz="2400" b="1" dirty="0" smtClean="0">
                <a:latin typeface="宋体" pitchFamily="2" charset="-122"/>
              </a:rPr>
              <a:t>-</a:t>
            </a:r>
            <a:r>
              <a:rPr lang="zh-CN" altLang="en-US" sz="2400" b="1" dirty="0" smtClean="0">
                <a:latin typeface="宋体" pitchFamily="2" charset="-122"/>
              </a:rPr>
              <a:t>转移型微地址</a:t>
            </a:r>
          </a:p>
        </p:txBody>
      </p:sp>
      <p:graphicFrame>
        <p:nvGraphicFramePr>
          <p:cNvPr id="163843" name="Object 3"/>
          <p:cNvGraphicFramePr>
            <a:graphicFrameLocks noGrp="1" noChangeAspect="1"/>
          </p:cNvGraphicFramePr>
          <p:nvPr>
            <p:ph idx="1"/>
            <p:extLst>
              <p:ext uri="{D42A27DB-BD31-4B8C-83A1-F6EECF244321}">
                <p14:modId xmlns:p14="http://schemas.microsoft.com/office/powerpoint/2010/main" val="2477824180"/>
              </p:ext>
            </p:extLst>
          </p:nvPr>
        </p:nvGraphicFramePr>
        <p:xfrm>
          <a:off x="228600" y="457200"/>
          <a:ext cx="8610600" cy="5888038"/>
        </p:xfrm>
        <a:graphic>
          <a:graphicData uri="http://schemas.openxmlformats.org/presentationml/2006/ole">
            <mc:AlternateContent xmlns:mc="http://schemas.openxmlformats.org/markup-compatibility/2006">
              <mc:Choice xmlns:v="urn:schemas-microsoft-com:vml" Requires="v">
                <p:oleObj spid="_x0000_s47316" name="BMP 图像" r:id="rId4" imgW="7771429" imgH="4161905" progId="Paint.Picture">
                  <p:embed/>
                </p:oleObj>
              </mc:Choice>
              <mc:Fallback>
                <p:oleObj name="BMP 图像" r:id="rId4" imgW="7771429" imgH="4161905" progId="Paint.Picture">
                  <p:embed/>
                  <p:pic>
                    <p:nvPicPr>
                      <p:cNvPr id="0" name=""/>
                      <p:cNvPicPr>
                        <a:picLocks noChangeAspect="1" noChangeArrowheads="1"/>
                      </p:cNvPicPr>
                      <p:nvPr/>
                    </p:nvPicPr>
                    <p:blipFill>
                      <a:blip r:embed="rId5">
                        <a:lum contrast="36000"/>
                        <a:extLst>
                          <a:ext uri="{28A0092B-C50C-407E-A947-70E740481C1C}">
                            <a14:useLocalDpi xmlns:a14="http://schemas.microsoft.com/office/drawing/2010/main" val="0"/>
                          </a:ext>
                        </a:extLst>
                      </a:blip>
                      <a:srcRect/>
                      <a:stretch>
                        <a:fillRect/>
                      </a:stretch>
                    </p:blipFill>
                    <p:spPr bwMode="auto">
                      <a:xfrm>
                        <a:off x="228600" y="457200"/>
                        <a:ext cx="8610600" cy="5888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TextBox 1"/>
          <p:cNvSpPr txBox="1"/>
          <p:nvPr/>
        </p:nvSpPr>
        <p:spPr>
          <a:xfrm>
            <a:off x="238830" y="302210"/>
            <a:ext cx="4117146" cy="461665"/>
          </a:xfrm>
          <a:prstGeom prst="rect">
            <a:avLst/>
          </a:prstGeom>
          <a:noFill/>
        </p:spPr>
        <p:txBody>
          <a:bodyPr wrap="square" rtlCol="0">
            <a:spAutoFit/>
          </a:bodyPr>
          <a:lstStyle/>
          <a:p>
            <a:r>
              <a:rPr lang="zh-CN" altLang="en-US" sz="2400" b="1" dirty="0" smtClean="0">
                <a:solidFill>
                  <a:srgbClr val="FF0000"/>
                </a:solidFill>
              </a:rPr>
              <a:t>后继地址的具体实现举例</a:t>
            </a:r>
            <a:endParaRPr lang="zh-CN" altLang="en-US" sz="2400" b="1" dirty="0">
              <a:solidFill>
                <a:srgbClr val="FF0000"/>
              </a:solidFill>
            </a:endParaRPr>
          </a:p>
        </p:txBody>
      </p:sp>
    </p:spTree>
    <p:extLst>
      <p:ext uri="{BB962C8B-B14F-4D97-AF65-F5344CB8AC3E}">
        <p14:creationId xmlns:p14="http://schemas.microsoft.com/office/powerpoint/2010/main" val="2627504009"/>
      </p:ext>
    </p:extLst>
  </p:cSld>
  <p:clrMapOvr>
    <a:masterClrMapping/>
  </p:clrMapOvr>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基于微程序控制的简单模型机</a:t>
            </a:r>
            <a:endParaRPr lang="zh-CN" altLang="en-US" dirty="0"/>
          </a:p>
        </p:txBody>
      </p:sp>
    </p:spTree>
    <p:extLst>
      <p:ext uri="{BB962C8B-B14F-4D97-AF65-F5344CB8AC3E}">
        <p14:creationId xmlns:p14="http://schemas.microsoft.com/office/powerpoint/2010/main" val="905191918"/>
      </p:ext>
    </p:extLst>
  </p:cSld>
  <p:clrMapOvr>
    <a:masterClrMapping/>
  </p:clrMapOv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364084" y="404664"/>
            <a:ext cx="8382000" cy="710952"/>
          </a:xfrm>
        </p:spPr>
        <p:txBody>
          <a:bodyPr/>
          <a:lstStyle/>
          <a:p>
            <a:r>
              <a:rPr lang="zh-CN" altLang="en-US" dirty="0" smtClean="0"/>
              <a:t>实验系统：微程序控制器结构</a:t>
            </a:r>
            <a:endParaRPr lang="zh-CN" altLang="en-US" dirty="0"/>
          </a:p>
        </p:txBody>
      </p:sp>
      <p:pic>
        <p:nvPicPr>
          <p:cNvPr id="512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04" y="1916832"/>
            <a:ext cx="6819900" cy="330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4772561"/>
      </p:ext>
    </p:extLst>
  </p:cSld>
  <p:clrMapOvr>
    <a:masterClrMapping/>
  </p:clrMapOvr>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0292" y="260648"/>
            <a:ext cx="8382000" cy="720080"/>
          </a:xfrm>
        </p:spPr>
        <p:txBody>
          <a:bodyPr/>
          <a:lstStyle/>
          <a:p>
            <a:r>
              <a:rPr lang="zh-CN" altLang="en-US" dirty="0" smtClean="0"/>
              <a:t>实验系统中主机系统的数据通路</a:t>
            </a:r>
            <a:endParaRPr lang="zh-CN" altLang="en-US" dirty="0"/>
          </a:p>
        </p:txBody>
      </p:sp>
      <p:pic>
        <p:nvPicPr>
          <p:cNvPr id="522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196752"/>
            <a:ext cx="6264696" cy="4608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2483" y="2204864"/>
            <a:ext cx="2879279" cy="3289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7176979"/>
      </p:ext>
    </p:extLst>
  </p:cSld>
  <p:clrMapOvr>
    <a:masterClrMapping/>
  </p:clrMapOvr>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1724" y="260648"/>
            <a:ext cx="8382000" cy="720080"/>
          </a:xfrm>
        </p:spPr>
        <p:txBody>
          <a:bodyPr/>
          <a:lstStyle/>
          <a:p>
            <a:r>
              <a:rPr lang="zh-CN" altLang="en-US" dirty="0"/>
              <a:t>系统复位</a:t>
            </a:r>
            <a:r>
              <a:rPr lang="zh-CN" altLang="en-US" dirty="0" smtClean="0"/>
              <a:t>后寄存器的情况</a:t>
            </a:r>
            <a:endParaRPr lang="zh-CN" altLang="en-US" dirty="0"/>
          </a:p>
        </p:txBody>
      </p:sp>
      <p:pic>
        <p:nvPicPr>
          <p:cNvPr id="522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196752"/>
            <a:ext cx="5919192" cy="4608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2483" y="2204864"/>
            <a:ext cx="2879279" cy="3289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491880" y="2852936"/>
            <a:ext cx="1000844" cy="461665"/>
          </a:xfrm>
          <a:prstGeom prst="rect">
            <a:avLst/>
          </a:prstGeom>
          <a:noFill/>
        </p:spPr>
        <p:txBody>
          <a:bodyPr wrap="square" rtlCol="0">
            <a:spAutoFit/>
          </a:bodyPr>
          <a:lstStyle/>
          <a:p>
            <a:r>
              <a:rPr lang="en-US" altLang="zh-CN" sz="2400" b="1" dirty="0" smtClean="0">
                <a:solidFill>
                  <a:srgbClr val="FF0000"/>
                </a:solidFill>
              </a:rPr>
              <a:t>PC=0</a:t>
            </a:r>
            <a:endParaRPr lang="zh-CN" altLang="en-US" sz="2000" b="1" dirty="0">
              <a:solidFill>
                <a:srgbClr val="FF0000"/>
              </a:solidFill>
            </a:endParaRPr>
          </a:p>
        </p:txBody>
      </p:sp>
      <p:sp>
        <p:nvSpPr>
          <p:cNvPr id="6" name="TextBox 5"/>
          <p:cNvSpPr txBox="1"/>
          <p:nvPr/>
        </p:nvSpPr>
        <p:spPr>
          <a:xfrm>
            <a:off x="7582122" y="3118337"/>
            <a:ext cx="1460352" cy="461665"/>
          </a:xfrm>
          <a:prstGeom prst="rect">
            <a:avLst/>
          </a:prstGeom>
          <a:noFill/>
        </p:spPr>
        <p:txBody>
          <a:bodyPr wrap="square" rtlCol="0">
            <a:spAutoFit/>
          </a:bodyPr>
          <a:lstStyle/>
          <a:p>
            <a:r>
              <a:rPr lang="en-US" altLang="zh-CN" sz="2400" b="1" dirty="0" err="1" smtClean="0">
                <a:solidFill>
                  <a:srgbClr val="FF0000"/>
                </a:solidFill>
              </a:rPr>
              <a:t>uPC</a:t>
            </a:r>
            <a:r>
              <a:rPr lang="en-US" altLang="zh-CN" sz="2400" b="1" dirty="0" smtClean="0">
                <a:solidFill>
                  <a:srgbClr val="FF0000"/>
                </a:solidFill>
              </a:rPr>
              <a:t>=0</a:t>
            </a:r>
            <a:endParaRPr lang="zh-CN" altLang="en-US" sz="2400" b="1" dirty="0">
              <a:solidFill>
                <a:srgbClr val="FF0000"/>
              </a:solidFill>
            </a:endParaRPr>
          </a:p>
        </p:txBody>
      </p:sp>
    </p:spTree>
    <p:extLst>
      <p:ext uri="{BB962C8B-B14F-4D97-AF65-F5344CB8AC3E}">
        <p14:creationId xmlns:p14="http://schemas.microsoft.com/office/powerpoint/2010/main" val="4224609626"/>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xfrm>
            <a:off x="684212" y="-538500"/>
            <a:ext cx="9648427" cy="1446550"/>
          </a:xfrm>
        </p:spPr>
        <p:txBody>
          <a:bodyPr/>
          <a:lstStyle/>
          <a:p>
            <a:pPr eaLnBrk="1" hangingPunct="1"/>
            <a:r>
              <a:rPr lang="en-US" dirty="0" smtClean="0"/>
              <a:t>CPU </a:t>
            </a:r>
            <a:r>
              <a:rPr lang="en-US" dirty="0"/>
              <a:t>(the main frame)Overview</a:t>
            </a:r>
            <a:endParaRPr lang="en-AU" altLang="zh-CN" dirty="0" smtClean="0">
              <a:ea typeface="宋体" pitchFamily="2" charset="-122"/>
            </a:endParaRPr>
          </a:p>
        </p:txBody>
      </p:sp>
      <p:sp>
        <p:nvSpPr>
          <p:cNvPr id="6146"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AU" altLang="zh-CN" sz="1400"/>
              <a:t>Chapter 4 — The Processor — </a:t>
            </a:r>
            <a:fld id="{EF8AFB1C-A0A7-4F12-B529-E7F00FE4E269}" type="slidenum">
              <a:rPr lang="en-AU" altLang="zh-CN" sz="1400"/>
              <a:pPr/>
              <a:t>14</a:t>
            </a:fld>
            <a:endParaRPr lang="en-AU" altLang="zh-CN" sz="1400"/>
          </a:p>
        </p:txBody>
      </p:sp>
      <p:pic>
        <p:nvPicPr>
          <p:cNvPr id="6148" name="Picture 4" descr="f04-01-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557338"/>
            <a:ext cx="7739062" cy="419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301724" y="260648"/>
            <a:ext cx="8382000" cy="720080"/>
          </a:xfrm>
        </p:spPr>
        <p:txBody>
          <a:bodyPr/>
          <a:lstStyle/>
          <a:p>
            <a:r>
              <a:rPr lang="zh-CN" altLang="en-US" dirty="0" smtClean="0"/>
              <a:t>指令执行的过程</a:t>
            </a:r>
            <a:endParaRPr lang="zh-CN" altLang="en-US" dirty="0"/>
          </a:p>
        </p:txBody>
      </p:sp>
      <p:pic>
        <p:nvPicPr>
          <p:cNvPr id="522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196752"/>
            <a:ext cx="5919192" cy="4608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2112" y="692696"/>
            <a:ext cx="2879279" cy="3289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7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43474" y="4071331"/>
            <a:ext cx="2736553"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5162711"/>
      </p:ext>
    </p:extLst>
  </p:cSld>
  <p:clrMapOvr>
    <a:masterClrMapping/>
  </p:clrMapOvr>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9" y="188640"/>
            <a:ext cx="4176464" cy="4747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9743" y="116632"/>
            <a:ext cx="4818856" cy="395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896" y="3933057"/>
            <a:ext cx="5271120" cy="2344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2737786"/>
      </p:ext>
    </p:extLst>
  </p:cSld>
  <p:clrMapOvr>
    <a:masterClrMapping/>
  </p:clrMapOvr>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381000" y="404664"/>
            <a:ext cx="8382000" cy="587152"/>
          </a:xfrm>
        </p:spPr>
        <p:txBody>
          <a:bodyPr/>
          <a:lstStyle/>
          <a:p>
            <a:r>
              <a:rPr lang="zh-CN" altLang="en-US" dirty="0" smtClean="0"/>
              <a:t>微程序器中后继地址的生成</a:t>
            </a:r>
            <a:endParaRPr lang="zh-CN" altLang="en-US" dirty="0"/>
          </a:p>
        </p:txBody>
      </p:sp>
      <p:pic>
        <p:nvPicPr>
          <p:cNvPr id="522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772816"/>
            <a:ext cx="6840760" cy="4176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8705" y="991816"/>
            <a:ext cx="4510286"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98673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398760" y="38100"/>
            <a:ext cx="8382000" cy="1143000"/>
          </a:xfrm>
        </p:spPr>
        <p:txBody>
          <a:bodyPr/>
          <a:lstStyle/>
          <a:p>
            <a:r>
              <a:rPr lang="zh-CN" altLang="en-US" dirty="0"/>
              <a:t>微程序器中后继地址的生成</a:t>
            </a:r>
          </a:p>
        </p:txBody>
      </p:sp>
      <p:pic>
        <p:nvPicPr>
          <p:cNvPr id="5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163389"/>
            <a:ext cx="5381625" cy="47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634782"/>
      </p:ext>
    </p:extLst>
  </p:cSld>
  <p:clrMapOvr>
    <a:masterClrMapping/>
  </p:clrMapOvr>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a:xfrm>
            <a:off x="228600" y="304800"/>
            <a:ext cx="8382000" cy="609600"/>
          </a:xfrm>
        </p:spPr>
        <p:txBody>
          <a:bodyPr/>
          <a:lstStyle/>
          <a:p>
            <a:pPr eaLnBrk="1" hangingPunct="1"/>
            <a:r>
              <a:rPr lang="zh-CN" altLang="en-US" sz="3600" b="1" smtClean="0">
                <a:solidFill>
                  <a:schemeClr val="hlink"/>
                </a:solidFill>
                <a:latin typeface="隶书" pitchFamily="49" charset="-122"/>
                <a:ea typeface="隶书" pitchFamily="49" charset="-122"/>
              </a:rPr>
              <a:t>微指令格式</a:t>
            </a:r>
            <a:endParaRPr lang="zh-CN" altLang="en-US" b="1" smtClean="0">
              <a:solidFill>
                <a:schemeClr val="hlink"/>
              </a:solidFill>
              <a:latin typeface="隶书" pitchFamily="49" charset="-122"/>
              <a:ea typeface="隶书" pitchFamily="49" charset="-122"/>
            </a:endParaRPr>
          </a:p>
        </p:txBody>
      </p:sp>
      <p:sp>
        <p:nvSpPr>
          <p:cNvPr id="171011" name="Rectangle 3"/>
          <p:cNvSpPr>
            <a:spLocks noGrp="1" noChangeArrowheads="1"/>
          </p:cNvSpPr>
          <p:nvPr>
            <p:ph type="body" idx="1"/>
          </p:nvPr>
        </p:nvSpPr>
        <p:spPr>
          <a:xfrm>
            <a:off x="228600" y="1143000"/>
            <a:ext cx="8534400" cy="3733800"/>
          </a:xfrm>
        </p:spPr>
        <p:txBody>
          <a:bodyPr/>
          <a:lstStyle/>
          <a:p>
            <a:pPr eaLnBrk="1" hangingPunct="1">
              <a:lnSpc>
                <a:spcPct val="115000"/>
              </a:lnSpc>
              <a:buFont typeface="Wingdings" pitchFamily="2" charset="2"/>
              <a:buNone/>
            </a:pPr>
            <a:r>
              <a:rPr lang="en-US" altLang="zh-CN" sz="2400" b="1" smtClean="0">
                <a:solidFill>
                  <a:schemeClr val="folHlink"/>
                </a:solidFill>
                <a:latin typeface="宋体" pitchFamily="2" charset="-122"/>
              </a:rPr>
              <a:t>(1) </a:t>
            </a:r>
            <a:r>
              <a:rPr lang="zh-CN" altLang="en-US" sz="2400" b="1" smtClean="0">
                <a:solidFill>
                  <a:schemeClr val="folHlink"/>
                </a:solidFill>
                <a:latin typeface="宋体" pitchFamily="2" charset="-122"/>
              </a:rPr>
              <a:t>水平型微指令</a:t>
            </a:r>
            <a:r>
              <a:rPr lang="en-US" altLang="zh-CN" sz="2400" b="1" smtClean="0">
                <a:solidFill>
                  <a:schemeClr val="folHlink"/>
                </a:solidFill>
                <a:latin typeface="Times New Roman" pitchFamily="18" charset="0"/>
              </a:rPr>
              <a:t>——</a:t>
            </a:r>
            <a:r>
              <a:rPr lang="zh-CN" altLang="en-US" sz="2400" b="1" smtClean="0">
                <a:solidFill>
                  <a:schemeClr val="folHlink"/>
                </a:solidFill>
                <a:latin typeface="宋体" pitchFamily="2" charset="-122"/>
              </a:rPr>
              <a:t>并行性。</a:t>
            </a:r>
          </a:p>
          <a:p>
            <a:pPr lvl="1" eaLnBrk="1" hangingPunct="1">
              <a:lnSpc>
                <a:spcPct val="115000"/>
              </a:lnSpc>
              <a:buFont typeface="Wingdings" pitchFamily="2" charset="2"/>
              <a:buNone/>
            </a:pPr>
            <a:r>
              <a:rPr lang="zh-CN" altLang="en-US" sz="2400" b="1" smtClean="0">
                <a:latin typeface="宋体" pitchFamily="2" charset="-122"/>
              </a:rPr>
              <a:t>  微指令中的微操作有高度并行性，灵活性强；执行指令的时间较短；微指令字比较长，但微程序比较短；硬件密切相关，微程序设计比较困难。微指令编码简单</a:t>
            </a:r>
          </a:p>
          <a:p>
            <a:pPr eaLnBrk="1" hangingPunct="1">
              <a:lnSpc>
                <a:spcPct val="115000"/>
              </a:lnSpc>
              <a:buFont typeface="Wingdings" pitchFamily="2" charset="2"/>
              <a:buNone/>
            </a:pPr>
            <a:r>
              <a:rPr lang="en-US" altLang="zh-CN" sz="2400" b="1" smtClean="0">
                <a:solidFill>
                  <a:schemeClr val="folHlink"/>
                </a:solidFill>
                <a:latin typeface="宋体" pitchFamily="2" charset="-122"/>
              </a:rPr>
              <a:t>(2) </a:t>
            </a:r>
            <a:r>
              <a:rPr lang="zh-CN" altLang="en-US" sz="2400" b="1" smtClean="0">
                <a:solidFill>
                  <a:schemeClr val="folHlink"/>
                </a:solidFill>
                <a:latin typeface="宋体" pitchFamily="2" charset="-122"/>
              </a:rPr>
              <a:t>垂直型微指令</a:t>
            </a:r>
            <a:r>
              <a:rPr lang="en-US" altLang="zh-CN" sz="2400" b="1" smtClean="0">
                <a:solidFill>
                  <a:schemeClr val="folHlink"/>
                </a:solidFill>
                <a:latin typeface="Times New Roman" pitchFamily="18" charset="0"/>
              </a:rPr>
              <a:t>——</a:t>
            </a:r>
            <a:r>
              <a:rPr lang="zh-CN" altLang="en-US" sz="2400" b="1" smtClean="0">
                <a:solidFill>
                  <a:schemeClr val="folHlink"/>
                </a:solidFill>
                <a:latin typeface="宋体" pitchFamily="2" charset="-122"/>
              </a:rPr>
              <a:t>有微操作码、部件号</a:t>
            </a:r>
            <a:r>
              <a:rPr lang="zh-CN" altLang="en-US" sz="2400" b="1" smtClean="0">
                <a:latin typeface="宋体" pitchFamily="2" charset="-122"/>
              </a:rPr>
              <a:t>。</a:t>
            </a:r>
          </a:p>
          <a:p>
            <a:pPr lvl="1" eaLnBrk="1" hangingPunct="1">
              <a:lnSpc>
                <a:spcPct val="115000"/>
              </a:lnSpc>
              <a:buFont typeface="Wingdings" pitchFamily="2" charset="2"/>
              <a:buNone/>
            </a:pPr>
            <a:r>
              <a:rPr lang="zh-CN" altLang="en-US" sz="2400" b="1" smtClean="0">
                <a:latin typeface="宋体" pitchFamily="2" charset="-122"/>
              </a:rPr>
              <a:t>  微指令中的并行微操作能力有限，每条微指令只表示一个微操作；需要对微操作码和部件号译码；微指令字短，微程序长。微指令编码比较复杂。</a:t>
            </a:r>
          </a:p>
          <a:p>
            <a:pPr lvl="1" eaLnBrk="1" hangingPunct="1">
              <a:lnSpc>
                <a:spcPct val="115000"/>
              </a:lnSpc>
              <a:buFont typeface="Wingdings" pitchFamily="2" charset="2"/>
              <a:buNone/>
            </a:pPr>
            <a:r>
              <a:rPr lang="zh-CN" altLang="en-US" sz="2400" b="1" smtClean="0">
                <a:latin typeface="宋体" pitchFamily="2" charset="-122"/>
              </a:rPr>
              <a:t>  可以用助记符表示，例</a:t>
            </a:r>
            <a:r>
              <a:rPr lang="en-US" altLang="zh-CN" sz="2400" b="1" smtClean="0">
                <a:latin typeface="宋体" pitchFamily="2" charset="-122"/>
              </a:rPr>
              <a:t>: </a:t>
            </a:r>
          </a:p>
          <a:p>
            <a:pPr lvl="3" eaLnBrk="1" hangingPunct="1">
              <a:lnSpc>
                <a:spcPct val="115000"/>
              </a:lnSpc>
              <a:buFont typeface="Wingdings" pitchFamily="2" charset="2"/>
              <a:buNone/>
            </a:pPr>
            <a:r>
              <a:rPr lang="en-US" altLang="en-US" sz="2400" b="1" smtClean="0">
                <a:latin typeface="宋体" pitchFamily="2" charset="-122"/>
              </a:rPr>
              <a:t>MOV MDR MAR</a:t>
            </a:r>
            <a:endParaRPr lang="en-US" altLang="zh-CN" sz="2400" b="1" smtClean="0">
              <a:latin typeface="宋体" pitchFamily="2" charset="-122"/>
            </a:endParaRPr>
          </a:p>
        </p:txBody>
      </p:sp>
    </p:spTree>
    <p:extLst>
      <p:ext uri="{BB962C8B-B14F-4D97-AF65-F5344CB8AC3E}">
        <p14:creationId xmlns:p14="http://schemas.microsoft.com/office/powerpoint/2010/main" val="3723945014"/>
      </p:ext>
    </p:extLst>
  </p:cSld>
  <p:clrMapOvr>
    <a:masterClrMapping/>
  </p:clrMapOvr>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noFill/>
        </p:spPr>
        <p:txBody>
          <a:bodyPr/>
          <a:lstStyle/>
          <a:p>
            <a:pPr eaLnBrk="1" hangingPunct="1"/>
            <a:r>
              <a:rPr lang="en-US" smtClean="0"/>
              <a:t>Performance Issues</a:t>
            </a:r>
            <a:endParaRPr lang="en-AU" altLang="zh-CN" smtClean="0">
              <a:ea typeface="宋体" pitchFamily="2" charset="-122"/>
            </a:endParaRPr>
          </a:p>
        </p:txBody>
      </p:sp>
      <p:sp>
        <p:nvSpPr>
          <p:cNvPr id="32772" name="Rectangle 3"/>
          <p:cNvSpPr>
            <a:spLocks noGrp="1" noChangeArrowheads="1"/>
          </p:cNvSpPr>
          <p:nvPr>
            <p:ph idx="1"/>
          </p:nvPr>
        </p:nvSpPr>
        <p:spPr>
          <a:noFill/>
        </p:spPr>
        <p:txBody>
          <a:bodyPr/>
          <a:lstStyle/>
          <a:p>
            <a:pPr eaLnBrk="1" hangingPunct="1"/>
            <a:r>
              <a:rPr lang="en-US" dirty="0" smtClean="0"/>
              <a:t>Longest delay determines clock period</a:t>
            </a:r>
          </a:p>
          <a:p>
            <a:pPr lvl="1" eaLnBrk="1" hangingPunct="1"/>
            <a:r>
              <a:rPr lang="en-US" sz="2400" dirty="0" smtClean="0"/>
              <a:t>Critical path: </a:t>
            </a:r>
            <a:r>
              <a:rPr lang="en-US" sz="2400" dirty="0" smtClean="0">
                <a:solidFill>
                  <a:srgbClr val="FF0000"/>
                </a:solidFill>
              </a:rPr>
              <a:t>load</a:t>
            </a:r>
            <a:r>
              <a:rPr lang="en-US" sz="2400" dirty="0" smtClean="0"/>
              <a:t> instruction</a:t>
            </a:r>
          </a:p>
          <a:p>
            <a:pPr lvl="1" eaLnBrk="1" hangingPunct="1"/>
            <a:r>
              <a:rPr lang="en-US" sz="2400" dirty="0" smtClean="0"/>
              <a:t>Instruction memory </a:t>
            </a:r>
            <a:r>
              <a:rPr lang="en-US" sz="2400" dirty="0" smtClean="0">
                <a:sym typeface="Symbol" pitchFamily="18" charset="2"/>
              </a:rPr>
              <a:t></a:t>
            </a:r>
            <a:r>
              <a:rPr lang="en-US" sz="2400" dirty="0" smtClean="0"/>
              <a:t> register file </a:t>
            </a:r>
            <a:r>
              <a:rPr lang="en-US" sz="2400" dirty="0" smtClean="0">
                <a:sym typeface="Symbol" pitchFamily="18" charset="2"/>
              </a:rPr>
              <a:t></a:t>
            </a:r>
            <a:r>
              <a:rPr lang="en-US" sz="2400" dirty="0" smtClean="0"/>
              <a:t> ALU </a:t>
            </a:r>
            <a:r>
              <a:rPr lang="en-US" sz="2400" dirty="0" smtClean="0">
                <a:sym typeface="Symbol" pitchFamily="18" charset="2"/>
              </a:rPr>
              <a:t></a:t>
            </a:r>
            <a:r>
              <a:rPr lang="en-US" sz="2400" dirty="0" smtClean="0"/>
              <a:t> data memory </a:t>
            </a:r>
            <a:r>
              <a:rPr lang="en-US" sz="2400" dirty="0" smtClean="0">
                <a:sym typeface="Symbol" pitchFamily="18" charset="2"/>
              </a:rPr>
              <a:t></a:t>
            </a:r>
            <a:r>
              <a:rPr lang="en-US" sz="2400" dirty="0" smtClean="0"/>
              <a:t> register file</a:t>
            </a:r>
          </a:p>
          <a:p>
            <a:pPr eaLnBrk="1" hangingPunct="1"/>
            <a:r>
              <a:rPr lang="en-US" dirty="0" smtClean="0"/>
              <a:t>Useless to try implementation techniques to reduce delay for different instructions</a:t>
            </a:r>
          </a:p>
          <a:p>
            <a:pPr lvl="1" eaLnBrk="1" hangingPunct="1"/>
            <a:r>
              <a:rPr lang="en-US" sz="2400" dirty="0" smtClean="0"/>
              <a:t>Load instruction still the bottleneck and will still determine clock period</a:t>
            </a:r>
          </a:p>
          <a:p>
            <a:pPr eaLnBrk="1" hangingPunct="1"/>
            <a:r>
              <a:rPr lang="en-US" dirty="0" smtClean="0"/>
              <a:t>Violates design principle</a:t>
            </a:r>
          </a:p>
          <a:p>
            <a:pPr lvl="1" eaLnBrk="1" hangingPunct="1"/>
            <a:r>
              <a:rPr lang="en-US" sz="2400" dirty="0" smtClean="0"/>
              <a:t>Making the common case fast!</a:t>
            </a:r>
          </a:p>
          <a:p>
            <a:pPr eaLnBrk="1" hangingPunct="1"/>
            <a:r>
              <a:rPr lang="en-US" dirty="0" smtClean="0"/>
              <a:t>We will improve performance by </a:t>
            </a:r>
            <a:r>
              <a:rPr lang="en-US" dirty="0" smtClean="0">
                <a:solidFill>
                  <a:srgbClr val="008000"/>
                </a:solidFill>
              </a:rPr>
              <a:t>pipelining</a:t>
            </a:r>
          </a:p>
        </p:txBody>
      </p:sp>
      <p:sp>
        <p:nvSpPr>
          <p:cNvPr id="3277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AU" altLang="zh-CN" sz="1400"/>
              <a:t>Chapter 4 — The Processor — </a:t>
            </a:r>
            <a:fld id="{18933E9F-0094-4C93-ACB5-595213F52DA7}" type="slidenum">
              <a:rPr lang="en-AU" altLang="zh-CN" sz="1400"/>
              <a:pPr/>
              <a:t>145</a:t>
            </a:fld>
            <a:endParaRPr lang="en-AU" altLang="zh-CN" sz="14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277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772">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277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772">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277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772">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277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Rectangle 2"/>
          <p:cNvSpPr>
            <a:spLocks noGrp="1" noChangeArrowheads="1"/>
          </p:cNvSpPr>
          <p:nvPr>
            <p:ph type="title"/>
          </p:nvPr>
        </p:nvSpPr>
        <p:spPr/>
        <p:txBody>
          <a:bodyPr/>
          <a:lstStyle/>
          <a:p>
            <a:pPr eaLnBrk="1" hangingPunct="1"/>
            <a:r>
              <a:rPr lang="en-US" smtClean="0"/>
              <a:t>Concluding Remarks</a:t>
            </a:r>
            <a:endParaRPr lang="en-AU" altLang="zh-CN" smtClean="0">
              <a:ea typeface="宋体" pitchFamily="2" charset="-122"/>
            </a:endParaRPr>
          </a:p>
        </p:txBody>
      </p:sp>
      <p:sp>
        <p:nvSpPr>
          <p:cNvPr id="138244" name="Rectangle 3"/>
          <p:cNvSpPr>
            <a:spLocks noGrp="1" noChangeArrowheads="1"/>
          </p:cNvSpPr>
          <p:nvPr>
            <p:ph idx="1"/>
          </p:nvPr>
        </p:nvSpPr>
        <p:spPr/>
        <p:txBody>
          <a:bodyPr/>
          <a:lstStyle/>
          <a:p>
            <a:pPr eaLnBrk="1" hangingPunct="1"/>
            <a:r>
              <a:rPr lang="en-US" sz="2400" dirty="0" smtClean="0"/>
              <a:t>ISA influences design of </a:t>
            </a:r>
            <a:r>
              <a:rPr lang="en-US" sz="2400" dirty="0" err="1" smtClean="0"/>
              <a:t>datapath</a:t>
            </a:r>
            <a:r>
              <a:rPr lang="en-US" sz="2400" dirty="0" smtClean="0"/>
              <a:t> and control</a:t>
            </a:r>
          </a:p>
          <a:p>
            <a:pPr eaLnBrk="1" hangingPunct="1"/>
            <a:r>
              <a:rPr lang="en-US" sz="2400" dirty="0" err="1" smtClean="0"/>
              <a:t>Datapath</a:t>
            </a:r>
            <a:r>
              <a:rPr lang="en-US" sz="2400" dirty="0" smtClean="0"/>
              <a:t> and control influence design of ISA</a:t>
            </a:r>
          </a:p>
          <a:p>
            <a:pPr eaLnBrk="1" hangingPunct="1"/>
            <a:r>
              <a:rPr lang="en-US" sz="2400" dirty="0" smtClean="0"/>
              <a:t>Pipelining improves instruction throughput</a:t>
            </a:r>
            <a:br>
              <a:rPr lang="en-US" sz="2400" dirty="0" smtClean="0"/>
            </a:br>
            <a:r>
              <a:rPr lang="en-US" sz="2400" dirty="0" smtClean="0"/>
              <a:t>using parallelism</a:t>
            </a:r>
          </a:p>
          <a:p>
            <a:pPr lvl="1" eaLnBrk="1" hangingPunct="1"/>
            <a:r>
              <a:rPr lang="en-US" sz="2200" dirty="0" smtClean="0"/>
              <a:t>More instructions completed per second</a:t>
            </a:r>
          </a:p>
          <a:p>
            <a:pPr lvl="1" eaLnBrk="1" hangingPunct="1"/>
            <a:r>
              <a:rPr lang="en-US" sz="2200" dirty="0" smtClean="0"/>
              <a:t>Latency for each instruction not reduced</a:t>
            </a:r>
          </a:p>
          <a:p>
            <a:r>
              <a:rPr lang="en-US" sz="2400" dirty="0" smtClean="0">
                <a:solidFill>
                  <a:srgbClr val="FF0000"/>
                </a:solidFill>
              </a:rPr>
              <a:t>Read Appendix E: A Survey of RISC Architectures for Desktop, Server, and Embedded Computers</a:t>
            </a:r>
          </a:p>
        </p:txBody>
      </p:sp>
      <p:sp>
        <p:nvSpPr>
          <p:cNvPr id="14029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AU" altLang="zh-CN" sz="1400"/>
              <a:t>Chapter 4 — The Processor — </a:t>
            </a:r>
            <a:fld id="{620EE41E-7EF6-4238-9E6F-9FA68494E464}" type="slidenum">
              <a:rPr lang="en-AU" altLang="zh-CN" sz="1400"/>
              <a:pPr/>
              <a:t>146</a:t>
            </a:fld>
            <a:endParaRPr lang="en-AU" altLang="zh-CN" sz="1400"/>
          </a:p>
        </p:txBody>
      </p:sp>
      <p:sp>
        <p:nvSpPr>
          <p:cNvPr id="140293" name="Text Box 4"/>
          <p:cNvSpPr txBox="1">
            <a:spLocks noChangeArrowheads="1"/>
          </p:cNvSpPr>
          <p:nvPr/>
        </p:nvSpPr>
        <p:spPr bwMode="auto">
          <a:xfrm rot="5400000">
            <a:off x="7490619" y="1286669"/>
            <a:ext cx="29400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pPr algn="l"/>
            <a:r>
              <a:rPr lang="en-US" sz="1800">
                <a:solidFill>
                  <a:schemeClr val="folHlink"/>
                </a:solidFill>
              </a:rPr>
              <a:t>§4.14 Concluding Remarks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824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824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824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824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8244">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3824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altLang="zh-CN" dirty="0" smtClean="0">
                <a:ea typeface="宋体" pitchFamily="2" charset="-122"/>
              </a:rPr>
              <a:t>Assignment 4</a:t>
            </a:r>
          </a:p>
        </p:txBody>
      </p:sp>
      <p:sp>
        <p:nvSpPr>
          <p:cNvPr id="63491" name="Content Placeholder 2"/>
          <p:cNvSpPr>
            <a:spLocks noGrp="1"/>
          </p:cNvSpPr>
          <p:nvPr>
            <p:ph idx="1"/>
          </p:nvPr>
        </p:nvSpPr>
        <p:spPr/>
        <p:txBody>
          <a:bodyPr/>
          <a:lstStyle/>
          <a:p>
            <a:r>
              <a:rPr lang="en-US" altLang="zh-CN" dirty="0" smtClean="0">
                <a:ea typeface="宋体" pitchFamily="2" charset="-122"/>
              </a:rPr>
              <a:t>Homework assignment </a:t>
            </a:r>
            <a:endParaRPr lang="en-US" altLang="zh-CN" dirty="0">
              <a:ea typeface="宋体" pitchFamily="2" charset="-122"/>
            </a:endParaRPr>
          </a:p>
          <a:p>
            <a:pPr marL="0" indent="0">
              <a:buNone/>
            </a:pPr>
            <a:r>
              <a:rPr lang="en-US" altLang="zh-CN" dirty="0" smtClean="0">
                <a:ea typeface="宋体" pitchFamily="2" charset="-122"/>
              </a:rPr>
              <a:t>  4.1, 4.2 ,4.7,4.9</a:t>
            </a:r>
          </a:p>
          <a:p>
            <a:r>
              <a:rPr lang="en-US" altLang="zh-CN" dirty="0" smtClean="0">
                <a:ea typeface="宋体" pitchFamily="2" charset="-122"/>
              </a:rPr>
              <a:t>To be submitted in the next week class </a:t>
            </a:r>
          </a:p>
          <a:p>
            <a:pPr marL="0" indent="0">
              <a:buNone/>
            </a:pPr>
            <a:r>
              <a:rPr lang="en-US" altLang="zh-CN" dirty="0" smtClean="0">
                <a:ea typeface="宋体" pitchFamily="2" charset="-122"/>
              </a:rPr>
              <a:t> </a:t>
            </a:r>
          </a:p>
        </p:txBody>
      </p:sp>
      <p:sp>
        <p:nvSpPr>
          <p:cNvPr id="6349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AU"/>
              <a:t>Chapter 1 — Computer Abstractions and Technology — </a:t>
            </a:r>
            <a:fld id="{D05FECF5-5C76-4D82-B1FD-39A9F6C42E60}" type="slidenum">
              <a:rPr lang="en-AU"/>
              <a:pPr/>
              <a:t>147</a:t>
            </a:fld>
            <a:endParaRPr lang="en-AU"/>
          </a:p>
        </p:txBody>
      </p:sp>
    </p:spTree>
    <p:extLst>
      <p:ext uri="{BB962C8B-B14F-4D97-AF65-F5344CB8AC3E}">
        <p14:creationId xmlns:p14="http://schemas.microsoft.com/office/powerpoint/2010/main" val="40953224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123800"/>
            <a:ext cx="8259762" cy="762000"/>
          </a:xfrm>
        </p:spPr>
        <p:txBody>
          <a:bodyPr/>
          <a:lstStyle/>
          <a:p>
            <a:r>
              <a:rPr lang="zh-CN" altLang="en-US" dirty="0"/>
              <a:t>课堂练习</a:t>
            </a:r>
          </a:p>
        </p:txBody>
      </p:sp>
      <p:sp>
        <p:nvSpPr>
          <p:cNvPr id="4" name="页脚占位符 3"/>
          <p:cNvSpPr>
            <a:spLocks noGrp="1"/>
          </p:cNvSpPr>
          <p:nvPr>
            <p:ph type="ftr" sz="quarter" idx="10"/>
          </p:nvPr>
        </p:nvSpPr>
        <p:spPr/>
        <p:txBody>
          <a:bodyPr/>
          <a:lstStyle/>
          <a:p>
            <a:r>
              <a:rPr lang="en-AU" altLang="zh-CN" smtClean="0"/>
              <a:t>Chapter 4 — The Processor — </a:t>
            </a:r>
            <a:fld id="{674585AB-5163-4015-AE4C-19433B4FC2F4}" type="slidenum">
              <a:rPr lang="en-AU" altLang="zh-CN" smtClean="0"/>
              <a:pPr/>
              <a:t>148</a:t>
            </a:fld>
            <a:endParaRPr lang="en-AU" altLang="zh-CN"/>
          </a:p>
        </p:txBody>
      </p:sp>
      <p:pic>
        <p:nvPicPr>
          <p:cNvPr id="3" name="图片 2"/>
          <p:cNvPicPr>
            <a:picLocks noChangeAspect="1"/>
          </p:cNvPicPr>
          <p:nvPr/>
        </p:nvPicPr>
        <p:blipFill>
          <a:blip r:embed="rId2"/>
          <a:stretch>
            <a:fillRect/>
          </a:stretch>
        </p:blipFill>
        <p:spPr>
          <a:xfrm>
            <a:off x="543530" y="1720382"/>
            <a:ext cx="8216868" cy="4827608"/>
          </a:xfrm>
          <a:prstGeom prst="rect">
            <a:avLst/>
          </a:prstGeom>
        </p:spPr>
      </p:pic>
      <p:pic>
        <p:nvPicPr>
          <p:cNvPr id="18" name="图片 17"/>
          <p:cNvPicPr>
            <a:picLocks noChangeAspect="1"/>
          </p:cNvPicPr>
          <p:nvPr/>
        </p:nvPicPr>
        <p:blipFill>
          <a:blip r:embed="rId3"/>
          <a:stretch>
            <a:fillRect/>
          </a:stretch>
        </p:blipFill>
        <p:spPr>
          <a:xfrm>
            <a:off x="3333087" y="193366"/>
            <a:ext cx="5777749" cy="834678"/>
          </a:xfrm>
          <a:prstGeom prst="rect">
            <a:avLst/>
          </a:prstGeom>
        </p:spPr>
      </p:pic>
      <p:sp>
        <p:nvSpPr>
          <p:cNvPr id="19" name="文本框 18"/>
          <p:cNvSpPr txBox="1"/>
          <p:nvPr/>
        </p:nvSpPr>
        <p:spPr>
          <a:xfrm>
            <a:off x="543530" y="1066207"/>
            <a:ext cx="8352928" cy="707886"/>
          </a:xfrm>
          <a:prstGeom prst="rect">
            <a:avLst/>
          </a:prstGeom>
          <a:noFill/>
        </p:spPr>
        <p:txBody>
          <a:bodyPr wrap="square" rtlCol="0">
            <a:spAutoFit/>
          </a:bodyPr>
          <a:lstStyle/>
          <a:p>
            <a:pPr algn="l"/>
            <a:r>
              <a:rPr lang="zh-CN" altLang="en-US" sz="2000" dirty="0" smtClean="0"/>
              <a:t>请写出</a:t>
            </a:r>
            <a:r>
              <a:rPr lang="en-US" altLang="zh-CN" sz="2000" dirty="0" smtClean="0"/>
              <a:t>MIPS32</a:t>
            </a:r>
            <a:r>
              <a:rPr lang="zh-CN" altLang="en-US" sz="2000" dirty="0" smtClean="0"/>
              <a:t>中加法指令和条件调整指令</a:t>
            </a:r>
            <a:r>
              <a:rPr lang="en-US" altLang="zh-CN" sz="2000" dirty="0" err="1" smtClean="0"/>
              <a:t>Beq</a:t>
            </a:r>
            <a:r>
              <a:rPr lang="zh-CN" altLang="en-US" sz="2000" dirty="0" smtClean="0"/>
              <a:t>执行的过程和控制信号的取值情况</a:t>
            </a:r>
            <a:endParaRPr lang="zh-CN" altLang="en-US" sz="2000" dirty="0"/>
          </a:p>
        </p:txBody>
      </p:sp>
    </p:spTree>
    <p:extLst>
      <p:ext uri="{BB962C8B-B14F-4D97-AF65-F5344CB8AC3E}">
        <p14:creationId xmlns:p14="http://schemas.microsoft.com/office/powerpoint/2010/main" val="34808183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实验安排</a:t>
            </a:r>
            <a:endParaRPr lang="zh-CN" altLang="en-US" dirty="0"/>
          </a:p>
        </p:txBody>
      </p:sp>
      <p:sp>
        <p:nvSpPr>
          <p:cNvPr id="3" name="内容占位符 2"/>
          <p:cNvSpPr>
            <a:spLocks noGrp="1"/>
          </p:cNvSpPr>
          <p:nvPr>
            <p:ph idx="1"/>
          </p:nvPr>
        </p:nvSpPr>
        <p:spPr/>
        <p:txBody>
          <a:bodyPr/>
          <a:lstStyle/>
          <a:p>
            <a:pPr marL="0" indent="0">
              <a:buNone/>
            </a:pPr>
            <a:r>
              <a:rPr lang="zh-CN" altLang="en-US" b="1" dirty="0" smtClean="0"/>
              <a:t>实验内容：</a:t>
            </a:r>
            <a:r>
              <a:rPr lang="zh-CN" altLang="en-US" dirty="0" smtClean="0"/>
              <a:t>利用</a:t>
            </a:r>
            <a:r>
              <a:rPr lang="en-US" altLang="zh-CN" dirty="0" smtClean="0"/>
              <a:t>FPGA</a:t>
            </a:r>
            <a:r>
              <a:rPr lang="zh-CN" altLang="en-US" dirty="0" smtClean="0"/>
              <a:t>完成以下实验 </a:t>
            </a:r>
            <a:endParaRPr lang="zh-CN" altLang="en-US" dirty="0"/>
          </a:p>
          <a:p>
            <a:pPr marL="0" indent="0">
              <a:buNone/>
            </a:pPr>
            <a:r>
              <a:rPr lang="zh-CN" altLang="en-US" dirty="0"/>
              <a:t>          实验</a:t>
            </a:r>
            <a:r>
              <a:rPr lang="en-US" altLang="zh-CN" dirty="0"/>
              <a:t>(</a:t>
            </a:r>
            <a:r>
              <a:rPr lang="zh-CN" altLang="en-US" dirty="0"/>
              <a:t>一</a:t>
            </a:r>
            <a:r>
              <a:rPr lang="en-US" altLang="zh-CN" dirty="0"/>
              <a:t>) </a:t>
            </a:r>
            <a:r>
              <a:rPr lang="zh-CN" altLang="en-US" dirty="0" smtClean="0"/>
              <a:t>基本运算</a:t>
            </a:r>
            <a:r>
              <a:rPr lang="zh-CN" altLang="en-US" dirty="0"/>
              <a:t>器实验</a:t>
            </a:r>
          </a:p>
          <a:p>
            <a:pPr marL="0" indent="0">
              <a:buNone/>
            </a:pPr>
            <a:r>
              <a:rPr lang="zh-CN" altLang="en-US" dirty="0"/>
              <a:t>          实验</a:t>
            </a:r>
            <a:r>
              <a:rPr lang="en-US" altLang="zh-CN" dirty="0"/>
              <a:t>(</a:t>
            </a:r>
            <a:r>
              <a:rPr lang="zh-CN" altLang="en-US" dirty="0"/>
              <a:t>二</a:t>
            </a:r>
            <a:r>
              <a:rPr lang="en-US" altLang="zh-CN" dirty="0"/>
              <a:t>) </a:t>
            </a:r>
            <a:r>
              <a:rPr lang="zh-CN" altLang="en-US" dirty="0" smtClean="0"/>
              <a:t>存储器</a:t>
            </a:r>
            <a:r>
              <a:rPr lang="zh-CN" altLang="en-US" dirty="0"/>
              <a:t>实验 </a:t>
            </a:r>
          </a:p>
          <a:p>
            <a:pPr marL="0" indent="0">
              <a:buNone/>
            </a:pPr>
            <a:r>
              <a:rPr lang="zh-CN" altLang="en-US" dirty="0"/>
              <a:t>          实验</a:t>
            </a:r>
            <a:r>
              <a:rPr lang="en-US" altLang="zh-CN" dirty="0"/>
              <a:t>(</a:t>
            </a:r>
            <a:r>
              <a:rPr lang="zh-CN" altLang="en-US" dirty="0"/>
              <a:t>三</a:t>
            </a:r>
            <a:r>
              <a:rPr lang="en-US" altLang="zh-CN" dirty="0"/>
              <a:t>) </a:t>
            </a:r>
            <a:r>
              <a:rPr lang="zh-CN" altLang="en-US" dirty="0" smtClean="0"/>
              <a:t>控制器</a:t>
            </a:r>
            <a:r>
              <a:rPr lang="zh-CN" altLang="en-US" dirty="0"/>
              <a:t>实验</a:t>
            </a:r>
          </a:p>
          <a:p>
            <a:pPr marL="0" indent="0">
              <a:buNone/>
            </a:pPr>
            <a:r>
              <a:rPr lang="zh-CN" altLang="en-US" dirty="0"/>
              <a:t>          实验</a:t>
            </a:r>
            <a:r>
              <a:rPr lang="en-US" altLang="zh-CN" dirty="0"/>
              <a:t>(</a:t>
            </a:r>
            <a:r>
              <a:rPr lang="zh-CN" altLang="en-US" dirty="0"/>
              <a:t>四</a:t>
            </a:r>
            <a:r>
              <a:rPr lang="en-US" altLang="zh-CN" dirty="0"/>
              <a:t>) </a:t>
            </a:r>
            <a:r>
              <a:rPr lang="zh-CN" altLang="en-US" dirty="0" smtClean="0"/>
              <a:t>取指令并译码实验</a:t>
            </a:r>
            <a:endParaRPr lang="en-US" altLang="zh-CN" dirty="0" smtClean="0"/>
          </a:p>
          <a:p>
            <a:pPr marL="0" indent="0">
              <a:buNone/>
            </a:pPr>
            <a:r>
              <a:rPr lang="zh-CN" altLang="en-US" b="1" dirty="0" smtClean="0"/>
              <a:t>课程设计，</a:t>
            </a:r>
            <a:endParaRPr lang="en-US" altLang="zh-CN" b="1" dirty="0" smtClean="0"/>
          </a:p>
          <a:p>
            <a:pPr marL="0" indent="0">
              <a:buNone/>
            </a:pPr>
            <a:r>
              <a:rPr lang="en-US" altLang="zh-CN" b="1" dirty="0"/>
              <a:t> </a:t>
            </a:r>
            <a:r>
              <a:rPr lang="en-US" altLang="zh-CN" b="1" dirty="0" smtClean="0"/>
              <a:t>     </a:t>
            </a:r>
            <a:r>
              <a:rPr lang="zh-CN" altLang="en-US" dirty="0" smtClean="0"/>
              <a:t>利用</a:t>
            </a:r>
            <a:r>
              <a:rPr lang="en-US" altLang="zh-CN" dirty="0" smtClean="0"/>
              <a:t>FPGA</a:t>
            </a:r>
            <a:r>
              <a:rPr lang="zh-CN" altLang="en-US" dirty="0" smtClean="0"/>
              <a:t>设计的</a:t>
            </a:r>
            <a:r>
              <a:rPr lang="en-US" altLang="zh-CN" dirty="0" smtClean="0"/>
              <a:t>31</a:t>
            </a:r>
            <a:r>
              <a:rPr lang="zh-CN" altLang="en-US" dirty="0" smtClean="0"/>
              <a:t>条指令的单周期处理器，并实现一个简单的汇编程序</a:t>
            </a:r>
            <a:endParaRPr lang="zh-CN" altLang="en-US" dirty="0"/>
          </a:p>
        </p:txBody>
      </p:sp>
      <p:sp>
        <p:nvSpPr>
          <p:cNvPr id="4" name="页脚占位符 3"/>
          <p:cNvSpPr>
            <a:spLocks noGrp="1"/>
          </p:cNvSpPr>
          <p:nvPr>
            <p:ph type="ftr" sz="quarter" idx="10"/>
          </p:nvPr>
        </p:nvSpPr>
        <p:spPr/>
        <p:txBody>
          <a:bodyPr/>
          <a:lstStyle/>
          <a:p>
            <a:r>
              <a:rPr lang="en-AU" altLang="zh-CN" smtClean="0"/>
              <a:t>Chapter 4 — The Processor — </a:t>
            </a:r>
            <a:fld id="{674585AB-5163-4015-AE4C-19433B4FC2F4}" type="slidenum">
              <a:rPr lang="en-AU" altLang="zh-CN" smtClean="0"/>
              <a:pPr/>
              <a:t>149</a:t>
            </a:fld>
            <a:endParaRPr lang="en-AU" altLang="zh-CN"/>
          </a:p>
        </p:txBody>
      </p:sp>
    </p:spTree>
    <p:extLst>
      <p:ext uri="{BB962C8B-B14F-4D97-AF65-F5344CB8AC3E}">
        <p14:creationId xmlns:p14="http://schemas.microsoft.com/office/powerpoint/2010/main" val="2446547056"/>
      </p:ext>
    </p:extLst>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5"/>
          <p:cNvSpPr>
            <a:spLocks noGrp="1" noChangeArrowheads="1"/>
          </p:cNvSpPr>
          <p:nvPr>
            <p:ph type="title"/>
          </p:nvPr>
        </p:nvSpPr>
        <p:spPr/>
        <p:txBody>
          <a:bodyPr/>
          <a:lstStyle/>
          <a:p>
            <a:pPr eaLnBrk="1" hangingPunct="1"/>
            <a:r>
              <a:rPr lang="en-US" smtClean="0"/>
              <a:t>Multiplexers</a:t>
            </a:r>
            <a:endParaRPr lang="en-AU" altLang="zh-CN" smtClean="0">
              <a:ea typeface="宋体" pitchFamily="2" charset="-122"/>
            </a:endParaRPr>
          </a:p>
        </p:txBody>
      </p:sp>
      <p:sp>
        <p:nvSpPr>
          <p:cNvPr id="7170"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AU" altLang="zh-CN" sz="1400"/>
              <a:t>Chapter 4 — The Processor — </a:t>
            </a:r>
            <a:fld id="{9065D85B-F003-424F-886D-68791A9AA235}" type="slidenum">
              <a:rPr lang="en-AU" altLang="zh-CN" sz="1400"/>
              <a:pPr/>
              <a:t>15</a:t>
            </a:fld>
            <a:endParaRPr lang="en-AU" altLang="zh-CN" sz="1400"/>
          </a:p>
        </p:txBody>
      </p:sp>
      <p:pic>
        <p:nvPicPr>
          <p:cNvPr id="7171" name="Picture 14" descr="f04-01-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557338"/>
            <a:ext cx="7739062" cy="419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2" name="Oval 3"/>
          <p:cNvSpPr>
            <a:spLocks noChangeArrowheads="1"/>
          </p:cNvSpPr>
          <p:nvPr/>
        </p:nvSpPr>
        <p:spPr bwMode="auto">
          <a:xfrm>
            <a:off x="6191250" y="2995613"/>
            <a:ext cx="936625" cy="865187"/>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73" name="Oval 4"/>
          <p:cNvSpPr>
            <a:spLocks noChangeArrowheads="1"/>
          </p:cNvSpPr>
          <p:nvPr/>
        </p:nvSpPr>
        <p:spPr bwMode="auto">
          <a:xfrm>
            <a:off x="3132138" y="1195388"/>
            <a:ext cx="936625" cy="865187"/>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75" name="Line 6"/>
          <p:cNvSpPr>
            <a:spLocks noChangeShapeType="1"/>
          </p:cNvSpPr>
          <p:nvPr/>
        </p:nvSpPr>
        <p:spPr bwMode="auto">
          <a:xfrm flipH="1">
            <a:off x="3348038" y="1484313"/>
            <a:ext cx="576262"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76" name="Arc 7"/>
          <p:cNvSpPr>
            <a:spLocks/>
          </p:cNvSpPr>
          <p:nvPr/>
        </p:nvSpPr>
        <p:spPr bwMode="auto">
          <a:xfrm rot="10800000" flipH="1" flipV="1">
            <a:off x="3348038" y="1700213"/>
            <a:ext cx="287337" cy="215900"/>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177" name="Line 8"/>
          <p:cNvSpPr>
            <a:spLocks noChangeShapeType="1"/>
          </p:cNvSpPr>
          <p:nvPr/>
        </p:nvSpPr>
        <p:spPr bwMode="auto">
          <a:xfrm flipH="1">
            <a:off x="6372225" y="3284538"/>
            <a:ext cx="576263"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78" name="Arc 9"/>
          <p:cNvSpPr>
            <a:spLocks/>
          </p:cNvSpPr>
          <p:nvPr/>
        </p:nvSpPr>
        <p:spPr bwMode="auto">
          <a:xfrm rot="10800000" flipH="1" flipV="1">
            <a:off x="6372225" y="3500438"/>
            <a:ext cx="287338" cy="215900"/>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179" name="Oval 10"/>
          <p:cNvSpPr>
            <a:spLocks noChangeArrowheads="1"/>
          </p:cNvSpPr>
          <p:nvPr/>
        </p:nvSpPr>
        <p:spPr bwMode="auto">
          <a:xfrm>
            <a:off x="5362575" y="4581525"/>
            <a:ext cx="936625" cy="865188"/>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80" name="Line 11"/>
          <p:cNvSpPr>
            <a:spLocks noChangeShapeType="1"/>
          </p:cNvSpPr>
          <p:nvPr/>
        </p:nvSpPr>
        <p:spPr bwMode="auto">
          <a:xfrm>
            <a:off x="5651500" y="4797425"/>
            <a:ext cx="358775"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81" name="Arc 12"/>
          <p:cNvSpPr>
            <a:spLocks/>
          </p:cNvSpPr>
          <p:nvPr/>
        </p:nvSpPr>
        <p:spPr bwMode="auto">
          <a:xfrm rot="10800000" flipV="1">
            <a:off x="5899150" y="5013325"/>
            <a:ext cx="144463" cy="288925"/>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0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182" name="Rectangle 13"/>
          <p:cNvSpPr>
            <a:spLocks noChangeArrowheads="1"/>
          </p:cNvSpPr>
          <p:nvPr/>
        </p:nvSpPr>
        <p:spPr bwMode="auto">
          <a:xfrm>
            <a:off x="5508625" y="1196975"/>
            <a:ext cx="3527425"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eaLnBrk="1" hangingPunct="1">
              <a:spcBef>
                <a:spcPct val="20000"/>
              </a:spcBef>
              <a:buClr>
                <a:schemeClr val="folHlink"/>
              </a:buClr>
              <a:buSzPct val="60000"/>
              <a:buFont typeface="Wingdings" pitchFamily="2" charset="2"/>
              <a:buChar char="n"/>
            </a:pPr>
            <a:r>
              <a:rPr lang="en-US" sz="2800"/>
              <a:t>Can’t just join wires together</a:t>
            </a:r>
          </a:p>
          <a:p>
            <a:pPr marL="742950" lvl="1" indent="-285750" algn="l" eaLnBrk="1" hangingPunct="1">
              <a:spcBef>
                <a:spcPct val="20000"/>
              </a:spcBef>
              <a:buClr>
                <a:schemeClr val="hlink"/>
              </a:buClr>
              <a:buSzPct val="55000"/>
              <a:buFont typeface="Wingdings" pitchFamily="2" charset="2"/>
              <a:buChar char="n"/>
            </a:pPr>
            <a:r>
              <a:rPr lang="en-AU" altLang="zh-CN" sz="2400">
                <a:ea typeface="宋体" pitchFamily="2" charset="-122"/>
              </a:rPr>
              <a:t>Use multiplexers</a:t>
            </a:r>
          </a:p>
        </p:txBody>
      </p:sp>
      <p:sp>
        <p:nvSpPr>
          <p:cNvPr id="7183" name="TextBox 14"/>
          <p:cNvSpPr txBox="1">
            <a:spLocks noChangeArrowheads="1"/>
          </p:cNvSpPr>
          <p:nvPr/>
        </p:nvSpPr>
        <p:spPr bwMode="auto">
          <a:xfrm>
            <a:off x="684213" y="6043613"/>
            <a:ext cx="27146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1800" b="1"/>
              <a:t>Reference: Appendix C</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Grp="1" noChangeArrowheads="1"/>
          </p:cNvSpPr>
          <p:nvPr>
            <p:ph type="title"/>
          </p:nvPr>
        </p:nvSpPr>
        <p:spPr/>
        <p:txBody>
          <a:bodyPr/>
          <a:lstStyle/>
          <a:p>
            <a:pPr eaLnBrk="1" hangingPunct="1"/>
            <a:r>
              <a:rPr lang="en-US" smtClean="0"/>
              <a:t>Control</a:t>
            </a:r>
            <a:endParaRPr lang="en-AU" altLang="zh-CN" smtClean="0">
              <a:ea typeface="宋体" pitchFamily="2" charset="-122"/>
            </a:endParaRPr>
          </a:p>
        </p:txBody>
      </p:sp>
      <p:sp>
        <p:nvSpPr>
          <p:cNvPr id="8194"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AU" altLang="zh-CN" sz="1400"/>
              <a:t>Chapter 4 — The Processor — </a:t>
            </a:r>
            <a:fld id="{FAFD66BB-5C2A-407C-9B94-83B08DD80145}" type="slidenum">
              <a:rPr lang="en-AU" altLang="zh-CN" sz="1400"/>
              <a:pPr/>
              <a:t>16</a:t>
            </a:fld>
            <a:endParaRPr lang="en-AU" altLang="zh-CN" sz="1400"/>
          </a:p>
        </p:txBody>
      </p:sp>
      <p:pic>
        <p:nvPicPr>
          <p:cNvPr id="8195" name="Picture 5" descr="f04-02-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0113" y="1125538"/>
            <a:ext cx="7007225" cy="527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395672" y="382132"/>
            <a:ext cx="9000355" cy="707886"/>
          </a:xfrm>
        </p:spPr>
        <p:txBody>
          <a:bodyPr/>
          <a:lstStyle/>
          <a:p>
            <a:pPr eaLnBrk="1" hangingPunct="1"/>
            <a:r>
              <a:rPr lang="en-US" sz="4000" dirty="0" smtClean="0"/>
              <a:t>The Basic MIPS </a:t>
            </a:r>
            <a:r>
              <a:rPr lang="en-US" altLang="zh-CN" sz="4000" dirty="0" smtClean="0"/>
              <a:t>Instruction Types</a:t>
            </a:r>
            <a:endParaRPr lang="en-AU" altLang="zh-CN" sz="4000" dirty="0" smtClean="0">
              <a:ea typeface="宋体" pitchFamily="2" charset="-122"/>
            </a:endParaRPr>
          </a:p>
        </p:txBody>
      </p:sp>
      <p:sp>
        <p:nvSpPr>
          <p:cNvPr id="2560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AU" altLang="zh-CN" sz="1400"/>
              <a:t>Chapter 4 — The Processor — </a:t>
            </a:r>
            <a:fld id="{860D78F1-420D-4D0D-B462-EB84B319A232}" type="slidenum">
              <a:rPr lang="en-AU" altLang="zh-CN" sz="1400"/>
              <a:pPr/>
              <a:t>17</a:t>
            </a:fld>
            <a:endParaRPr lang="en-AU" altLang="zh-CN" sz="1400"/>
          </a:p>
        </p:txBody>
      </p:sp>
      <p:grpSp>
        <p:nvGrpSpPr>
          <p:cNvPr id="25605" name="Group 4"/>
          <p:cNvGrpSpPr>
            <a:grpSpLocks/>
          </p:cNvGrpSpPr>
          <p:nvPr/>
        </p:nvGrpSpPr>
        <p:grpSpPr bwMode="auto">
          <a:xfrm>
            <a:off x="1619250" y="2060575"/>
            <a:ext cx="6913563" cy="773113"/>
            <a:chOff x="703" y="981"/>
            <a:chExt cx="4355" cy="487"/>
          </a:xfrm>
        </p:grpSpPr>
        <p:sp>
          <p:nvSpPr>
            <p:cNvPr id="25639" name="Text Box 5"/>
            <p:cNvSpPr txBox="1">
              <a:spLocks noChangeArrowheads="1"/>
            </p:cNvSpPr>
            <p:nvPr/>
          </p:nvSpPr>
          <p:spPr bwMode="auto">
            <a:xfrm>
              <a:off x="703" y="981"/>
              <a:ext cx="817"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2000"/>
                <a:t>0</a:t>
              </a:r>
              <a:endParaRPr lang="en-AU" altLang="zh-CN" sz="2000">
                <a:ea typeface="宋体" pitchFamily="2" charset="-122"/>
              </a:endParaRPr>
            </a:p>
          </p:txBody>
        </p:sp>
        <p:sp>
          <p:nvSpPr>
            <p:cNvPr id="25640" name="Text Box 6"/>
            <p:cNvSpPr txBox="1">
              <a:spLocks noChangeArrowheads="1"/>
            </p:cNvSpPr>
            <p:nvPr/>
          </p:nvSpPr>
          <p:spPr bwMode="auto">
            <a:xfrm>
              <a:off x="1520"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2000"/>
                <a:t>rs</a:t>
              </a:r>
              <a:endParaRPr lang="en-AU" altLang="zh-CN" sz="2000">
                <a:ea typeface="宋体" pitchFamily="2" charset="-122"/>
              </a:endParaRPr>
            </a:p>
          </p:txBody>
        </p:sp>
        <p:sp>
          <p:nvSpPr>
            <p:cNvPr id="25641" name="Text Box 7"/>
            <p:cNvSpPr txBox="1">
              <a:spLocks noChangeArrowheads="1"/>
            </p:cNvSpPr>
            <p:nvPr/>
          </p:nvSpPr>
          <p:spPr bwMode="auto">
            <a:xfrm>
              <a:off x="2200"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2000"/>
                <a:t>rt</a:t>
              </a:r>
              <a:endParaRPr lang="en-AU" altLang="zh-CN" sz="2000">
                <a:ea typeface="宋体" pitchFamily="2" charset="-122"/>
              </a:endParaRPr>
            </a:p>
          </p:txBody>
        </p:sp>
        <p:sp>
          <p:nvSpPr>
            <p:cNvPr id="25642" name="Text Box 8"/>
            <p:cNvSpPr txBox="1">
              <a:spLocks noChangeArrowheads="1"/>
            </p:cNvSpPr>
            <p:nvPr/>
          </p:nvSpPr>
          <p:spPr bwMode="auto">
            <a:xfrm>
              <a:off x="2880"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2000"/>
                <a:t>rd</a:t>
              </a:r>
              <a:endParaRPr lang="en-AU" altLang="zh-CN" sz="2000">
                <a:ea typeface="宋体" pitchFamily="2" charset="-122"/>
              </a:endParaRPr>
            </a:p>
          </p:txBody>
        </p:sp>
        <p:sp>
          <p:nvSpPr>
            <p:cNvPr id="25643" name="Text Box 9"/>
            <p:cNvSpPr txBox="1">
              <a:spLocks noChangeArrowheads="1"/>
            </p:cNvSpPr>
            <p:nvPr/>
          </p:nvSpPr>
          <p:spPr bwMode="auto">
            <a:xfrm>
              <a:off x="3561"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2000"/>
                <a:t>shamt</a:t>
              </a:r>
              <a:endParaRPr lang="en-AU" altLang="zh-CN" sz="2000">
                <a:ea typeface="宋体" pitchFamily="2" charset="-122"/>
              </a:endParaRPr>
            </a:p>
          </p:txBody>
        </p:sp>
        <p:sp>
          <p:nvSpPr>
            <p:cNvPr id="25644" name="Text Box 10"/>
            <p:cNvSpPr txBox="1">
              <a:spLocks noChangeArrowheads="1"/>
            </p:cNvSpPr>
            <p:nvPr/>
          </p:nvSpPr>
          <p:spPr bwMode="auto">
            <a:xfrm>
              <a:off x="4241" y="981"/>
              <a:ext cx="817"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2000"/>
                <a:t>funct</a:t>
              </a:r>
              <a:endParaRPr lang="en-AU" altLang="zh-CN" sz="2000">
                <a:ea typeface="宋体" pitchFamily="2" charset="-122"/>
              </a:endParaRPr>
            </a:p>
          </p:txBody>
        </p:sp>
        <p:sp>
          <p:nvSpPr>
            <p:cNvPr id="25645" name="Text Box 11"/>
            <p:cNvSpPr txBox="1">
              <a:spLocks noChangeArrowheads="1"/>
            </p:cNvSpPr>
            <p:nvPr/>
          </p:nvSpPr>
          <p:spPr bwMode="auto">
            <a:xfrm>
              <a:off x="879"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a:t>31:26</a:t>
              </a:r>
              <a:endParaRPr lang="en-AU" altLang="zh-CN">
                <a:ea typeface="宋体" pitchFamily="2" charset="-122"/>
              </a:endParaRPr>
            </a:p>
          </p:txBody>
        </p:sp>
        <p:sp>
          <p:nvSpPr>
            <p:cNvPr id="25646" name="Text Box 12"/>
            <p:cNvSpPr txBox="1">
              <a:spLocks noChangeArrowheads="1"/>
            </p:cNvSpPr>
            <p:nvPr/>
          </p:nvSpPr>
          <p:spPr bwMode="auto">
            <a:xfrm>
              <a:off x="4488" y="1256"/>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a:t>5:0</a:t>
              </a:r>
              <a:endParaRPr lang="en-AU" altLang="zh-CN">
                <a:ea typeface="宋体" pitchFamily="2" charset="-122"/>
              </a:endParaRPr>
            </a:p>
          </p:txBody>
        </p:sp>
        <p:sp>
          <p:nvSpPr>
            <p:cNvPr id="25647" name="Text Box 13"/>
            <p:cNvSpPr txBox="1">
              <a:spLocks noChangeArrowheads="1"/>
            </p:cNvSpPr>
            <p:nvPr/>
          </p:nvSpPr>
          <p:spPr bwMode="auto">
            <a:xfrm>
              <a:off x="1650"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a:t>25:21</a:t>
              </a:r>
              <a:endParaRPr lang="en-AU" altLang="zh-CN">
                <a:ea typeface="宋体" pitchFamily="2" charset="-122"/>
              </a:endParaRPr>
            </a:p>
          </p:txBody>
        </p:sp>
        <p:sp>
          <p:nvSpPr>
            <p:cNvPr id="25648" name="Text Box 14"/>
            <p:cNvSpPr txBox="1">
              <a:spLocks noChangeArrowheads="1"/>
            </p:cNvSpPr>
            <p:nvPr/>
          </p:nvSpPr>
          <p:spPr bwMode="auto">
            <a:xfrm>
              <a:off x="2331"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a:t>20:16</a:t>
              </a:r>
              <a:endParaRPr lang="en-AU" altLang="zh-CN">
                <a:ea typeface="宋体" pitchFamily="2" charset="-122"/>
              </a:endParaRPr>
            </a:p>
          </p:txBody>
        </p:sp>
        <p:sp>
          <p:nvSpPr>
            <p:cNvPr id="25649" name="Text Box 15"/>
            <p:cNvSpPr txBox="1">
              <a:spLocks noChangeArrowheads="1"/>
            </p:cNvSpPr>
            <p:nvPr/>
          </p:nvSpPr>
          <p:spPr bwMode="auto">
            <a:xfrm>
              <a:off x="3011"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a:t>15:11</a:t>
              </a:r>
              <a:endParaRPr lang="en-AU" altLang="zh-CN">
                <a:ea typeface="宋体" pitchFamily="2" charset="-122"/>
              </a:endParaRPr>
            </a:p>
          </p:txBody>
        </p:sp>
        <p:sp>
          <p:nvSpPr>
            <p:cNvPr id="25650" name="Text Box 16"/>
            <p:cNvSpPr txBox="1">
              <a:spLocks noChangeArrowheads="1"/>
            </p:cNvSpPr>
            <p:nvPr/>
          </p:nvSpPr>
          <p:spPr bwMode="auto">
            <a:xfrm>
              <a:off x="3727" y="1256"/>
              <a:ext cx="36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a:t>10:6</a:t>
              </a:r>
              <a:endParaRPr lang="en-AU" altLang="zh-CN">
                <a:ea typeface="宋体" pitchFamily="2" charset="-122"/>
              </a:endParaRPr>
            </a:p>
          </p:txBody>
        </p:sp>
      </p:grpSp>
      <p:grpSp>
        <p:nvGrpSpPr>
          <p:cNvPr id="25606" name="Group 17"/>
          <p:cNvGrpSpPr>
            <a:grpSpLocks/>
          </p:cNvGrpSpPr>
          <p:nvPr/>
        </p:nvGrpSpPr>
        <p:grpSpPr bwMode="auto">
          <a:xfrm>
            <a:off x="1619250" y="3068638"/>
            <a:ext cx="6913563" cy="773112"/>
            <a:chOff x="884" y="981"/>
            <a:chExt cx="4355" cy="487"/>
          </a:xfrm>
        </p:grpSpPr>
        <p:sp>
          <p:nvSpPr>
            <p:cNvPr id="25631" name="Text Box 18"/>
            <p:cNvSpPr txBox="1">
              <a:spLocks noChangeArrowheads="1"/>
            </p:cNvSpPr>
            <p:nvPr/>
          </p:nvSpPr>
          <p:spPr bwMode="auto">
            <a:xfrm>
              <a:off x="884" y="981"/>
              <a:ext cx="817"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2000"/>
                <a:t>35 or 43</a:t>
              </a:r>
              <a:endParaRPr lang="en-AU" altLang="zh-CN" sz="2000">
                <a:ea typeface="宋体" pitchFamily="2" charset="-122"/>
              </a:endParaRPr>
            </a:p>
          </p:txBody>
        </p:sp>
        <p:sp>
          <p:nvSpPr>
            <p:cNvPr id="25632" name="Text Box 19"/>
            <p:cNvSpPr txBox="1">
              <a:spLocks noChangeArrowheads="1"/>
            </p:cNvSpPr>
            <p:nvPr/>
          </p:nvSpPr>
          <p:spPr bwMode="auto">
            <a:xfrm>
              <a:off x="1701"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2000"/>
                <a:t>rs</a:t>
              </a:r>
              <a:endParaRPr lang="en-AU" altLang="zh-CN" sz="2000">
                <a:ea typeface="宋体" pitchFamily="2" charset="-122"/>
              </a:endParaRPr>
            </a:p>
          </p:txBody>
        </p:sp>
        <p:sp>
          <p:nvSpPr>
            <p:cNvPr id="25633" name="Text Box 20"/>
            <p:cNvSpPr txBox="1">
              <a:spLocks noChangeArrowheads="1"/>
            </p:cNvSpPr>
            <p:nvPr/>
          </p:nvSpPr>
          <p:spPr bwMode="auto">
            <a:xfrm>
              <a:off x="2381"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2000"/>
                <a:t>rt</a:t>
              </a:r>
              <a:endParaRPr lang="en-AU" altLang="zh-CN" sz="2000">
                <a:ea typeface="宋体" pitchFamily="2" charset="-122"/>
              </a:endParaRPr>
            </a:p>
          </p:txBody>
        </p:sp>
        <p:sp>
          <p:nvSpPr>
            <p:cNvPr id="25634" name="Text Box 21"/>
            <p:cNvSpPr txBox="1">
              <a:spLocks noChangeArrowheads="1"/>
            </p:cNvSpPr>
            <p:nvPr/>
          </p:nvSpPr>
          <p:spPr bwMode="auto">
            <a:xfrm>
              <a:off x="3061" y="981"/>
              <a:ext cx="2178"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2000"/>
                <a:t>address</a:t>
              </a:r>
              <a:endParaRPr lang="en-AU" altLang="zh-CN" sz="2000">
                <a:ea typeface="宋体" pitchFamily="2" charset="-122"/>
              </a:endParaRPr>
            </a:p>
          </p:txBody>
        </p:sp>
        <p:sp>
          <p:nvSpPr>
            <p:cNvPr id="25635" name="Text Box 22"/>
            <p:cNvSpPr txBox="1">
              <a:spLocks noChangeArrowheads="1"/>
            </p:cNvSpPr>
            <p:nvPr/>
          </p:nvSpPr>
          <p:spPr bwMode="auto">
            <a:xfrm>
              <a:off x="1060"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a:t>31:26</a:t>
              </a:r>
              <a:endParaRPr lang="en-AU" altLang="zh-CN">
                <a:ea typeface="宋体" pitchFamily="2" charset="-122"/>
              </a:endParaRPr>
            </a:p>
          </p:txBody>
        </p:sp>
        <p:sp>
          <p:nvSpPr>
            <p:cNvPr id="25636" name="Text Box 23"/>
            <p:cNvSpPr txBox="1">
              <a:spLocks noChangeArrowheads="1"/>
            </p:cNvSpPr>
            <p:nvPr/>
          </p:nvSpPr>
          <p:spPr bwMode="auto">
            <a:xfrm>
              <a:off x="1831"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a:t>25:21</a:t>
              </a:r>
              <a:endParaRPr lang="en-AU" altLang="zh-CN">
                <a:ea typeface="宋体" pitchFamily="2" charset="-122"/>
              </a:endParaRPr>
            </a:p>
          </p:txBody>
        </p:sp>
        <p:sp>
          <p:nvSpPr>
            <p:cNvPr id="25637" name="Text Box 24"/>
            <p:cNvSpPr txBox="1">
              <a:spLocks noChangeArrowheads="1"/>
            </p:cNvSpPr>
            <p:nvPr/>
          </p:nvSpPr>
          <p:spPr bwMode="auto">
            <a:xfrm>
              <a:off x="2512"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a:t>20:16</a:t>
              </a:r>
              <a:endParaRPr lang="en-AU" altLang="zh-CN">
                <a:ea typeface="宋体" pitchFamily="2" charset="-122"/>
              </a:endParaRPr>
            </a:p>
          </p:txBody>
        </p:sp>
        <p:sp>
          <p:nvSpPr>
            <p:cNvPr id="25638" name="Text Box 25"/>
            <p:cNvSpPr txBox="1">
              <a:spLocks noChangeArrowheads="1"/>
            </p:cNvSpPr>
            <p:nvPr/>
          </p:nvSpPr>
          <p:spPr bwMode="auto">
            <a:xfrm>
              <a:off x="4000" y="1256"/>
              <a:ext cx="36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a:t>15:0</a:t>
              </a:r>
              <a:endParaRPr lang="en-AU" altLang="zh-CN">
                <a:ea typeface="宋体" pitchFamily="2" charset="-122"/>
              </a:endParaRPr>
            </a:p>
          </p:txBody>
        </p:sp>
      </p:grpSp>
      <p:grpSp>
        <p:nvGrpSpPr>
          <p:cNvPr id="25607" name="Group 26"/>
          <p:cNvGrpSpPr>
            <a:grpSpLocks/>
          </p:cNvGrpSpPr>
          <p:nvPr/>
        </p:nvGrpSpPr>
        <p:grpSpPr bwMode="auto">
          <a:xfrm>
            <a:off x="1619250" y="4052888"/>
            <a:ext cx="6913563" cy="773112"/>
            <a:chOff x="884" y="981"/>
            <a:chExt cx="4355" cy="487"/>
          </a:xfrm>
        </p:grpSpPr>
        <p:sp>
          <p:nvSpPr>
            <p:cNvPr id="25623" name="Text Box 27"/>
            <p:cNvSpPr txBox="1">
              <a:spLocks noChangeArrowheads="1"/>
            </p:cNvSpPr>
            <p:nvPr/>
          </p:nvSpPr>
          <p:spPr bwMode="auto">
            <a:xfrm>
              <a:off x="884" y="981"/>
              <a:ext cx="817"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2000"/>
                <a:t>4</a:t>
              </a:r>
              <a:endParaRPr lang="en-AU" altLang="zh-CN" sz="2000">
                <a:ea typeface="宋体" pitchFamily="2" charset="-122"/>
              </a:endParaRPr>
            </a:p>
          </p:txBody>
        </p:sp>
        <p:sp>
          <p:nvSpPr>
            <p:cNvPr id="25624" name="Text Box 28"/>
            <p:cNvSpPr txBox="1">
              <a:spLocks noChangeArrowheads="1"/>
            </p:cNvSpPr>
            <p:nvPr/>
          </p:nvSpPr>
          <p:spPr bwMode="auto">
            <a:xfrm>
              <a:off x="1701"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2000"/>
                <a:t>rs</a:t>
              </a:r>
              <a:endParaRPr lang="en-AU" altLang="zh-CN" sz="2000">
                <a:ea typeface="宋体" pitchFamily="2" charset="-122"/>
              </a:endParaRPr>
            </a:p>
          </p:txBody>
        </p:sp>
        <p:sp>
          <p:nvSpPr>
            <p:cNvPr id="25625" name="Text Box 29"/>
            <p:cNvSpPr txBox="1">
              <a:spLocks noChangeArrowheads="1"/>
            </p:cNvSpPr>
            <p:nvPr/>
          </p:nvSpPr>
          <p:spPr bwMode="auto">
            <a:xfrm>
              <a:off x="2381"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2000"/>
                <a:t>rt</a:t>
              </a:r>
              <a:endParaRPr lang="en-AU" altLang="zh-CN" sz="2000">
                <a:ea typeface="宋体" pitchFamily="2" charset="-122"/>
              </a:endParaRPr>
            </a:p>
          </p:txBody>
        </p:sp>
        <p:sp>
          <p:nvSpPr>
            <p:cNvPr id="25626" name="Text Box 30"/>
            <p:cNvSpPr txBox="1">
              <a:spLocks noChangeArrowheads="1"/>
            </p:cNvSpPr>
            <p:nvPr/>
          </p:nvSpPr>
          <p:spPr bwMode="auto">
            <a:xfrm>
              <a:off x="3061" y="981"/>
              <a:ext cx="2178"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2000"/>
                <a:t>address</a:t>
              </a:r>
              <a:endParaRPr lang="en-AU" altLang="zh-CN" sz="2000">
                <a:ea typeface="宋体" pitchFamily="2" charset="-122"/>
              </a:endParaRPr>
            </a:p>
          </p:txBody>
        </p:sp>
        <p:sp>
          <p:nvSpPr>
            <p:cNvPr id="25627" name="Text Box 31"/>
            <p:cNvSpPr txBox="1">
              <a:spLocks noChangeArrowheads="1"/>
            </p:cNvSpPr>
            <p:nvPr/>
          </p:nvSpPr>
          <p:spPr bwMode="auto">
            <a:xfrm>
              <a:off x="1060"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a:t>31:26</a:t>
              </a:r>
              <a:endParaRPr lang="en-AU" altLang="zh-CN">
                <a:ea typeface="宋体" pitchFamily="2" charset="-122"/>
              </a:endParaRPr>
            </a:p>
          </p:txBody>
        </p:sp>
        <p:sp>
          <p:nvSpPr>
            <p:cNvPr id="25628" name="Text Box 32"/>
            <p:cNvSpPr txBox="1">
              <a:spLocks noChangeArrowheads="1"/>
            </p:cNvSpPr>
            <p:nvPr/>
          </p:nvSpPr>
          <p:spPr bwMode="auto">
            <a:xfrm>
              <a:off x="1831"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a:t>25:21</a:t>
              </a:r>
              <a:endParaRPr lang="en-AU" altLang="zh-CN">
                <a:ea typeface="宋体" pitchFamily="2" charset="-122"/>
              </a:endParaRPr>
            </a:p>
          </p:txBody>
        </p:sp>
        <p:sp>
          <p:nvSpPr>
            <p:cNvPr id="25629" name="Text Box 33"/>
            <p:cNvSpPr txBox="1">
              <a:spLocks noChangeArrowheads="1"/>
            </p:cNvSpPr>
            <p:nvPr/>
          </p:nvSpPr>
          <p:spPr bwMode="auto">
            <a:xfrm>
              <a:off x="2512"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a:t>20:16</a:t>
              </a:r>
              <a:endParaRPr lang="en-AU" altLang="zh-CN">
                <a:ea typeface="宋体" pitchFamily="2" charset="-122"/>
              </a:endParaRPr>
            </a:p>
          </p:txBody>
        </p:sp>
        <p:sp>
          <p:nvSpPr>
            <p:cNvPr id="25630" name="Text Box 34"/>
            <p:cNvSpPr txBox="1">
              <a:spLocks noChangeArrowheads="1"/>
            </p:cNvSpPr>
            <p:nvPr/>
          </p:nvSpPr>
          <p:spPr bwMode="auto">
            <a:xfrm>
              <a:off x="4000" y="1256"/>
              <a:ext cx="36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a:t>15:0</a:t>
              </a:r>
              <a:endParaRPr lang="en-AU" altLang="zh-CN">
                <a:ea typeface="宋体" pitchFamily="2" charset="-122"/>
              </a:endParaRPr>
            </a:p>
          </p:txBody>
        </p:sp>
      </p:grpSp>
      <p:sp>
        <p:nvSpPr>
          <p:cNvPr id="25608" name="Text Box 35"/>
          <p:cNvSpPr txBox="1">
            <a:spLocks noChangeArrowheads="1"/>
          </p:cNvSpPr>
          <p:nvPr/>
        </p:nvSpPr>
        <p:spPr bwMode="auto">
          <a:xfrm>
            <a:off x="595313" y="2112963"/>
            <a:ext cx="857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pPr algn="l"/>
            <a:r>
              <a:rPr lang="en-US" sz="1800"/>
              <a:t>R-type</a:t>
            </a:r>
            <a:endParaRPr lang="en-AU" altLang="zh-CN" sz="1800">
              <a:ea typeface="宋体" pitchFamily="2" charset="-122"/>
            </a:endParaRPr>
          </a:p>
        </p:txBody>
      </p:sp>
      <p:sp>
        <p:nvSpPr>
          <p:cNvPr id="25609" name="Text Box 36"/>
          <p:cNvSpPr txBox="1">
            <a:spLocks noChangeArrowheads="1"/>
          </p:cNvSpPr>
          <p:nvPr/>
        </p:nvSpPr>
        <p:spPr bwMode="auto">
          <a:xfrm>
            <a:off x="595313" y="2978150"/>
            <a:ext cx="755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pPr algn="l"/>
            <a:r>
              <a:rPr lang="en-US" sz="1800"/>
              <a:t>Load/</a:t>
            </a:r>
            <a:br>
              <a:rPr lang="en-US" sz="1800"/>
            </a:br>
            <a:r>
              <a:rPr lang="en-US" sz="1800"/>
              <a:t>Store</a:t>
            </a:r>
            <a:endParaRPr lang="en-AU" altLang="zh-CN" sz="1800">
              <a:ea typeface="宋体" pitchFamily="2" charset="-122"/>
            </a:endParaRPr>
          </a:p>
        </p:txBody>
      </p:sp>
      <p:sp>
        <p:nvSpPr>
          <p:cNvPr id="25610" name="Text Box 37"/>
          <p:cNvSpPr txBox="1">
            <a:spLocks noChangeArrowheads="1"/>
          </p:cNvSpPr>
          <p:nvPr/>
        </p:nvSpPr>
        <p:spPr bwMode="auto">
          <a:xfrm>
            <a:off x="595313" y="4129088"/>
            <a:ext cx="908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pPr algn="l"/>
            <a:r>
              <a:rPr lang="en-US" sz="1800"/>
              <a:t>Branch</a:t>
            </a:r>
            <a:endParaRPr lang="en-AU" altLang="zh-CN" sz="1800">
              <a:ea typeface="宋体" pitchFamily="2" charset="-122"/>
            </a:endParaRPr>
          </a:p>
        </p:txBody>
      </p:sp>
    </p:spTree>
    <p:extLst>
      <p:ext uri="{BB962C8B-B14F-4D97-AF65-F5344CB8AC3E}">
        <p14:creationId xmlns:p14="http://schemas.microsoft.com/office/powerpoint/2010/main" val="29054606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p:txBody>
          <a:bodyPr/>
          <a:lstStyle/>
          <a:p>
            <a:pPr eaLnBrk="1" hangingPunct="1"/>
            <a:r>
              <a:rPr lang="en-US" smtClean="0"/>
              <a:t>Building a Datapath</a:t>
            </a:r>
            <a:endParaRPr lang="en-AU" altLang="zh-CN" smtClean="0">
              <a:ea typeface="宋体" pitchFamily="2" charset="-122"/>
            </a:endParaRPr>
          </a:p>
        </p:txBody>
      </p:sp>
      <p:sp>
        <p:nvSpPr>
          <p:cNvPr id="14340" name="Rectangle 3"/>
          <p:cNvSpPr>
            <a:spLocks noGrp="1" noChangeArrowheads="1"/>
          </p:cNvSpPr>
          <p:nvPr>
            <p:ph idx="1"/>
          </p:nvPr>
        </p:nvSpPr>
        <p:spPr/>
        <p:txBody>
          <a:bodyPr/>
          <a:lstStyle/>
          <a:p>
            <a:pPr eaLnBrk="1" hangingPunct="1"/>
            <a:r>
              <a:rPr lang="en-US" smtClean="0">
                <a:solidFill>
                  <a:srgbClr val="FF0000"/>
                </a:solidFill>
              </a:rPr>
              <a:t>Datapath</a:t>
            </a:r>
          </a:p>
          <a:p>
            <a:pPr lvl="1" eaLnBrk="1" hangingPunct="1"/>
            <a:r>
              <a:rPr lang="en-US" smtClean="0"/>
              <a:t>Elements that process data and addresses</a:t>
            </a:r>
            <a:br>
              <a:rPr lang="en-US" smtClean="0"/>
            </a:br>
            <a:r>
              <a:rPr lang="en-US" smtClean="0"/>
              <a:t>in the CPU</a:t>
            </a:r>
          </a:p>
          <a:p>
            <a:pPr lvl="2" eaLnBrk="1" hangingPunct="1"/>
            <a:r>
              <a:rPr lang="en-US" smtClean="0"/>
              <a:t>Registers, ALUs, mux’s, memories, …</a:t>
            </a:r>
          </a:p>
          <a:p>
            <a:pPr eaLnBrk="1" hangingPunct="1"/>
            <a:r>
              <a:rPr lang="en-US" smtClean="0"/>
              <a:t>We will build a MIPS datapath incrementally</a:t>
            </a:r>
          </a:p>
          <a:p>
            <a:pPr lvl="1" eaLnBrk="1" hangingPunct="1"/>
            <a:r>
              <a:rPr lang="en-US" smtClean="0"/>
              <a:t>Refining the overview design</a:t>
            </a:r>
            <a:endParaRPr lang="en-AU" altLang="zh-CN" smtClean="0">
              <a:ea typeface="宋体" pitchFamily="2" charset="-122"/>
            </a:endParaRPr>
          </a:p>
        </p:txBody>
      </p:sp>
      <p:sp>
        <p:nvSpPr>
          <p:cNvPr id="1433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AU" altLang="zh-CN" sz="1400"/>
              <a:t>Chapter 4 — The Processor — </a:t>
            </a:r>
            <a:fld id="{52008C4B-93DE-481D-BD97-F7E3CD56F0BC}" type="slidenum">
              <a:rPr lang="en-AU" altLang="zh-CN" sz="1400"/>
              <a:pPr/>
              <a:t>18</a:t>
            </a:fld>
            <a:endParaRPr lang="en-AU" altLang="zh-CN" sz="1400"/>
          </a:p>
        </p:txBody>
      </p:sp>
      <p:sp>
        <p:nvSpPr>
          <p:cNvPr id="14341" name="Text Box 4"/>
          <p:cNvSpPr txBox="1">
            <a:spLocks noChangeArrowheads="1"/>
          </p:cNvSpPr>
          <p:nvPr/>
        </p:nvSpPr>
        <p:spPr bwMode="auto">
          <a:xfrm rot="5400000">
            <a:off x="7617619" y="1159669"/>
            <a:ext cx="26860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pPr algn="l"/>
            <a:r>
              <a:rPr lang="en-US" sz="1800">
                <a:solidFill>
                  <a:schemeClr val="folHlink"/>
                </a:solidFill>
              </a:rPr>
              <a:t>§4.3 Building a Datapath</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34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4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pPr eaLnBrk="1" hangingPunct="1"/>
            <a:r>
              <a:rPr lang="en-US" smtClean="0"/>
              <a:t>Instruction Fetch</a:t>
            </a:r>
            <a:endParaRPr lang="en-AU" altLang="zh-CN" smtClean="0">
              <a:ea typeface="宋体" pitchFamily="2" charset="-122"/>
            </a:endParaRPr>
          </a:p>
        </p:txBody>
      </p:sp>
      <p:sp>
        <p:nvSpPr>
          <p:cNvPr id="15362"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AU" altLang="zh-CN" sz="1400"/>
              <a:t>Chapter 4 — The Processor — </a:t>
            </a:r>
            <a:fld id="{3DB74381-8AC8-4BCB-ADF3-22114ED749B1}" type="slidenum">
              <a:rPr lang="en-AU" altLang="zh-CN" sz="1400"/>
              <a:pPr/>
              <a:t>19</a:t>
            </a:fld>
            <a:endParaRPr lang="en-AU" altLang="zh-CN" sz="1400"/>
          </a:p>
        </p:txBody>
      </p:sp>
      <p:sp>
        <p:nvSpPr>
          <p:cNvPr id="15364" name="AutoShape 4"/>
          <p:cNvSpPr>
            <a:spLocks/>
          </p:cNvSpPr>
          <p:nvPr/>
        </p:nvSpPr>
        <p:spPr bwMode="auto">
          <a:xfrm>
            <a:off x="611188" y="4437063"/>
            <a:ext cx="914400" cy="609600"/>
          </a:xfrm>
          <a:prstGeom prst="borderCallout1">
            <a:avLst>
              <a:gd name="adj1" fmla="val 18750"/>
              <a:gd name="adj2" fmla="val 108333"/>
              <a:gd name="adj3" fmla="val -16667"/>
              <a:gd name="adj4" fmla="val 171356"/>
            </a:avLst>
          </a:prstGeom>
          <a:solidFill>
            <a:schemeClr val="accent1"/>
          </a:solidFill>
          <a:ln w="9525">
            <a:solidFill>
              <a:schemeClr val="tx1"/>
            </a:solidFill>
            <a:miter lim="800000"/>
            <a:headEnd/>
            <a:tailEnd type="triangle" w="med" len="med"/>
          </a:ln>
        </p:spPr>
        <p:txBody>
          <a:bodyPr/>
          <a:lstStyle/>
          <a:p>
            <a:r>
              <a:rPr lang="en-US"/>
              <a:t>32-bit register</a:t>
            </a:r>
            <a:endParaRPr lang="en-AU" altLang="zh-CN">
              <a:ea typeface="宋体" pitchFamily="2" charset="-122"/>
            </a:endParaRPr>
          </a:p>
        </p:txBody>
      </p:sp>
      <p:sp>
        <p:nvSpPr>
          <p:cNvPr id="15365" name="AutoShape 5"/>
          <p:cNvSpPr>
            <a:spLocks/>
          </p:cNvSpPr>
          <p:nvPr/>
        </p:nvSpPr>
        <p:spPr bwMode="auto">
          <a:xfrm>
            <a:off x="7308850" y="3860800"/>
            <a:ext cx="1439863" cy="863600"/>
          </a:xfrm>
          <a:prstGeom prst="borderCallout1">
            <a:avLst>
              <a:gd name="adj1" fmla="val 13236"/>
              <a:gd name="adj2" fmla="val -5292"/>
              <a:gd name="adj3" fmla="val -41912"/>
              <a:gd name="adj4" fmla="val -55458"/>
            </a:avLst>
          </a:prstGeom>
          <a:solidFill>
            <a:schemeClr val="accent1"/>
          </a:solidFill>
          <a:ln w="9525">
            <a:solidFill>
              <a:schemeClr val="tx1"/>
            </a:solidFill>
            <a:miter lim="800000"/>
            <a:headEnd/>
            <a:tailEnd type="triangle" w="med" len="med"/>
          </a:ln>
        </p:spPr>
        <p:txBody>
          <a:bodyPr/>
          <a:lstStyle/>
          <a:p>
            <a:r>
              <a:rPr lang="en-US"/>
              <a:t>Increment by 4 for next instruction</a:t>
            </a:r>
            <a:endParaRPr lang="en-AU" altLang="zh-CN">
              <a:ea typeface="宋体" pitchFamily="2" charset="-122"/>
            </a:endParaRPr>
          </a:p>
        </p:txBody>
      </p:sp>
      <p:pic>
        <p:nvPicPr>
          <p:cNvPr id="15366" name="Picture 6" descr="f04-06-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075" y="1628775"/>
            <a:ext cx="5143500" cy="401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pPr eaLnBrk="1" hangingPunct="1"/>
            <a:r>
              <a:rPr lang="en-US" smtClean="0"/>
              <a:t>Introduction</a:t>
            </a:r>
            <a:endParaRPr lang="en-AU" altLang="zh-CN" smtClean="0">
              <a:ea typeface="宋体" pitchFamily="2" charset="-122"/>
            </a:endParaRPr>
          </a:p>
        </p:txBody>
      </p:sp>
      <p:sp>
        <p:nvSpPr>
          <p:cNvPr id="4100" name="Rectangle 3"/>
          <p:cNvSpPr>
            <a:spLocks noGrp="1" noChangeArrowheads="1"/>
          </p:cNvSpPr>
          <p:nvPr>
            <p:ph idx="1"/>
          </p:nvPr>
        </p:nvSpPr>
        <p:spPr>
          <a:xfrm>
            <a:off x="517526" y="1125538"/>
            <a:ext cx="8459787" cy="5111750"/>
          </a:xfrm>
        </p:spPr>
        <p:txBody>
          <a:bodyPr/>
          <a:lstStyle/>
          <a:p>
            <a:pPr eaLnBrk="1" hangingPunct="1">
              <a:lnSpc>
                <a:spcPct val="90000"/>
              </a:lnSpc>
            </a:pPr>
            <a:r>
              <a:rPr lang="en-US" sz="2800" dirty="0" smtClean="0"/>
              <a:t>CPU performance factors</a:t>
            </a:r>
          </a:p>
          <a:p>
            <a:pPr lvl="1" eaLnBrk="1" hangingPunct="1">
              <a:lnSpc>
                <a:spcPct val="90000"/>
              </a:lnSpc>
            </a:pPr>
            <a:r>
              <a:rPr lang="en-US" sz="2400" dirty="0" smtClean="0"/>
              <a:t>Instruction count</a:t>
            </a:r>
          </a:p>
          <a:p>
            <a:pPr lvl="2" eaLnBrk="1" hangingPunct="1">
              <a:lnSpc>
                <a:spcPct val="90000"/>
              </a:lnSpc>
            </a:pPr>
            <a:r>
              <a:rPr lang="en-US" sz="2000" dirty="0" smtClean="0"/>
              <a:t>Determined by ISA and compiler</a:t>
            </a:r>
          </a:p>
          <a:p>
            <a:pPr lvl="1" eaLnBrk="1" hangingPunct="1">
              <a:lnSpc>
                <a:spcPct val="90000"/>
              </a:lnSpc>
            </a:pPr>
            <a:r>
              <a:rPr lang="en-US" sz="2400" dirty="0" smtClean="0"/>
              <a:t>CPI and Clock cycle time</a:t>
            </a:r>
          </a:p>
          <a:p>
            <a:pPr lvl="2" eaLnBrk="1" hangingPunct="1">
              <a:lnSpc>
                <a:spcPct val="90000"/>
              </a:lnSpc>
            </a:pPr>
            <a:r>
              <a:rPr lang="en-US" sz="2000" dirty="0" smtClean="0"/>
              <a:t>Determined by CPU hardware</a:t>
            </a:r>
          </a:p>
          <a:p>
            <a:pPr eaLnBrk="1" hangingPunct="1">
              <a:lnSpc>
                <a:spcPct val="90000"/>
              </a:lnSpc>
            </a:pPr>
            <a:r>
              <a:rPr lang="en-US" sz="2800" dirty="0" smtClean="0"/>
              <a:t>We will examine MIPS CPU implementations</a:t>
            </a:r>
          </a:p>
          <a:p>
            <a:pPr lvl="1" eaLnBrk="1" hangingPunct="1">
              <a:lnSpc>
                <a:spcPct val="90000"/>
              </a:lnSpc>
            </a:pPr>
            <a:r>
              <a:rPr lang="en-US" sz="2400" dirty="0" smtClean="0"/>
              <a:t>A simplified version</a:t>
            </a:r>
          </a:p>
          <a:p>
            <a:pPr eaLnBrk="1" hangingPunct="1">
              <a:lnSpc>
                <a:spcPct val="90000"/>
              </a:lnSpc>
            </a:pPr>
            <a:r>
              <a:rPr lang="en-US" sz="2800" dirty="0" smtClean="0"/>
              <a:t>Simple instruction subset, shows most aspects</a:t>
            </a:r>
          </a:p>
          <a:p>
            <a:pPr lvl="1" eaLnBrk="1" hangingPunct="1">
              <a:lnSpc>
                <a:spcPct val="90000"/>
              </a:lnSpc>
            </a:pPr>
            <a:r>
              <a:rPr lang="en-US" sz="2400" dirty="0" smtClean="0"/>
              <a:t>Memory reference: </a:t>
            </a:r>
            <a:r>
              <a:rPr lang="en-US" sz="2400" dirty="0" err="1" smtClean="0">
                <a:solidFill>
                  <a:schemeClr val="tx2"/>
                </a:solidFill>
                <a:latin typeface="Lucida Console" pitchFamily="49" charset="0"/>
              </a:rPr>
              <a:t>lw</a:t>
            </a:r>
            <a:r>
              <a:rPr lang="en-US" sz="2400" dirty="0" smtClean="0">
                <a:solidFill>
                  <a:schemeClr val="tx2"/>
                </a:solidFill>
              </a:rPr>
              <a:t>, </a:t>
            </a:r>
            <a:r>
              <a:rPr lang="en-US" sz="2400" dirty="0" err="1" smtClean="0">
                <a:solidFill>
                  <a:schemeClr val="tx2"/>
                </a:solidFill>
                <a:latin typeface="Lucida Console" pitchFamily="49" charset="0"/>
              </a:rPr>
              <a:t>sw</a:t>
            </a:r>
            <a:endParaRPr lang="en-US" sz="2400" dirty="0" smtClean="0">
              <a:solidFill>
                <a:schemeClr val="tx2"/>
              </a:solidFill>
              <a:latin typeface="Lucida Console" pitchFamily="49" charset="0"/>
            </a:endParaRPr>
          </a:p>
          <a:p>
            <a:pPr lvl="1" eaLnBrk="1" hangingPunct="1">
              <a:lnSpc>
                <a:spcPct val="90000"/>
              </a:lnSpc>
            </a:pPr>
            <a:r>
              <a:rPr lang="en-US" sz="2400" dirty="0" smtClean="0"/>
              <a:t>Arithmetic/logical: </a:t>
            </a:r>
            <a:r>
              <a:rPr lang="en-US" sz="2400" dirty="0" smtClean="0">
                <a:solidFill>
                  <a:schemeClr val="tx2"/>
                </a:solidFill>
                <a:latin typeface="Lucida Console" pitchFamily="49" charset="0"/>
              </a:rPr>
              <a:t>add</a:t>
            </a:r>
            <a:r>
              <a:rPr lang="en-US" sz="2400" dirty="0" smtClean="0">
                <a:solidFill>
                  <a:schemeClr val="tx2"/>
                </a:solidFill>
              </a:rPr>
              <a:t>, </a:t>
            </a:r>
            <a:r>
              <a:rPr lang="en-US" sz="2400" dirty="0" smtClean="0">
                <a:solidFill>
                  <a:schemeClr val="tx2"/>
                </a:solidFill>
                <a:latin typeface="Lucida Console" pitchFamily="49" charset="0"/>
              </a:rPr>
              <a:t>sub</a:t>
            </a:r>
            <a:r>
              <a:rPr lang="en-US" sz="2400" dirty="0" smtClean="0">
                <a:solidFill>
                  <a:schemeClr val="tx2"/>
                </a:solidFill>
              </a:rPr>
              <a:t>, </a:t>
            </a:r>
            <a:r>
              <a:rPr lang="en-US" sz="2400" dirty="0" smtClean="0">
                <a:solidFill>
                  <a:schemeClr val="tx2"/>
                </a:solidFill>
                <a:latin typeface="Lucida Console" pitchFamily="49" charset="0"/>
              </a:rPr>
              <a:t>and</a:t>
            </a:r>
            <a:r>
              <a:rPr lang="en-US" sz="2400" dirty="0" smtClean="0">
                <a:solidFill>
                  <a:schemeClr val="tx2"/>
                </a:solidFill>
              </a:rPr>
              <a:t>, </a:t>
            </a:r>
            <a:r>
              <a:rPr lang="en-US" sz="2400" dirty="0" smtClean="0">
                <a:solidFill>
                  <a:schemeClr val="tx2"/>
                </a:solidFill>
                <a:latin typeface="Lucida Console" pitchFamily="49" charset="0"/>
              </a:rPr>
              <a:t>or</a:t>
            </a:r>
            <a:r>
              <a:rPr lang="en-US" sz="2400" dirty="0" smtClean="0">
                <a:solidFill>
                  <a:schemeClr val="tx2"/>
                </a:solidFill>
              </a:rPr>
              <a:t>, </a:t>
            </a:r>
            <a:r>
              <a:rPr lang="en-US" sz="2400" dirty="0" err="1" smtClean="0">
                <a:solidFill>
                  <a:schemeClr val="tx2"/>
                </a:solidFill>
                <a:latin typeface="Lucida Console" pitchFamily="49" charset="0"/>
              </a:rPr>
              <a:t>slt</a:t>
            </a:r>
            <a:endParaRPr lang="en-US" sz="2400" dirty="0" smtClean="0">
              <a:solidFill>
                <a:schemeClr val="tx2"/>
              </a:solidFill>
              <a:latin typeface="Lucida Console" pitchFamily="49" charset="0"/>
            </a:endParaRPr>
          </a:p>
          <a:p>
            <a:pPr lvl="1" eaLnBrk="1" hangingPunct="1">
              <a:lnSpc>
                <a:spcPct val="90000"/>
              </a:lnSpc>
            </a:pPr>
            <a:r>
              <a:rPr lang="en-US" sz="2400" dirty="0" smtClean="0"/>
              <a:t>Control transfer: </a:t>
            </a:r>
            <a:r>
              <a:rPr lang="en-US" sz="2400" dirty="0" err="1" smtClean="0">
                <a:solidFill>
                  <a:schemeClr val="tx2"/>
                </a:solidFill>
                <a:latin typeface="Lucida Console" pitchFamily="49" charset="0"/>
              </a:rPr>
              <a:t>beq</a:t>
            </a:r>
            <a:r>
              <a:rPr lang="en-US" sz="2400" dirty="0" smtClean="0">
                <a:solidFill>
                  <a:schemeClr val="tx2"/>
                </a:solidFill>
              </a:rPr>
              <a:t>, </a:t>
            </a:r>
            <a:r>
              <a:rPr lang="en-US" sz="2400" dirty="0" smtClean="0">
                <a:solidFill>
                  <a:schemeClr val="tx2"/>
                </a:solidFill>
                <a:latin typeface="Lucida Console" pitchFamily="49" charset="0"/>
              </a:rPr>
              <a:t>j</a:t>
            </a:r>
          </a:p>
          <a:p>
            <a:pPr marL="342900" lvl="1" indent="-342900" eaLnBrk="1" hangingPunct="1">
              <a:lnSpc>
                <a:spcPct val="90000"/>
              </a:lnSpc>
              <a:buClr>
                <a:schemeClr val="folHlink"/>
              </a:buClr>
              <a:buSzPct val="60000"/>
            </a:pPr>
            <a:r>
              <a:rPr lang="en-US" altLang="zh-CN" dirty="0" smtClean="0">
                <a:ea typeface="+mn-ea"/>
                <a:cs typeface="+mn-cs"/>
              </a:rPr>
              <a:t>We will </a:t>
            </a:r>
            <a:r>
              <a:rPr lang="en-US" altLang="zh-CN" dirty="0">
                <a:ea typeface="+mn-ea"/>
                <a:cs typeface="+mn-cs"/>
              </a:rPr>
              <a:t>introduce  additional  </a:t>
            </a:r>
            <a:r>
              <a:rPr lang="en-US" altLang="zh-CN" dirty="0" smtClean="0">
                <a:ea typeface="+mn-ea"/>
                <a:cs typeface="+mn-cs"/>
              </a:rPr>
              <a:t>materials about CPU </a:t>
            </a:r>
            <a:endParaRPr lang="en-US" altLang="zh-CN" dirty="0">
              <a:ea typeface="+mn-ea"/>
              <a:cs typeface="+mn-cs"/>
            </a:endParaRPr>
          </a:p>
          <a:p>
            <a:pPr marL="457200" lvl="1" indent="0" eaLnBrk="1" hangingPunct="1">
              <a:lnSpc>
                <a:spcPct val="90000"/>
              </a:lnSpc>
              <a:buNone/>
            </a:pPr>
            <a:endParaRPr lang="en-US" sz="2400" dirty="0" smtClean="0">
              <a:solidFill>
                <a:schemeClr val="tx2"/>
              </a:solidFill>
              <a:latin typeface="Lucida Console" pitchFamily="49" charset="0"/>
            </a:endParaRPr>
          </a:p>
        </p:txBody>
      </p:sp>
      <p:sp>
        <p:nvSpPr>
          <p:cNvPr id="409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AU" altLang="zh-CN" sz="1400"/>
              <a:t>Chapter 4 — The Processor — </a:t>
            </a:r>
            <a:fld id="{52BA75EE-E5A2-4357-B558-E95EBF8F2422}" type="slidenum">
              <a:rPr lang="en-AU" altLang="zh-CN" sz="1400"/>
              <a:pPr/>
              <a:t>2</a:t>
            </a:fld>
            <a:endParaRPr lang="en-AU" altLang="zh-CN" sz="1400"/>
          </a:p>
        </p:txBody>
      </p:sp>
      <p:sp>
        <p:nvSpPr>
          <p:cNvPr id="4101" name="Text Box 4"/>
          <p:cNvSpPr txBox="1">
            <a:spLocks noChangeArrowheads="1"/>
          </p:cNvSpPr>
          <p:nvPr/>
        </p:nvSpPr>
        <p:spPr bwMode="auto">
          <a:xfrm rot="5400000">
            <a:off x="8017669" y="759619"/>
            <a:ext cx="18859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pPr algn="l"/>
            <a:r>
              <a:rPr lang="en-US" sz="1800">
                <a:solidFill>
                  <a:schemeClr val="folHlink"/>
                </a:solidFill>
              </a:rPr>
              <a:t>§4.1 Introduction</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10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0">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410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00">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100">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00">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4100">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00">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00">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100">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0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3" y="138609"/>
            <a:ext cx="8259762" cy="769441"/>
          </a:xfrm>
        </p:spPr>
        <p:txBody>
          <a:bodyPr/>
          <a:lstStyle/>
          <a:p>
            <a:r>
              <a:rPr lang="en-US" altLang="zh-CN" dirty="0">
                <a:latin typeface="微软雅黑" panose="020B0503020204020204" pitchFamily="34" charset="-122"/>
                <a:ea typeface="微软雅黑" panose="020B0503020204020204" pitchFamily="34" charset="-122"/>
              </a:rPr>
              <a:t>Verilog </a:t>
            </a:r>
            <a:r>
              <a:rPr lang="en-US" altLang="zh-CN" dirty="0" smtClean="0">
                <a:latin typeface="微软雅黑" panose="020B0503020204020204" pitchFamily="34" charset="-122"/>
                <a:ea typeface="微软雅黑" panose="020B0503020204020204" pitchFamily="34" charset="-122"/>
              </a:rPr>
              <a:t>PC </a:t>
            </a:r>
            <a:r>
              <a:rPr lang="zh-CN" altLang="en-US" dirty="0" smtClean="0">
                <a:latin typeface="微软雅黑" panose="020B0503020204020204" pitchFamily="34" charset="-122"/>
                <a:ea typeface="微软雅黑" panose="020B0503020204020204" pitchFamily="34" charset="-122"/>
              </a:rPr>
              <a:t>单元的实现</a:t>
            </a:r>
            <a:endParaRPr lang="zh-CN" altLang="en-US" dirty="0"/>
          </a:p>
        </p:txBody>
      </p:sp>
      <p:sp>
        <p:nvSpPr>
          <p:cNvPr id="3" name="页脚占位符 2"/>
          <p:cNvSpPr>
            <a:spLocks noGrp="1"/>
          </p:cNvSpPr>
          <p:nvPr>
            <p:ph type="ftr" sz="quarter" idx="10"/>
          </p:nvPr>
        </p:nvSpPr>
        <p:spPr/>
        <p:txBody>
          <a:bodyPr/>
          <a:lstStyle/>
          <a:p>
            <a:r>
              <a:rPr lang="en-AU" altLang="zh-CN" smtClean="0"/>
              <a:t>Chapter 4 — The Processor — </a:t>
            </a:r>
            <a:fld id="{89F828F6-F379-4D27-9F3D-C213A43CF13B}" type="slidenum">
              <a:rPr lang="en-AU" altLang="zh-CN" smtClean="0"/>
              <a:pPr/>
              <a:t>20</a:t>
            </a:fld>
            <a:endParaRPr lang="en-AU" altLang="zh-CN"/>
          </a:p>
        </p:txBody>
      </p:sp>
      <p:sp>
        <p:nvSpPr>
          <p:cNvPr id="4" name="矩形 3"/>
          <p:cNvSpPr/>
          <p:nvPr/>
        </p:nvSpPr>
        <p:spPr>
          <a:xfrm>
            <a:off x="827584" y="1298158"/>
            <a:ext cx="7128792" cy="5016758"/>
          </a:xfrm>
          <a:prstGeom prst="rect">
            <a:avLst/>
          </a:prstGeom>
        </p:spPr>
        <p:txBody>
          <a:bodyPr wrap="square">
            <a:spAutoFit/>
          </a:bodyPr>
          <a:lstStyle/>
          <a:p>
            <a:pPr algn="l"/>
            <a:r>
              <a:rPr lang="en-US" altLang="zh-CN" dirty="0"/>
              <a:t>module PC(</a:t>
            </a:r>
          </a:p>
          <a:p>
            <a:pPr algn="l"/>
            <a:r>
              <a:rPr lang="en-US" altLang="zh-CN" dirty="0"/>
              <a:t>    input </a:t>
            </a:r>
            <a:r>
              <a:rPr lang="en-US" altLang="zh-CN" dirty="0" err="1"/>
              <a:t>CLK</a:t>
            </a:r>
            <a:r>
              <a:rPr lang="en-US" altLang="zh-CN" dirty="0"/>
              <a:t>,                         // </a:t>
            </a:r>
            <a:r>
              <a:rPr lang="zh-CN" altLang="en-US" dirty="0"/>
              <a:t>时钟</a:t>
            </a:r>
          </a:p>
          <a:p>
            <a:pPr algn="l"/>
            <a:r>
              <a:rPr lang="zh-CN" altLang="en-US" dirty="0"/>
              <a:t>    </a:t>
            </a:r>
            <a:r>
              <a:rPr lang="en-US" altLang="zh-CN" dirty="0"/>
              <a:t>input Reset,                       // </a:t>
            </a:r>
            <a:r>
              <a:rPr lang="zh-CN" altLang="en-US" dirty="0"/>
              <a:t>重置信号</a:t>
            </a:r>
          </a:p>
          <a:p>
            <a:pPr algn="l"/>
            <a:r>
              <a:rPr lang="zh-CN" altLang="en-US" dirty="0"/>
              <a:t>    </a:t>
            </a:r>
            <a:r>
              <a:rPr lang="en-US" altLang="zh-CN" dirty="0"/>
              <a:t>input </a:t>
            </a:r>
            <a:r>
              <a:rPr lang="en-US" altLang="zh-CN" dirty="0" err="1"/>
              <a:t>PCWre</a:t>
            </a:r>
            <a:r>
              <a:rPr lang="en-US" altLang="zh-CN" dirty="0"/>
              <a:t>,                      </a:t>
            </a:r>
            <a:r>
              <a:rPr lang="en-US" altLang="zh-CN" dirty="0" smtClean="0"/>
              <a:t>// </a:t>
            </a:r>
            <a:r>
              <a:rPr lang="en-US" altLang="zh-CN" dirty="0"/>
              <a:t>PC</a:t>
            </a:r>
            <a:r>
              <a:rPr lang="zh-CN" altLang="en-US" dirty="0"/>
              <a:t>是否更改，如果为</a:t>
            </a:r>
            <a:r>
              <a:rPr lang="en-US" altLang="zh-CN" dirty="0"/>
              <a:t>0</a:t>
            </a:r>
            <a:r>
              <a:rPr lang="zh-CN" altLang="en-US" dirty="0"/>
              <a:t>，</a:t>
            </a:r>
            <a:r>
              <a:rPr lang="en-US" altLang="zh-CN" dirty="0"/>
              <a:t>PC</a:t>
            </a:r>
            <a:r>
              <a:rPr lang="zh-CN" altLang="en-US" dirty="0"/>
              <a:t>不更改</a:t>
            </a:r>
          </a:p>
          <a:p>
            <a:pPr algn="l"/>
            <a:r>
              <a:rPr lang="zh-CN" altLang="en-US" dirty="0"/>
              <a:t>    </a:t>
            </a:r>
            <a:r>
              <a:rPr lang="en-US" altLang="zh-CN" dirty="0"/>
              <a:t>input [31:0] </a:t>
            </a:r>
            <a:r>
              <a:rPr lang="en-US" altLang="zh-CN" dirty="0" err="1"/>
              <a:t>newAddress</a:t>
            </a:r>
            <a:r>
              <a:rPr lang="en-US" altLang="zh-CN" dirty="0"/>
              <a:t>,    </a:t>
            </a:r>
            <a:r>
              <a:rPr lang="en-US" altLang="zh-CN" dirty="0" smtClean="0"/>
              <a:t> </a:t>
            </a:r>
            <a:r>
              <a:rPr lang="en-US" altLang="zh-CN" dirty="0"/>
              <a:t>// </a:t>
            </a:r>
            <a:r>
              <a:rPr lang="zh-CN" altLang="en-US" dirty="0"/>
              <a:t>新指令</a:t>
            </a:r>
          </a:p>
          <a:p>
            <a:pPr algn="l"/>
            <a:r>
              <a:rPr lang="zh-CN" altLang="en-US" dirty="0"/>
              <a:t>    </a:t>
            </a:r>
            <a:r>
              <a:rPr lang="en-US" altLang="zh-CN" dirty="0"/>
              <a:t>output </a:t>
            </a:r>
            <a:r>
              <a:rPr lang="en-US" altLang="zh-CN" dirty="0" err="1"/>
              <a:t>reg</a:t>
            </a:r>
            <a:r>
              <a:rPr lang="en-US" altLang="zh-CN" dirty="0"/>
              <a:t>[31:0] </a:t>
            </a:r>
            <a:r>
              <a:rPr lang="en-US" altLang="zh-CN" dirty="0" err="1"/>
              <a:t>currentAddress</a:t>
            </a:r>
            <a:r>
              <a:rPr lang="en-US" altLang="zh-CN" dirty="0"/>
              <a:t>    // </a:t>
            </a:r>
            <a:r>
              <a:rPr lang="zh-CN" altLang="en-US" dirty="0"/>
              <a:t>当前指令</a:t>
            </a:r>
          </a:p>
          <a:p>
            <a:pPr algn="l"/>
            <a:r>
              <a:rPr lang="zh-CN" altLang="en-US" dirty="0"/>
              <a:t>    </a:t>
            </a:r>
            <a:r>
              <a:rPr lang="en-US" altLang="zh-CN" dirty="0" smtClean="0"/>
              <a:t>);</a:t>
            </a:r>
            <a:endParaRPr lang="en-US" altLang="zh-CN" dirty="0"/>
          </a:p>
          <a:p>
            <a:pPr algn="l"/>
            <a:r>
              <a:rPr lang="en-US" altLang="zh-CN" dirty="0"/>
              <a:t>    initial begin</a:t>
            </a:r>
          </a:p>
          <a:p>
            <a:pPr algn="l"/>
            <a:r>
              <a:rPr lang="en-US" altLang="zh-CN" dirty="0"/>
              <a:t>        </a:t>
            </a:r>
            <a:r>
              <a:rPr lang="en-US" altLang="zh-CN" dirty="0" err="1"/>
              <a:t>currentAddress</a:t>
            </a:r>
            <a:r>
              <a:rPr lang="en-US" altLang="zh-CN" dirty="0"/>
              <a:t> &lt;= 0;  // </a:t>
            </a:r>
            <a:r>
              <a:rPr lang="zh-CN" altLang="en-US" dirty="0"/>
              <a:t>非阻塞赋值</a:t>
            </a:r>
          </a:p>
          <a:p>
            <a:pPr algn="l"/>
            <a:r>
              <a:rPr lang="zh-CN" altLang="en-US" dirty="0"/>
              <a:t>    </a:t>
            </a:r>
            <a:r>
              <a:rPr lang="en-US" altLang="zh-CN" dirty="0" smtClean="0"/>
              <a:t>end</a:t>
            </a:r>
            <a:endParaRPr lang="en-US" altLang="zh-CN" dirty="0"/>
          </a:p>
          <a:p>
            <a:pPr algn="l"/>
            <a:r>
              <a:rPr lang="en-US" altLang="zh-CN" dirty="0"/>
              <a:t>    always@(</a:t>
            </a:r>
            <a:r>
              <a:rPr lang="en-US" altLang="zh-CN" dirty="0" err="1"/>
              <a:t>posedge</a:t>
            </a:r>
            <a:r>
              <a:rPr lang="en-US" altLang="zh-CN" dirty="0"/>
              <a:t> </a:t>
            </a:r>
            <a:r>
              <a:rPr lang="en-US" altLang="zh-CN" dirty="0" err="1"/>
              <a:t>CLK</a:t>
            </a:r>
            <a:r>
              <a:rPr lang="en-US" altLang="zh-CN" dirty="0"/>
              <a:t> or </a:t>
            </a:r>
            <a:r>
              <a:rPr lang="en-US" altLang="zh-CN" dirty="0" err="1"/>
              <a:t>posedge</a:t>
            </a:r>
            <a:r>
              <a:rPr lang="en-US" altLang="zh-CN" dirty="0"/>
              <a:t> Reset)</a:t>
            </a:r>
          </a:p>
          <a:p>
            <a:pPr algn="l"/>
            <a:r>
              <a:rPr lang="en-US" altLang="zh-CN" dirty="0"/>
              <a:t>     begin</a:t>
            </a:r>
          </a:p>
          <a:p>
            <a:pPr algn="l"/>
            <a:r>
              <a:rPr lang="en-US" altLang="zh-CN" dirty="0"/>
              <a:t>        if (Reset == 1)  </a:t>
            </a:r>
            <a:r>
              <a:rPr lang="en-US" altLang="zh-CN" dirty="0" err="1"/>
              <a:t>currentAddress</a:t>
            </a:r>
            <a:r>
              <a:rPr lang="en-US" altLang="zh-CN" dirty="0"/>
              <a:t> &lt;= 0;  // </a:t>
            </a:r>
            <a:r>
              <a:rPr lang="zh-CN" altLang="en-US" dirty="0"/>
              <a:t>如果重置，赋值为</a:t>
            </a:r>
            <a:r>
              <a:rPr lang="en-US" altLang="zh-CN" dirty="0"/>
              <a:t>0</a:t>
            </a:r>
          </a:p>
          <a:p>
            <a:pPr algn="l"/>
            <a:r>
              <a:rPr lang="en-US" altLang="zh-CN" dirty="0"/>
              <a:t>        else </a:t>
            </a:r>
          </a:p>
          <a:p>
            <a:pPr algn="l"/>
            <a:r>
              <a:rPr lang="en-US" altLang="zh-CN" dirty="0"/>
              <a:t>         begin</a:t>
            </a:r>
          </a:p>
          <a:p>
            <a:pPr algn="l"/>
            <a:r>
              <a:rPr lang="en-US" altLang="zh-CN" dirty="0"/>
              <a:t>            if (</a:t>
            </a:r>
            <a:r>
              <a:rPr lang="en-US" altLang="zh-CN" dirty="0" err="1"/>
              <a:t>PCWre</a:t>
            </a:r>
            <a:r>
              <a:rPr lang="en-US" altLang="zh-CN" dirty="0"/>
              <a:t>)  </a:t>
            </a:r>
            <a:r>
              <a:rPr lang="en-US" altLang="zh-CN" dirty="0" err="1"/>
              <a:t>currentAddress</a:t>
            </a:r>
            <a:r>
              <a:rPr lang="en-US" altLang="zh-CN" dirty="0"/>
              <a:t> &lt;= </a:t>
            </a:r>
            <a:r>
              <a:rPr lang="en-US" altLang="zh-CN" dirty="0" err="1"/>
              <a:t>newAddress</a:t>
            </a:r>
            <a:r>
              <a:rPr lang="en-US" altLang="zh-CN" dirty="0"/>
              <a:t>;</a:t>
            </a:r>
          </a:p>
          <a:p>
            <a:pPr algn="l"/>
            <a:r>
              <a:rPr lang="en-US" altLang="zh-CN" dirty="0"/>
              <a:t>            else  </a:t>
            </a:r>
            <a:r>
              <a:rPr lang="en-US" altLang="zh-CN" dirty="0" err="1"/>
              <a:t>currentAddress</a:t>
            </a:r>
            <a:r>
              <a:rPr lang="en-US" altLang="zh-CN" dirty="0"/>
              <a:t> &lt;= </a:t>
            </a:r>
            <a:r>
              <a:rPr lang="en-US" altLang="zh-CN" dirty="0" err="1"/>
              <a:t>currentAddress</a:t>
            </a:r>
            <a:r>
              <a:rPr lang="en-US" altLang="zh-CN" dirty="0"/>
              <a:t>;</a:t>
            </a:r>
          </a:p>
          <a:p>
            <a:pPr algn="l"/>
            <a:r>
              <a:rPr lang="en-US" altLang="zh-CN" dirty="0"/>
              <a:t>         end</a:t>
            </a:r>
          </a:p>
          <a:p>
            <a:pPr algn="l"/>
            <a:r>
              <a:rPr lang="en-US" altLang="zh-CN" dirty="0"/>
              <a:t>     </a:t>
            </a:r>
            <a:r>
              <a:rPr lang="en-US" altLang="zh-CN" dirty="0" smtClean="0"/>
              <a:t>end</a:t>
            </a:r>
            <a:endParaRPr lang="en-US" altLang="zh-CN" dirty="0"/>
          </a:p>
          <a:p>
            <a:pPr algn="l"/>
            <a:r>
              <a:rPr lang="en-US" altLang="zh-CN" dirty="0" err="1"/>
              <a:t>endmodule</a:t>
            </a:r>
            <a:endParaRPr lang="zh-CN" altLang="en-US" dirty="0"/>
          </a:p>
        </p:txBody>
      </p:sp>
    </p:spTree>
    <p:extLst>
      <p:ext uri="{BB962C8B-B14F-4D97-AF65-F5344CB8AC3E}">
        <p14:creationId xmlns:p14="http://schemas.microsoft.com/office/powerpoint/2010/main" val="9500863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Verilog </a:t>
            </a:r>
            <a:r>
              <a:rPr lang="zh-CN" altLang="en-US" dirty="0" smtClean="0">
                <a:latin typeface="微软雅黑" panose="020B0503020204020204" pitchFamily="34" charset="-122"/>
                <a:ea typeface="微软雅黑" panose="020B0503020204020204" pitchFamily="34" charset="-122"/>
              </a:rPr>
              <a:t>指令存储器的实现</a:t>
            </a:r>
            <a:endParaRPr lang="zh-CN" altLang="en-US" dirty="0"/>
          </a:p>
        </p:txBody>
      </p:sp>
      <p:sp>
        <p:nvSpPr>
          <p:cNvPr id="3" name="页脚占位符 2"/>
          <p:cNvSpPr>
            <a:spLocks noGrp="1"/>
          </p:cNvSpPr>
          <p:nvPr>
            <p:ph type="ftr" sz="quarter" idx="10"/>
          </p:nvPr>
        </p:nvSpPr>
        <p:spPr/>
        <p:txBody>
          <a:bodyPr/>
          <a:lstStyle/>
          <a:p>
            <a:r>
              <a:rPr lang="en-AU" altLang="zh-CN" smtClean="0"/>
              <a:t>Chapter 4 — The Processor — </a:t>
            </a:r>
            <a:fld id="{89F828F6-F379-4D27-9F3D-C213A43CF13B}" type="slidenum">
              <a:rPr lang="en-AU" altLang="zh-CN" smtClean="0"/>
              <a:pPr/>
              <a:t>21</a:t>
            </a:fld>
            <a:endParaRPr lang="en-AU" altLang="zh-CN"/>
          </a:p>
        </p:txBody>
      </p:sp>
      <p:sp>
        <p:nvSpPr>
          <p:cNvPr id="5" name="矩形 4"/>
          <p:cNvSpPr/>
          <p:nvPr/>
        </p:nvSpPr>
        <p:spPr>
          <a:xfrm>
            <a:off x="752998" y="985103"/>
            <a:ext cx="6555306" cy="5755422"/>
          </a:xfrm>
          <a:prstGeom prst="rect">
            <a:avLst/>
          </a:prstGeom>
        </p:spPr>
        <p:txBody>
          <a:bodyPr wrap="square">
            <a:spAutoFit/>
          </a:bodyPr>
          <a:lstStyle/>
          <a:p>
            <a:pPr algn="l"/>
            <a:r>
              <a:rPr lang="en-US" altLang="zh-CN" dirty="0"/>
              <a:t>module </a:t>
            </a:r>
            <a:r>
              <a:rPr lang="en-US" altLang="zh-CN" dirty="0" err="1"/>
              <a:t>InstructionMemory</a:t>
            </a:r>
            <a:r>
              <a:rPr lang="en-US" altLang="zh-CN" dirty="0"/>
              <a:t>(</a:t>
            </a:r>
          </a:p>
          <a:p>
            <a:pPr algn="l"/>
            <a:r>
              <a:rPr lang="en-US" altLang="zh-CN" dirty="0"/>
              <a:t>     input </a:t>
            </a:r>
            <a:r>
              <a:rPr lang="en-US" altLang="zh-CN" dirty="0" err="1"/>
              <a:t>InsMemRW</a:t>
            </a:r>
            <a:r>
              <a:rPr lang="en-US" altLang="zh-CN" dirty="0"/>
              <a:t>,            // </a:t>
            </a:r>
            <a:r>
              <a:rPr lang="zh-CN" altLang="en-US" dirty="0"/>
              <a:t>读写控制信号，</a:t>
            </a:r>
            <a:r>
              <a:rPr lang="en-US" altLang="zh-CN" dirty="0"/>
              <a:t>1</a:t>
            </a:r>
            <a:r>
              <a:rPr lang="zh-CN" altLang="en-US" dirty="0"/>
              <a:t>为写，</a:t>
            </a:r>
            <a:r>
              <a:rPr lang="en-US" altLang="zh-CN" dirty="0"/>
              <a:t>0</a:t>
            </a:r>
            <a:r>
              <a:rPr lang="zh-CN" altLang="en-US" dirty="0"/>
              <a:t>位读</a:t>
            </a:r>
          </a:p>
          <a:p>
            <a:pPr algn="l"/>
            <a:r>
              <a:rPr lang="zh-CN" altLang="en-US" dirty="0"/>
              <a:t>    </a:t>
            </a:r>
            <a:r>
              <a:rPr lang="zh-CN" altLang="en-US" dirty="0" smtClean="0"/>
              <a:t> </a:t>
            </a:r>
            <a:r>
              <a:rPr lang="en-US" altLang="zh-CN" dirty="0" smtClean="0"/>
              <a:t>input </a:t>
            </a:r>
            <a:r>
              <a:rPr lang="en-US" altLang="zh-CN" dirty="0"/>
              <a:t>[31:0] </a:t>
            </a:r>
            <a:r>
              <a:rPr lang="en-US" altLang="zh-CN" dirty="0" err="1"/>
              <a:t>IAddr</a:t>
            </a:r>
            <a:r>
              <a:rPr lang="en-US" altLang="zh-CN" dirty="0"/>
              <a:t>,        // </a:t>
            </a:r>
            <a:r>
              <a:rPr lang="zh-CN" altLang="en-US" dirty="0"/>
              <a:t>指令地址输入入口</a:t>
            </a:r>
          </a:p>
          <a:p>
            <a:pPr algn="l"/>
            <a:r>
              <a:rPr lang="en-US" altLang="zh-CN" dirty="0" smtClean="0"/>
              <a:t>     output </a:t>
            </a:r>
            <a:r>
              <a:rPr lang="en-US" altLang="zh-CN" dirty="0"/>
              <a:t>[5:0] op,</a:t>
            </a:r>
          </a:p>
          <a:p>
            <a:pPr algn="l"/>
            <a:r>
              <a:rPr lang="en-US" altLang="zh-CN" dirty="0"/>
              <a:t>    </a:t>
            </a:r>
            <a:r>
              <a:rPr lang="en-US" altLang="zh-CN" dirty="0" smtClean="0"/>
              <a:t> output </a:t>
            </a:r>
            <a:r>
              <a:rPr lang="en-US" altLang="zh-CN" dirty="0"/>
              <a:t>[4:0] </a:t>
            </a:r>
            <a:r>
              <a:rPr lang="en-US" altLang="zh-CN" dirty="0" err="1"/>
              <a:t>rs</a:t>
            </a:r>
            <a:r>
              <a:rPr lang="en-US" altLang="zh-CN" dirty="0"/>
              <a:t>,</a:t>
            </a:r>
          </a:p>
          <a:p>
            <a:pPr algn="l"/>
            <a:r>
              <a:rPr lang="en-US" altLang="zh-CN" dirty="0"/>
              <a:t>    </a:t>
            </a:r>
            <a:r>
              <a:rPr lang="en-US" altLang="zh-CN" dirty="0" smtClean="0"/>
              <a:t> output </a:t>
            </a:r>
            <a:r>
              <a:rPr lang="en-US" altLang="zh-CN" dirty="0"/>
              <a:t>[4:0] </a:t>
            </a:r>
            <a:r>
              <a:rPr lang="en-US" altLang="zh-CN" dirty="0" err="1"/>
              <a:t>rt</a:t>
            </a:r>
            <a:r>
              <a:rPr lang="en-US" altLang="zh-CN" dirty="0"/>
              <a:t>,</a:t>
            </a:r>
          </a:p>
          <a:p>
            <a:pPr algn="l"/>
            <a:r>
              <a:rPr lang="en-US" altLang="zh-CN" dirty="0"/>
              <a:t>    </a:t>
            </a:r>
            <a:r>
              <a:rPr lang="en-US" altLang="zh-CN" dirty="0" smtClean="0"/>
              <a:t> output </a:t>
            </a:r>
            <a:r>
              <a:rPr lang="en-US" altLang="zh-CN" dirty="0"/>
              <a:t>[4:0] </a:t>
            </a:r>
            <a:r>
              <a:rPr lang="en-US" altLang="zh-CN" dirty="0" err="1"/>
              <a:t>rd</a:t>
            </a:r>
            <a:r>
              <a:rPr lang="en-US" altLang="zh-CN" dirty="0"/>
              <a:t>,</a:t>
            </a:r>
          </a:p>
          <a:p>
            <a:pPr algn="l"/>
            <a:r>
              <a:rPr lang="en-US" altLang="zh-CN" dirty="0"/>
              <a:t>    </a:t>
            </a:r>
            <a:r>
              <a:rPr lang="en-US" altLang="zh-CN" dirty="0" smtClean="0"/>
              <a:t> output </a:t>
            </a:r>
            <a:r>
              <a:rPr lang="en-US" altLang="zh-CN" dirty="0"/>
              <a:t>[15:0] immediate    // </a:t>
            </a:r>
            <a:r>
              <a:rPr lang="zh-CN" altLang="en-US" dirty="0"/>
              <a:t>指令代码分时段输出</a:t>
            </a:r>
          </a:p>
          <a:p>
            <a:pPr algn="l"/>
            <a:r>
              <a:rPr lang="zh-CN" altLang="en-US" dirty="0"/>
              <a:t>    </a:t>
            </a:r>
            <a:r>
              <a:rPr lang="en-US" altLang="zh-CN" dirty="0" smtClean="0"/>
              <a:t>);</a:t>
            </a:r>
            <a:endParaRPr lang="en-US" altLang="zh-CN" dirty="0"/>
          </a:p>
          <a:p>
            <a:pPr algn="l"/>
            <a:r>
              <a:rPr lang="en-US" altLang="zh-CN" dirty="0"/>
              <a:t>    </a:t>
            </a:r>
            <a:r>
              <a:rPr lang="en-US" altLang="zh-CN" dirty="0" err="1"/>
              <a:t>reg</a:t>
            </a:r>
            <a:r>
              <a:rPr lang="en-US" altLang="zh-CN" dirty="0"/>
              <a:t>[7:0] </a:t>
            </a:r>
            <a:r>
              <a:rPr lang="en-US" altLang="zh-CN" dirty="0" err="1"/>
              <a:t>mem</a:t>
            </a:r>
            <a:r>
              <a:rPr lang="en-US" altLang="zh-CN" dirty="0"/>
              <a:t>[0:63];  // </a:t>
            </a:r>
            <a:r>
              <a:rPr lang="zh-CN" altLang="en-US" dirty="0"/>
              <a:t>新建一个</a:t>
            </a:r>
            <a:r>
              <a:rPr lang="en-US" altLang="zh-CN" dirty="0"/>
              <a:t>32</a:t>
            </a:r>
            <a:r>
              <a:rPr lang="zh-CN" altLang="en-US" dirty="0"/>
              <a:t>位的数组用于储存</a:t>
            </a:r>
            <a:r>
              <a:rPr lang="zh-CN" altLang="en-US" dirty="0" smtClean="0"/>
              <a:t>指令</a:t>
            </a:r>
            <a:endParaRPr lang="zh-CN" altLang="en-US" dirty="0"/>
          </a:p>
          <a:p>
            <a:pPr algn="l"/>
            <a:r>
              <a:rPr lang="zh-CN" altLang="en-US" dirty="0"/>
              <a:t>    </a:t>
            </a:r>
            <a:r>
              <a:rPr lang="en-US" altLang="zh-CN" dirty="0"/>
              <a:t>initial </a:t>
            </a:r>
          </a:p>
          <a:p>
            <a:pPr algn="l"/>
            <a:r>
              <a:rPr lang="en-US" altLang="zh-CN" dirty="0"/>
              <a:t>     begin</a:t>
            </a:r>
          </a:p>
          <a:p>
            <a:pPr algn="l"/>
            <a:r>
              <a:rPr lang="en-US" altLang="zh-CN" dirty="0"/>
              <a:t>        $</a:t>
            </a:r>
            <a:r>
              <a:rPr lang="en-US" altLang="zh-CN" dirty="0" err="1"/>
              <a:t>readmemb</a:t>
            </a:r>
            <a:r>
              <a:rPr lang="en-US" altLang="zh-CN" dirty="0"/>
              <a:t>("test/</a:t>
            </a:r>
            <a:r>
              <a:rPr lang="en-US" altLang="zh-CN" dirty="0" err="1"/>
              <a:t>test.txt</a:t>
            </a:r>
            <a:r>
              <a:rPr lang="en-US" altLang="zh-CN" dirty="0"/>
              <a:t>", </a:t>
            </a:r>
            <a:r>
              <a:rPr lang="en-US" altLang="zh-CN" dirty="0" err="1"/>
              <a:t>mem</a:t>
            </a:r>
            <a:r>
              <a:rPr lang="en-US" altLang="zh-CN" dirty="0"/>
              <a:t>);  //</a:t>
            </a:r>
            <a:r>
              <a:rPr lang="zh-CN" altLang="en-US" dirty="0"/>
              <a:t>读取测试文档中的指令</a:t>
            </a:r>
          </a:p>
          <a:p>
            <a:pPr algn="l"/>
            <a:r>
              <a:rPr lang="zh-CN" altLang="en-US" dirty="0"/>
              <a:t>     </a:t>
            </a:r>
            <a:r>
              <a:rPr lang="en-US" altLang="zh-CN" dirty="0" smtClean="0"/>
              <a:t>end</a:t>
            </a:r>
            <a:endParaRPr lang="en-US" altLang="zh-CN" dirty="0"/>
          </a:p>
          <a:p>
            <a:pPr algn="l"/>
            <a:r>
              <a:rPr lang="en-US" altLang="zh-CN" dirty="0"/>
              <a:t>    // </a:t>
            </a:r>
            <a:r>
              <a:rPr lang="zh-CN" altLang="en-US" dirty="0"/>
              <a:t>从地址取值，然后输出</a:t>
            </a:r>
          </a:p>
          <a:p>
            <a:pPr algn="l"/>
            <a:r>
              <a:rPr lang="zh-CN" altLang="en-US" dirty="0"/>
              <a:t>    </a:t>
            </a:r>
            <a:r>
              <a:rPr lang="en-US" altLang="zh-CN" dirty="0"/>
              <a:t>assign op = </a:t>
            </a:r>
            <a:r>
              <a:rPr lang="en-US" altLang="zh-CN" dirty="0" err="1"/>
              <a:t>mem</a:t>
            </a:r>
            <a:r>
              <a:rPr lang="en-US" altLang="zh-CN" dirty="0"/>
              <a:t>[</a:t>
            </a:r>
            <a:r>
              <a:rPr lang="en-US" altLang="zh-CN" dirty="0" err="1"/>
              <a:t>IAddr</a:t>
            </a:r>
            <a:r>
              <a:rPr lang="en-US" altLang="zh-CN" dirty="0"/>
              <a:t>][7:2];</a:t>
            </a:r>
          </a:p>
          <a:p>
            <a:pPr algn="l"/>
            <a:r>
              <a:rPr lang="en-US" altLang="zh-CN" dirty="0"/>
              <a:t>    assign </a:t>
            </a:r>
            <a:r>
              <a:rPr lang="en-US" altLang="zh-CN" dirty="0" err="1"/>
              <a:t>rs</a:t>
            </a:r>
            <a:r>
              <a:rPr lang="en-US" altLang="zh-CN" dirty="0"/>
              <a:t>[4:3] = </a:t>
            </a:r>
            <a:r>
              <a:rPr lang="en-US" altLang="zh-CN" dirty="0" err="1"/>
              <a:t>mem</a:t>
            </a:r>
            <a:r>
              <a:rPr lang="en-US" altLang="zh-CN" dirty="0"/>
              <a:t>[</a:t>
            </a:r>
            <a:r>
              <a:rPr lang="en-US" altLang="zh-CN" dirty="0" err="1"/>
              <a:t>IAddr</a:t>
            </a:r>
            <a:r>
              <a:rPr lang="en-US" altLang="zh-CN" dirty="0"/>
              <a:t>][1:0];</a:t>
            </a:r>
          </a:p>
          <a:p>
            <a:pPr algn="l"/>
            <a:r>
              <a:rPr lang="en-US" altLang="zh-CN" dirty="0"/>
              <a:t>    assign </a:t>
            </a:r>
            <a:r>
              <a:rPr lang="en-US" altLang="zh-CN" dirty="0" err="1"/>
              <a:t>rs</a:t>
            </a:r>
            <a:r>
              <a:rPr lang="en-US" altLang="zh-CN" dirty="0"/>
              <a:t>[2:0] = </a:t>
            </a:r>
            <a:r>
              <a:rPr lang="en-US" altLang="zh-CN" dirty="0" err="1"/>
              <a:t>mem</a:t>
            </a:r>
            <a:r>
              <a:rPr lang="en-US" altLang="zh-CN" dirty="0"/>
              <a:t>[</a:t>
            </a:r>
            <a:r>
              <a:rPr lang="en-US" altLang="zh-CN" dirty="0" err="1"/>
              <a:t>IAddr</a:t>
            </a:r>
            <a:r>
              <a:rPr lang="en-US" altLang="zh-CN" dirty="0"/>
              <a:t> + 1][7:5];</a:t>
            </a:r>
          </a:p>
          <a:p>
            <a:pPr algn="l"/>
            <a:r>
              <a:rPr lang="en-US" altLang="zh-CN" dirty="0"/>
              <a:t>    assign </a:t>
            </a:r>
            <a:r>
              <a:rPr lang="en-US" altLang="zh-CN" dirty="0" err="1"/>
              <a:t>rt</a:t>
            </a:r>
            <a:r>
              <a:rPr lang="en-US" altLang="zh-CN" dirty="0"/>
              <a:t> = </a:t>
            </a:r>
            <a:r>
              <a:rPr lang="en-US" altLang="zh-CN" dirty="0" err="1"/>
              <a:t>mem</a:t>
            </a:r>
            <a:r>
              <a:rPr lang="en-US" altLang="zh-CN" dirty="0"/>
              <a:t>[</a:t>
            </a:r>
            <a:r>
              <a:rPr lang="en-US" altLang="zh-CN" dirty="0" err="1"/>
              <a:t>IAddr</a:t>
            </a:r>
            <a:r>
              <a:rPr lang="en-US" altLang="zh-CN" dirty="0"/>
              <a:t> + 1][4:0];</a:t>
            </a:r>
          </a:p>
          <a:p>
            <a:pPr algn="l"/>
            <a:r>
              <a:rPr lang="en-US" altLang="zh-CN" dirty="0"/>
              <a:t>    assign </a:t>
            </a:r>
            <a:r>
              <a:rPr lang="en-US" altLang="zh-CN" dirty="0" err="1"/>
              <a:t>rd</a:t>
            </a:r>
            <a:r>
              <a:rPr lang="en-US" altLang="zh-CN" dirty="0"/>
              <a:t> = </a:t>
            </a:r>
            <a:r>
              <a:rPr lang="en-US" altLang="zh-CN" dirty="0" err="1"/>
              <a:t>mem</a:t>
            </a:r>
            <a:r>
              <a:rPr lang="en-US" altLang="zh-CN" dirty="0"/>
              <a:t>[</a:t>
            </a:r>
            <a:r>
              <a:rPr lang="en-US" altLang="zh-CN" dirty="0" err="1"/>
              <a:t>IAddr</a:t>
            </a:r>
            <a:r>
              <a:rPr lang="en-US" altLang="zh-CN" dirty="0"/>
              <a:t> + 2][7:3];</a:t>
            </a:r>
          </a:p>
          <a:p>
            <a:pPr algn="l"/>
            <a:r>
              <a:rPr lang="en-US" altLang="zh-CN" dirty="0"/>
              <a:t>    assign immediate[15:8] = </a:t>
            </a:r>
            <a:r>
              <a:rPr lang="en-US" altLang="zh-CN" dirty="0" err="1"/>
              <a:t>mem</a:t>
            </a:r>
            <a:r>
              <a:rPr lang="en-US" altLang="zh-CN" dirty="0"/>
              <a:t>[</a:t>
            </a:r>
            <a:r>
              <a:rPr lang="en-US" altLang="zh-CN" dirty="0" err="1"/>
              <a:t>IAddr</a:t>
            </a:r>
            <a:r>
              <a:rPr lang="en-US" altLang="zh-CN" dirty="0"/>
              <a:t> + 2];</a:t>
            </a:r>
          </a:p>
          <a:p>
            <a:pPr algn="l"/>
            <a:r>
              <a:rPr lang="en-US" altLang="zh-CN" dirty="0"/>
              <a:t>    assign immediate[7:0] = </a:t>
            </a:r>
            <a:r>
              <a:rPr lang="en-US" altLang="zh-CN" dirty="0" err="1"/>
              <a:t>mem</a:t>
            </a:r>
            <a:r>
              <a:rPr lang="en-US" altLang="zh-CN" dirty="0"/>
              <a:t>[</a:t>
            </a:r>
            <a:r>
              <a:rPr lang="en-US" altLang="zh-CN" dirty="0" err="1"/>
              <a:t>IAddr</a:t>
            </a:r>
            <a:r>
              <a:rPr lang="en-US" altLang="zh-CN" dirty="0"/>
              <a:t> + 3</a:t>
            </a:r>
            <a:r>
              <a:rPr lang="en-US" altLang="zh-CN" dirty="0" smtClean="0"/>
              <a:t>];</a:t>
            </a:r>
            <a:endParaRPr lang="en-US" altLang="zh-CN" dirty="0"/>
          </a:p>
          <a:p>
            <a:pPr algn="l"/>
            <a:r>
              <a:rPr lang="en-US" altLang="zh-CN" dirty="0" err="1"/>
              <a:t>endmodule</a:t>
            </a:r>
            <a:endParaRPr lang="zh-CN" altLang="en-US" dirty="0"/>
          </a:p>
        </p:txBody>
      </p:sp>
    </p:spTree>
    <p:extLst>
      <p:ext uri="{BB962C8B-B14F-4D97-AF65-F5344CB8AC3E}">
        <p14:creationId xmlns:p14="http://schemas.microsoft.com/office/powerpoint/2010/main" val="34005746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pPr eaLnBrk="1" hangingPunct="1"/>
            <a:r>
              <a:rPr lang="en-US" smtClean="0"/>
              <a:t>R-Format Instructions</a:t>
            </a:r>
            <a:endParaRPr lang="en-AU" altLang="zh-CN" smtClean="0">
              <a:ea typeface="宋体" pitchFamily="2" charset="-122"/>
            </a:endParaRPr>
          </a:p>
        </p:txBody>
      </p:sp>
      <p:sp>
        <p:nvSpPr>
          <p:cNvPr id="16389" name="Rectangle 3"/>
          <p:cNvSpPr>
            <a:spLocks noGrp="1" noChangeArrowheads="1"/>
          </p:cNvSpPr>
          <p:nvPr>
            <p:ph idx="1"/>
          </p:nvPr>
        </p:nvSpPr>
        <p:spPr>
          <a:xfrm>
            <a:off x="684213" y="1125538"/>
            <a:ext cx="8270875" cy="1920875"/>
          </a:xfrm>
        </p:spPr>
        <p:txBody>
          <a:bodyPr/>
          <a:lstStyle/>
          <a:p>
            <a:pPr eaLnBrk="1" hangingPunct="1"/>
            <a:r>
              <a:rPr lang="en-US" smtClean="0"/>
              <a:t>Read two register operands</a:t>
            </a:r>
          </a:p>
          <a:p>
            <a:pPr eaLnBrk="1" hangingPunct="1"/>
            <a:r>
              <a:rPr lang="en-US" smtClean="0"/>
              <a:t>Perform arithmetic/logical operation</a:t>
            </a:r>
          </a:p>
          <a:p>
            <a:pPr eaLnBrk="1" hangingPunct="1"/>
            <a:r>
              <a:rPr lang="en-US" smtClean="0"/>
              <a:t>Write register result</a:t>
            </a:r>
            <a:endParaRPr lang="en-AU" altLang="zh-CN" smtClean="0">
              <a:ea typeface="宋体" pitchFamily="2" charset="-122"/>
            </a:endParaRPr>
          </a:p>
        </p:txBody>
      </p:sp>
      <p:sp>
        <p:nvSpPr>
          <p:cNvPr id="1638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AU" altLang="zh-CN" sz="1400"/>
              <a:t>Chapter 4 — The Processor — </a:t>
            </a:r>
            <a:fld id="{5CEDF069-9D15-4E09-9FBF-75331E6D850E}" type="slidenum">
              <a:rPr lang="en-AU" altLang="zh-CN" sz="1400"/>
              <a:pPr/>
              <a:t>22</a:t>
            </a:fld>
            <a:endParaRPr lang="en-AU" altLang="zh-CN" sz="1400"/>
          </a:p>
        </p:txBody>
      </p:sp>
      <p:pic>
        <p:nvPicPr>
          <p:cNvPr id="16387" name="Picture 6" descr="f04-07-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2051" y="2956718"/>
            <a:ext cx="6316662" cy="257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4"/>
          <a:stretch>
            <a:fillRect/>
          </a:stretch>
        </p:blipFill>
        <p:spPr>
          <a:xfrm>
            <a:off x="2195736" y="5491520"/>
            <a:ext cx="3489243" cy="12490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p:txBody>
          <a:bodyPr/>
          <a:lstStyle/>
          <a:p>
            <a:pPr eaLnBrk="1" hangingPunct="1"/>
            <a:r>
              <a:rPr lang="en-US" smtClean="0"/>
              <a:t>Load/Store Instructions</a:t>
            </a:r>
            <a:endParaRPr lang="en-AU" altLang="zh-CN" smtClean="0">
              <a:ea typeface="宋体" pitchFamily="2" charset="-122"/>
            </a:endParaRPr>
          </a:p>
        </p:txBody>
      </p:sp>
      <p:sp>
        <p:nvSpPr>
          <p:cNvPr id="17413" name="Rectangle 3"/>
          <p:cNvSpPr>
            <a:spLocks noGrp="1" noChangeArrowheads="1"/>
          </p:cNvSpPr>
          <p:nvPr>
            <p:ph idx="1"/>
          </p:nvPr>
        </p:nvSpPr>
        <p:spPr>
          <a:xfrm>
            <a:off x="684213" y="1125538"/>
            <a:ext cx="8204200" cy="2611437"/>
          </a:xfrm>
        </p:spPr>
        <p:txBody>
          <a:bodyPr/>
          <a:lstStyle/>
          <a:p>
            <a:pPr eaLnBrk="1" hangingPunct="1">
              <a:lnSpc>
                <a:spcPct val="90000"/>
              </a:lnSpc>
            </a:pPr>
            <a:r>
              <a:rPr lang="en-US" sz="2800" smtClean="0"/>
              <a:t>Read register operands</a:t>
            </a:r>
          </a:p>
          <a:p>
            <a:pPr eaLnBrk="1" hangingPunct="1">
              <a:lnSpc>
                <a:spcPct val="90000"/>
              </a:lnSpc>
            </a:pPr>
            <a:r>
              <a:rPr lang="en-US" sz="2800" smtClean="0"/>
              <a:t>Calculate address using 16-bit offset</a:t>
            </a:r>
          </a:p>
          <a:p>
            <a:pPr lvl="1" eaLnBrk="1" hangingPunct="1">
              <a:lnSpc>
                <a:spcPct val="90000"/>
              </a:lnSpc>
            </a:pPr>
            <a:r>
              <a:rPr lang="en-US" sz="2400" smtClean="0"/>
              <a:t>Use ALU, but sign-extend offset</a:t>
            </a:r>
          </a:p>
          <a:p>
            <a:pPr eaLnBrk="1" hangingPunct="1">
              <a:lnSpc>
                <a:spcPct val="90000"/>
              </a:lnSpc>
            </a:pPr>
            <a:r>
              <a:rPr lang="en-US" sz="2800" smtClean="0">
                <a:solidFill>
                  <a:schemeClr val="tx2"/>
                </a:solidFill>
              </a:rPr>
              <a:t>Load</a:t>
            </a:r>
            <a:r>
              <a:rPr lang="en-US" sz="2800" smtClean="0"/>
              <a:t>: Read memory and update register</a:t>
            </a:r>
          </a:p>
          <a:p>
            <a:pPr eaLnBrk="1" hangingPunct="1">
              <a:lnSpc>
                <a:spcPct val="90000"/>
              </a:lnSpc>
            </a:pPr>
            <a:r>
              <a:rPr lang="en-US" sz="2800" smtClean="0">
                <a:solidFill>
                  <a:schemeClr val="tx2"/>
                </a:solidFill>
              </a:rPr>
              <a:t>Store</a:t>
            </a:r>
            <a:r>
              <a:rPr lang="en-US" sz="2800" smtClean="0"/>
              <a:t>: Write register value to memory</a:t>
            </a:r>
            <a:endParaRPr lang="en-AU" altLang="zh-CN" sz="2800" smtClean="0">
              <a:ea typeface="宋体" pitchFamily="2" charset="-122"/>
            </a:endParaRPr>
          </a:p>
        </p:txBody>
      </p:sp>
      <p:sp>
        <p:nvSpPr>
          <p:cNvPr id="1741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AU" altLang="zh-CN" sz="1400"/>
              <a:t>Chapter 4 — The Processor — </a:t>
            </a:r>
            <a:fld id="{5E19344F-4ECE-4823-B801-9ED55A760023}" type="slidenum">
              <a:rPr lang="en-AU" altLang="zh-CN" sz="1400"/>
              <a:pPr/>
              <a:t>23</a:t>
            </a:fld>
            <a:endParaRPr lang="en-AU" altLang="zh-CN" sz="1400"/>
          </a:p>
        </p:txBody>
      </p:sp>
      <p:pic>
        <p:nvPicPr>
          <p:cNvPr id="17411" name="Picture 6" descr="f04-08-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3644900"/>
            <a:ext cx="4437062" cy="246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1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3">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741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74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en-US" smtClean="0"/>
              <a:t>Branch Instructions</a:t>
            </a:r>
            <a:endParaRPr lang="en-AU" altLang="zh-CN" smtClean="0">
              <a:ea typeface="宋体" pitchFamily="2" charset="-122"/>
            </a:endParaRPr>
          </a:p>
        </p:txBody>
      </p:sp>
      <p:sp>
        <p:nvSpPr>
          <p:cNvPr id="18436" name="Rectangle 3"/>
          <p:cNvSpPr>
            <a:spLocks noGrp="1" noChangeArrowheads="1"/>
          </p:cNvSpPr>
          <p:nvPr>
            <p:ph idx="1"/>
          </p:nvPr>
        </p:nvSpPr>
        <p:spPr/>
        <p:txBody>
          <a:bodyPr/>
          <a:lstStyle/>
          <a:p>
            <a:pPr eaLnBrk="1" hangingPunct="1"/>
            <a:r>
              <a:rPr lang="en-US" smtClean="0"/>
              <a:t>Read register operands</a:t>
            </a:r>
          </a:p>
          <a:p>
            <a:pPr eaLnBrk="1" hangingPunct="1"/>
            <a:r>
              <a:rPr lang="en-US" smtClean="0"/>
              <a:t>Compare operands</a:t>
            </a:r>
          </a:p>
          <a:p>
            <a:pPr lvl="1" eaLnBrk="1" hangingPunct="1"/>
            <a:r>
              <a:rPr lang="en-US" smtClean="0"/>
              <a:t>Use ALU, subtract and check Zero output</a:t>
            </a:r>
          </a:p>
          <a:p>
            <a:pPr eaLnBrk="1" hangingPunct="1"/>
            <a:r>
              <a:rPr lang="en-US" smtClean="0"/>
              <a:t>Calculate target address</a:t>
            </a:r>
          </a:p>
          <a:p>
            <a:pPr lvl="1" eaLnBrk="1" hangingPunct="1"/>
            <a:r>
              <a:rPr lang="en-US" smtClean="0"/>
              <a:t>Sign-extend displacement</a:t>
            </a:r>
          </a:p>
          <a:p>
            <a:pPr lvl="1" eaLnBrk="1" hangingPunct="1"/>
            <a:r>
              <a:rPr lang="en-US" smtClean="0"/>
              <a:t>Shift left 2 places (word displacement)</a:t>
            </a:r>
          </a:p>
          <a:p>
            <a:pPr lvl="1" eaLnBrk="1" hangingPunct="1"/>
            <a:r>
              <a:rPr lang="en-US" smtClean="0"/>
              <a:t>Add to PC + 4</a:t>
            </a:r>
          </a:p>
          <a:p>
            <a:pPr lvl="2" eaLnBrk="1" hangingPunct="1"/>
            <a:r>
              <a:rPr lang="en-US" smtClean="0"/>
              <a:t>Already calculated by instruction fetch</a:t>
            </a:r>
            <a:endParaRPr lang="en-AU" altLang="zh-CN" smtClean="0">
              <a:ea typeface="宋体" pitchFamily="2" charset="-122"/>
            </a:endParaRPr>
          </a:p>
        </p:txBody>
      </p:sp>
      <p:sp>
        <p:nvSpPr>
          <p:cNvPr id="1843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AU" altLang="zh-CN" sz="1400"/>
              <a:t>Chapter 4 — The Processor — </a:t>
            </a:r>
            <a:fld id="{40568CF9-01CE-4E61-B5C2-3B3EB95E1DD6}" type="slidenum">
              <a:rPr lang="en-AU" altLang="zh-CN" sz="1400"/>
              <a:pPr/>
              <a:t>24</a:t>
            </a:fld>
            <a:endParaRPr lang="en-AU" altLang="zh-CN" sz="14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43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36">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843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43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43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43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43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p:nvPr>
        </p:nvSpPr>
        <p:spPr/>
        <p:txBody>
          <a:bodyPr/>
          <a:lstStyle/>
          <a:p>
            <a:pPr eaLnBrk="1" hangingPunct="1"/>
            <a:r>
              <a:rPr lang="en-US" smtClean="0"/>
              <a:t>Branch Instructions</a:t>
            </a:r>
            <a:endParaRPr lang="en-AU" altLang="zh-CN" smtClean="0">
              <a:ea typeface="宋体" pitchFamily="2" charset="-122"/>
            </a:endParaRPr>
          </a:p>
        </p:txBody>
      </p:sp>
      <p:sp>
        <p:nvSpPr>
          <p:cNvPr id="19458"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AU" altLang="zh-CN" sz="1400"/>
              <a:t>Chapter 4 — The Processor — </a:t>
            </a:r>
            <a:fld id="{E0552D7C-7AE5-41BA-B306-4395567895CB}" type="slidenum">
              <a:rPr lang="en-AU" altLang="zh-CN" sz="1400"/>
              <a:pPr/>
              <a:t>25</a:t>
            </a:fld>
            <a:endParaRPr lang="en-AU" altLang="zh-CN" sz="1400"/>
          </a:p>
        </p:txBody>
      </p:sp>
      <p:pic>
        <p:nvPicPr>
          <p:cNvPr id="19459" name="Picture 7" descr="f04-09-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1268413"/>
            <a:ext cx="6556375" cy="477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AutoShape 4"/>
          <p:cNvSpPr>
            <a:spLocks/>
          </p:cNvSpPr>
          <p:nvPr/>
        </p:nvSpPr>
        <p:spPr bwMode="auto">
          <a:xfrm>
            <a:off x="1187450" y="1557338"/>
            <a:ext cx="1079500" cy="865187"/>
          </a:xfrm>
          <a:prstGeom prst="borderCallout1">
            <a:avLst>
              <a:gd name="adj1" fmla="val 13213"/>
              <a:gd name="adj2" fmla="val 107060"/>
              <a:gd name="adj3" fmla="val 66241"/>
              <a:gd name="adj4" fmla="val 355296"/>
            </a:avLst>
          </a:prstGeom>
          <a:solidFill>
            <a:schemeClr val="accent1"/>
          </a:solidFill>
          <a:ln w="9525">
            <a:solidFill>
              <a:schemeClr val="tx1"/>
            </a:solidFill>
            <a:miter lim="800000"/>
            <a:headEnd/>
            <a:tailEnd type="triangle" w="med" len="med"/>
          </a:ln>
        </p:spPr>
        <p:txBody>
          <a:bodyPr/>
          <a:lstStyle/>
          <a:p>
            <a:r>
              <a:rPr lang="en-US"/>
              <a:t>Just</a:t>
            </a:r>
            <a:br>
              <a:rPr lang="en-US"/>
            </a:br>
            <a:r>
              <a:rPr lang="en-US"/>
              <a:t>re-routes wires</a:t>
            </a:r>
            <a:endParaRPr lang="en-AU" altLang="zh-CN">
              <a:ea typeface="宋体" pitchFamily="2" charset="-122"/>
            </a:endParaRPr>
          </a:p>
        </p:txBody>
      </p:sp>
      <p:sp>
        <p:nvSpPr>
          <p:cNvPr id="19462" name="AutoShape 5"/>
          <p:cNvSpPr>
            <a:spLocks/>
          </p:cNvSpPr>
          <p:nvPr/>
        </p:nvSpPr>
        <p:spPr bwMode="auto">
          <a:xfrm>
            <a:off x="5364163" y="5661025"/>
            <a:ext cx="1368425" cy="647700"/>
          </a:xfrm>
          <a:prstGeom prst="borderCallout1">
            <a:avLst>
              <a:gd name="adj1" fmla="val 17648"/>
              <a:gd name="adj2" fmla="val -5569"/>
              <a:gd name="adj3" fmla="val 8579"/>
              <a:gd name="adj4" fmla="val -59630"/>
            </a:avLst>
          </a:prstGeom>
          <a:solidFill>
            <a:schemeClr val="accent1"/>
          </a:solidFill>
          <a:ln w="9525">
            <a:solidFill>
              <a:schemeClr val="tx1"/>
            </a:solidFill>
            <a:miter lim="800000"/>
            <a:headEnd/>
            <a:tailEnd type="triangle" w="med" len="med"/>
          </a:ln>
        </p:spPr>
        <p:txBody>
          <a:bodyPr/>
          <a:lstStyle/>
          <a:p>
            <a:r>
              <a:rPr lang="en-US"/>
              <a:t>Sign-bit wire replicated</a:t>
            </a:r>
            <a:endParaRPr lang="en-AU" altLang="zh-CN">
              <a:ea typeface="宋体"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pPr eaLnBrk="1" hangingPunct="1"/>
            <a:r>
              <a:rPr lang="en-US" smtClean="0"/>
              <a:t>Composing the Elements</a:t>
            </a:r>
            <a:endParaRPr lang="en-AU" altLang="zh-CN" smtClean="0">
              <a:ea typeface="宋体" pitchFamily="2" charset="-122"/>
            </a:endParaRPr>
          </a:p>
        </p:txBody>
      </p:sp>
      <p:sp>
        <p:nvSpPr>
          <p:cNvPr id="20484" name="Rectangle 3"/>
          <p:cNvSpPr>
            <a:spLocks noGrp="1" noChangeArrowheads="1"/>
          </p:cNvSpPr>
          <p:nvPr>
            <p:ph idx="1"/>
          </p:nvPr>
        </p:nvSpPr>
        <p:spPr/>
        <p:txBody>
          <a:bodyPr/>
          <a:lstStyle/>
          <a:p>
            <a:pPr eaLnBrk="1" hangingPunct="1"/>
            <a:r>
              <a:rPr lang="en-US" dirty="0" smtClean="0"/>
              <a:t>First-cut data path does an instruction in one clock cycle</a:t>
            </a:r>
          </a:p>
          <a:p>
            <a:pPr lvl="1" eaLnBrk="1" hangingPunct="1"/>
            <a:r>
              <a:rPr lang="en-US" dirty="0" smtClean="0"/>
              <a:t>No </a:t>
            </a:r>
            <a:r>
              <a:rPr lang="en-US" dirty="0" err="1" smtClean="0"/>
              <a:t>datapath</a:t>
            </a:r>
            <a:r>
              <a:rPr lang="en-US" dirty="0" smtClean="0"/>
              <a:t> resource can be used more than once per instruction</a:t>
            </a:r>
          </a:p>
          <a:p>
            <a:pPr lvl="2" eaLnBrk="1" hangingPunct="1"/>
            <a:r>
              <a:rPr lang="en-US" dirty="0" smtClean="0"/>
              <a:t>Any element needed more than once must be duplicated</a:t>
            </a:r>
          </a:p>
          <a:p>
            <a:pPr lvl="1" eaLnBrk="1" hangingPunct="1"/>
            <a:r>
              <a:rPr lang="en-US" dirty="0" smtClean="0"/>
              <a:t>Hence, we need separate instruction and data memories</a:t>
            </a:r>
          </a:p>
          <a:p>
            <a:pPr eaLnBrk="1" hangingPunct="1"/>
            <a:r>
              <a:rPr lang="en-US" dirty="0" smtClean="0"/>
              <a:t>Use multiplexers where alternate data sources are used for different instructions</a:t>
            </a:r>
            <a:endParaRPr lang="en-AU" altLang="zh-CN" dirty="0" smtClean="0">
              <a:ea typeface="宋体" pitchFamily="2" charset="-122"/>
            </a:endParaRPr>
          </a:p>
        </p:txBody>
      </p:sp>
      <p:sp>
        <p:nvSpPr>
          <p:cNvPr id="2048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AU" altLang="zh-CN" sz="1400"/>
              <a:t>Chapter 4 — The Processor — </a:t>
            </a:r>
            <a:fld id="{6EF6540D-992B-402E-90DD-0A66D2FA33C1}" type="slidenum">
              <a:rPr lang="en-AU" altLang="zh-CN" sz="1400"/>
              <a:pPr/>
              <a:t>26</a:t>
            </a:fld>
            <a:endParaRPr lang="en-AU" altLang="zh-CN" sz="14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48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84">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0484">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048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p:cNvSpPr>
            <a:spLocks noGrp="1" noChangeArrowheads="1"/>
          </p:cNvSpPr>
          <p:nvPr>
            <p:ph type="title"/>
          </p:nvPr>
        </p:nvSpPr>
        <p:spPr/>
        <p:txBody>
          <a:bodyPr/>
          <a:lstStyle/>
          <a:p>
            <a:pPr eaLnBrk="1" hangingPunct="1"/>
            <a:r>
              <a:rPr lang="en-US" smtClean="0"/>
              <a:t>R-Type/Load/Store Datapath</a:t>
            </a:r>
            <a:endParaRPr lang="en-AU" altLang="zh-CN" smtClean="0">
              <a:ea typeface="宋体" pitchFamily="2" charset="-122"/>
            </a:endParaRPr>
          </a:p>
        </p:txBody>
      </p:sp>
      <p:sp>
        <p:nvSpPr>
          <p:cNvPr id="21506"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AU" altLang="zh-CN" sz="1400"/>
              <a:t>Chapter 4 — The Processor — </a:t>
            </a:r>
            <a:fld id="{052FCE89-7265-42CF-B3F0-DBDB30D07F97}" type="slidenum">
              <a:rPr lang="en-AU" altLang="zh-CN" sz="1400"/>
              <a:pPr/>
              <a:t>27</a:t>
            </a:fld>
            <a:endParaRPr lang="en-AU" altLang="zh-CN" sz="1400"/>
          </a:p>
        </p:txBody>
      </p:sp>
      <p:pic>
        <p:nvPicPr>
          <p:cNvPr id="21507" name="Picture 5" descr="f04-10-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628775"/>
            <a:ext cx="7893050" cy="384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ChangeArrowheads="1"/>
          </p:cNvSpPr>
          <p:nvPr>
            <p:ph type="title"/>
          </p:nvPr>
        </p:nvSpPr>
        <p:spPr/>
        <p:txBody>
          <a:bodyPr/>
          <a:lstStyle/>
          <a:p>
            <a:pPr eaLnBrk="1" hangingPunct="1"/>
            <a:r>
              <a:rPr lang="en-US" smtClean="0"/>
              <a:t>Full Datapath</a:t>
            </a:r>
            <a:endParaRPr lang="en-AU" altLang="zh-CN" smtClean="0">
              <a:ea typeface="宋体" pitchFamily="2" charset="-122"/>
            </a:endParaRPr>
          </a:p>
        </p:txBody>
      </p:sp>
      <p:sp>
        <p:nvSpPr>
          <p:cNvPr id="22530"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AU" altLang="zh-CN" sz="1400"/>
              <a:t>Chapter 4 — The Processor — </a:t>
            </a:r>
            <a:fld id="{346B4248-75ED-4C4C-A56E-1D3FB385249D}" type="slidenum">
              <a:rPr lang="en-AU" altLang="zh-CN" sz="1400"/>
              <a:pPr/>
              <a:t>28</a:t>
            </a:fld>
            <a:endParaRPr lang="en-AU" altLang="zh-CN" sz="1400"/>
          </a:p>
        </p:txBody>
      </p:sp>
      <p:pic>
        <p:nvPicPr>
          <p:cNvPr id="22531" name="Picture 5" descr="f04-11-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393825"/>
            <a:ext cx="7504112" cy="498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pPr eaLnBrk="1" hangingPunct="1"/>
            <a:r>
              <a:rPr lang="en-US" smtClean="0"/>
              <a:t>ALU Control</a:t>
            </a:r>
            <a:endParaRPr lang="en-AU" altLang="zh-CN" smtClean="0">
              <a:ea typeface="宋体" pitchFamily="2" charset="-122"/>
            </a:endParaRPr>
          </a:p>
        </p:txBody>
      </p:sp>
      <p:sp>
        <p:nvSpPr>
          <p:cNvPr id="23556" name="Rectangle 3"/>
          <p:cNvSpPr>
            <a:spLocks noGrp="1" noChangeArrowheads="1"/>
          </p:cNvSpPr>
          <p:nvPr>
            <p:ph idx="1"/>
          </p:nvPr>
        </p:nvSpPr>
        <p:spPr>
          <a:xfrm>
            <a:off x="684213" y="1125538"/>
            <a:ext cx="8270875" cy="2381250"/>
          </a:xfrm>
        </p:spPr>
        <p:txBody>
          <a:bodyPr/>
          <a:lstStyle/>
          <a:p>
            <a:pPr eaLnBrk="1" hangingPunct="1"/>
            <a:r>
              <a:rPr lang="en-US" dirty="0" smtClean="0"/>
              <a:t>ALU used for</a:t>
            </a:r>
          </a:p>
          <a:p>
            <a:pPr lvl="1" eaLnBrk="1" hangingPunct="1"/>
            <a:r>
              <a:rPr lang="en-US" dirty="0" smtClean="0">
                <a:solidFill>
                  <a:srgbClr val="FF0000"/>
                </a:solidFill>
              </a:rPr>
              <a:t>Load/Store:</a:t>
            </a:r>
            <a:r>
              <a:rPr lang="en-US" dirty="0" smtClean="0"/>
              <a:t> F = ?</a:t>
            </a:r>
          </a:p>
          <a:p>
            <a:pPr lvl="1" eaLnBrk="1" hangingPunct="1"/>
            <a:r>
              <a:rPr lang="en-US" dirty="0" smtClean="0">
                <a:solidFill>
                  <a:srgbClr val="FF0000"/>
                </a:solidFill>
              </a:rPr>
              <a:t>Branch</a:t>
            </a:r>
            <a:r>
              <a:rPr lang="en-US" dirty="0" smtClean="0"/>
              <a:t>: F = ?</a:t>
            </a:r>
          </a:p>
          <a:p>
            <a:pPr lvl="1" eaLnBrk="1" hangingPunct="1"/>
            <a:r>
              <a:rPr lang="en-US" dirty="0" smtClean="0">
                <a:solidFill>
                  <a:srgbClr val="FF0000"/>
                </a:solidFill>
              </a:rPr>
              <a:t>R-type</a:t>
            </a:r>
            <a:r>
              <a:rPr lang="en-US" dirty="0" smtClean="0"/>
              <a:t>: F depends on </a:t>
            </a:r>
            <a:r>
              <a:rPr lang="en-US" dirty="0" err="1" smtClean="0"/>
              <a:t>funct</a:t>
            </a:r>
            <a:r>
              <a:rPr lang="en-US" dirty="0" smtClean="0"/>
              <a:t> field</a:t>
            </a:r>
            <a:endParaRPr lang="en-AU" altLang="zh-CN" dirty="0" smtClean="0">
              <a:ea typeface="宋体" pitchFamily="2" charset="-122"/>
            </a:endParaRPr>
          </a:p>
        </p:txBody>
      </p:sp>
      <p:sp>
        <p:nvSpPr>
          <p:cNvPr id="2355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AU" altLang="zh-CN" sz="1400"/>
              <a:t>Chapter 4 — The Processor — </a:t>
            </a:r>
            <a:fld id="{9F6F4C30-641D-4209-9C96-78134F04AA77}" type="slidenum">
              <a:rPr lang="en-AU" altLang="zh-CN" sz="1400"/>
              <a:pPr/>
              <a:t>29</a:t>
            </a:fld>
            <a:endParaRPr lang="en-AU" altLang="zh-CN" sz="1400"/>
          </a:p>
        </p:txBody>
      </p:sp>
      <p:sp>
        <p:nvSpPr>
          <p:cNvPr id="23557" name="Text Box 4"/>
          <p:cNvSpPr txBox="1">
            <a:spLocks noChangeArrowheads="1"/>
          </p:cNvSpPr>
          <p:nvPr/>
        </p:nvSpPr>
        <p:spPr bwMode="auto">
          <a:xfrm rot="5400000">
            <a:off x="6893719" y="1883569"/>
            <a:ext cx="41338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pPr algn="l"/>
            <a:r>
              <a:rPr lang="en-US" sz="1800">
                <a:solidFill>
                  <a:schemeClr val="folHlink"/>
                </a:solidFill>
              </a:rPr>
              <a:t>§4.4 A Simple Implementation Scheme</a:t>
            </a:r>
          </a:p>
        </p:txBody>
      </p:sp>
      <p:graphicFrame>
        <p:nvGraphicFramePr>
          <p:cNvPr id="297989" name="Group 5"/>
          <p:cNvGraphicFramePr>
            <a:graphicFrameLocks noGrp="1"/>
          </p:cNvGraphicFramePr>
          <p:nvPr/>
        </p:nvGraphicFramePr>
        <p:xfrm>
          <a:off x="1187450" y="3500438"/>
          <a:ext cx="6096000" cy="2560404"/>
        </p:xfrm>
        <a:graphic>
          <a:graphicData uri="http://schemas.openxmlformats.org/drawingml/2006/table">
            <a:tbl>
              <a:tblPr/>
              <a:tblGrid>
                <a:gridCol w="3048000"/>
                <a:gridCol w="3048000"/>
              </a:tblGrid>
              <a:tr h="3651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smtClean="0">
                          <a:ln>
                            <a:noFill/>
                          </a:ln>
                          <a:solidFill>
                            <a:schemeClr val="tx1"/>
                          </a:solidFill>
                          <a:effectLst/>
                          <a:latin typeface="Arial" pitchFamily="34" charset="0"/>
                        </a:rPr>
                        <a:t>ALU control</a:t>
                      </a:r>
                      <a:endParaRPr kumimoji="0" lang="en-AU" altLang="zh-CN" sz="1800" b="0" i="0" u="none" strike="noStrike" cap="none" normalizeH="0" baseline="0" dirty="0" smtClean="0">
                        <a:ln>
                          <a:noFill/>
                        </a:ln>
                        <a:solidFill>
                          <a:schemeClr val="tx1"/>
                        </a:solidFill>
                        <a:effectLst/>
                        <a:latin typeface="Arial" pitchFamily="34" charset="0"/>
                        <a:ea typeface="宋体" pitchFamily="2" charset="-122"/>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pitchFamily="34" charset="0"/>
                        </a:rPr>
                        <a:t>Function</a:t>
                      </a:r>
                      <a:endParaRPr kumimoji="0" lang="en-AU" altLang="zh-CN" sz="1800" b="0" i="0" u="none" strike="noStrike" cap="none" normalizeH="0" baseline="0" smtClean="0">
                        <a:ln>
                          <a:noFill/>
                        </a:ln>
                        <a:solidFill>
                          <a:schemeClr val="tx1"/>
                        </a:solidFill>
                        <a:effectLst/>
                        <a:latin typeface="Arial" pitchFamily="34" charset="0"/>
                        <a:ea typeface="宋体"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pitchFamily="34" charset="0"/>
                        </a:rPr>
                        <a:t>0000</a:t>
                      </a:r>
                      <a:endParaRPr kumimoji="0" lang="en-AU" altLang="zh-CN" sz="1800" b="0" i="0" u="none" strike="noStrike" cap="none" normalizeH="0" baseline="0" smtClean="0">
                        <a:ln>
                          <a:noFill/>
                        </a:ln>
                        <a:solidFill>
                          <a:schemeClr val="tx1"/>
                        </a:solidFill>
                        <a:effectLst/>
                        <a:latin typeface="Arial" pitchFamily="34" charset="0"/>
                        <a:ea typeface="宋体" pitchFamily="2" charset="-122"/>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pitchFamily="34" charset="0"/>
                        </a:rPr>
                        <a:t>AND</a:t>
                      </a:r>
                      <a:endParaRPr kumimoji="0" lang="en-AU" altLang="zh-CN" sz="1800" b="0" i="0" u="none" strike="noStrike" cap="none" normalizeH="0" baseline="0" smtClean="0">
                        <a:ln>
                          <a:noFill/>
                        </a:ln>
                        <a:solidFill>
                          <a:schemeClr val="tx1"/>
                        </a:solidFill>
                        <a:effectLst/>
                        <a:latin typeface="Arial" pitchFamily="34" charset="0"/>
                        <a:ea typeface="宋体"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pitchFamily="34" charset="0"/>
                        </a:rPr>
                        <a:t>0001</a:t>
                      </a:r>
                      <a:endParaRPr kumimoji="0" lang="en-AU" altLang="zh-CN" sz="1800" b="0" i="0" u="none" strike="noStrike" cap="none" normalizeH="0" baseline="0" smtClean="0">
                        <a:ln>
                          <a:noFill/>
                        </a:ln>
                        <a:solidFill>
                          <a:schemeClr val="tx1"/>
                        </a:solidFill>
                        <a:effectLst/>
                        <a:latin typeface="Arial" pitchFamily="34" charset="0"/>
                        <a:ea typeface="宋体" pitchFamily="2" charset="-122"/>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pitchFamily="34" charset="0"/>
                        </a:rPr>
                        <a:t>OR</a:t>
                      </a:r>
                      <a:endParaRPr kumimoji="0" lang="en-AU" altLang="zh-CN" sz="1800" b="0" i="0" u="none" strike="noStrike" cap="none" normalizeH="0" baseline="0" smtClean="0">
                        <a:ln>
                          <a:noFill/>
                        </a:ln>
                        <a:solidFill>
                          <a:schemeClr val="tx1"/>
                        </a:solidFill>
                        <a:effectLst/>
                        <a:latin typeface="Arial" pitchFamily="34" charset="0"/>
                        <a:ea typeface="宋体"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pitchFamily="34" charset="0"/>
                        </a:rPr>
                        <a:t>0010</a:t>
                      </a:r>
                      <a:endParaRPr kumimoji="0" lang="en-AU" altLang="zh-CN" sz="1800" b="0" i="0" u="none" strike="noStrike" cap="none" normalizeH="0" baseline="0" smtClean="0">
                        <a:ln>
                          <a:noFill/>
                        </a:ln>
                        <a:solidFill>
                          <a:schemeClr val="tx1"/>
                        </a:solidFill>
                        <a:effectLst/>
                        <a:latin typeface="Arial" pitchFamily="34" charset="0"/>
                        <a:ea typeface="宋体" pitchFamily="2" charset="-122"/>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pitchFamily="34" charset="0"/>
                        </a:rPr>
                        <a:t>add</a:t>
                      </a:r>
                      <a:endParaRPr kumimoji="0" lang="en-AU" altLang="zh-CN" sz="1800" b="0" i="0" u="none" strike="noStrike" cap="none" normalizeH="0" baseline="0" smtClean="0">
                        <a:ln>
                          <a:noFill/>
                        </a:ln>
                        <a:solidFill>
                          <a:schemeClr val="tx1"/>
                        </a:solidFill>
                        <a:effectLst/>
                        <a:latin typeface="Arial" pitchFamily="34" charset="0"/>
                        <a:ea typeface="宋体"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pitchFamily="34" charset="0"/>
                        </a:rPr>
                        <a:t>0110</a:t>
                      </a:r>
                      <a:endParaRPr kumimoji="0" lang="en-AU" altLang="zh-CN" sz="1800" b="0" i="0" u="none" strike="noStrike" cap="none" normalizeH="0" baseline="0" smtClean="0">
                        <a:ln>
                          <a:noFill/>
                        </a:ln>
                        <a:solidFill>
                          <a:schemeClr val="tx1"/>
                        </a:solidFill>
                        <a:effectLst/>
                        <a:latin typeface="Arial" pitchFamily="34" charset="0"/>
                        <a:ea typeface="宋体" pitchFamily="2" charset="-122"/>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pitchFamily="34" charset="0"/>
                        </a:rPr>
                        <a:t>subtract</a:t>
                      </a:r>
                      <a:endParaRPr kumimoji="0" lang="en-AU" altLang="zh-CN" sz="1800" b="0" i="0" u="none" strike="noStrike" cap="none" normalizeH="0" baseline="0" smtClean="0">
                        <a:ln>
                          <a:noFill/>
                        </a:ln>
                        <a:solidFill>
                          <a:schemeClr val="tx1"/>
                        </a:solidFill>
                        <a:effectLst/>
                        <a:latin typeface="Arial" pitchFamily="34" charset="0"/>
                        <a:ea typeface="宋体"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pitchFamily="34" charset="0"/>
                        </a:rPr>
                        <a:t>0111</a:t>
                      </a:r>
                      <a:endParaRPr kumimoji="0" lang="en-AU" altLang="zh-CN" sz="1800" b="0" i="0" u="none" strike="noStrike" cap="none" normalizeH="0" baseline="0" smtClean="0">
                        <a:ln>
                          <a:noFill/>
                        </a:ln>
                        <a:solidFill>
                          <a:schemeClr val="tx1"/>
                        </a:solidFill>
                        <a:effectLst/>
                        <a:latin typeface="Arial" pitchFamily="34" charset="0"/>
                        <a:ea typeface="宋体" pitchFamily="2" charset="-122"/>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pitchFamily="34" charset="0"/>
                        </a:rPr>
                        <a:t>set-on-less-than</a:t>
                      </a:r>
                      <a:endParaRPr kumimoji="0" lang="en-AU" altLang="zh-CN" sz="1800" b="0" i="0" u="none" strike="noStrike" cap="none" normalizeH="0" baseline="0" smtClean="0">
                        <a:ln>
                          <a:noFill/>
                        </a:ln>
                        <a:solidFill>
                          <a:schemeClr val="tx1"/>
                        </a:solidFill>
                        <a:effectLst/>
                        <a:latin typeface="Arial" pitchFamily="34" charset="0"/>
                        <a:ea typeface="宋体"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pitchFamily="34" charset="0"/>
                        </a:rPr>
                        <a:t>1100</a:t>
                      </a:r>
                      <a:endParaRPr kumimoji="0" lang="en-AU" altLang="zh-CN" sz="1800" b="0" i="0" u="none" strike="noStrike" cap="none" normalizeH="0" baseline="0" smtClean="0">
                        <a:ln>
                          <a:noFill/>
                        </a:ln>
                        <a:solidFill>
                          <a:schemeClr val="tx1"/>
                        </a:solidFill>
                        <a:effectLst/>
                        <a:latin typeface="Arial" pitchFamily="34" charset="0"/>
                        <a:ea typeface="宋体" pitchFamily="2" charset="-122"/>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Arial" pitchFamily="34" charset="0"/>
                        </a:rPr>
                        <a:t>NOR</a:t>
                      </a:r>
                      <a:endParaRPr kumimoji="0" lang="en-AU" altLang="zh-CN" sz="1800" b="0" i="0" u="none" strike="noStrike" cap="none" normalizeH="0" baseline="0" smtClean="0">
                        <a:ln>
                          <a:noFill/>
                        </a:ln>
                        <a:solidFill>
                          <a:schemeClr val="tx1"/>
                        </a:solidFill>
                        <a:effectLst/>
                        <a:latin typeface="Arial" pitchFamily="34" charset="0"/>
                        <a:ea typeface="宋体"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6">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55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3556">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nodeType="clickEffect">
                                  <p:stCondLst>
                                    <p:cond delay="0"/>
                                  </p:stCondLst>
                                  <p:childTnLst>
                                    <p:set>
                                      <p:cBhvr>
                                        <p:cTn id="18" dur="1" fill="hold">
                                          <p:stCondLst>
                                            <p:cond delay="0"/>
                                          </p:stCondLst>
                                        </p:cTn>
                                        <p:tgtEl>
                                          <p:spTgt spid="297989"/>
                                        </p:tgtEl>
                                        <p:attrNameLst>
                                          <p:attrName>style.visibility</p:attrName>
                                        </p:attrNameLst>
                                      </p:cBhvr>
                                      <p:to>
                                        <p:strVal val="visible"/>
                                      </p:to>
                                    </p:set>
                                    <p:animEffect transition="in" filter="fade">
                                      <p:cBhvr>
                                        <p:cTn id="19" dur="500"/>
                                        <p:tgtEl>
                                          <p:spTgt spid="2979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pPr eaLnBrk="1" hangingPunct="1"/>
            <a:r>
              <a:rPr lang="en-US" smtClean="0"/>
              <a:t>Logic Design Basics</a:t>
            </a:r>
            <a:endParaRPr lang="en-AU" altLang="zh-CN" smtClean="0">
              <a:ea typeface="宋体" pitchFamily="2" charset="-122"/>
            </a:endParaRPr>
          </a:p>
        </p:txBody>
      </p:sp>
      <p:sp>
        <p:nvSpPr>
          <p:cNvPr id="9221" name="Rectangle 4"/>
          <p:cNvSpPr>
            <a:spLocks noGrp="1" noChangeArrowheads="1"/>
          </p:cNvSpPr>
          <p:nvPr>
            <p:ph idx="1"/>
          </p:nvPr>
        </p:nvSpPr>
        <p:spPr/>
        <p:txBody>
          <a:bodyPr/>
          <a:lstStyle/>
          <a:p>
            <a:pPr eaLnBrk="1" hangingPunct="1"/>
            <a:r>
              <a:rPr lang="en-US" smtClean="0"/>
              <a:t>Information encoded in binary</a:t>
            </a:r>
          </a:p>
          <a:p>
            <a:pPr lvl="1" eaLnBrk="1" hangingPunct="1"/>
            <a:r>
              <a:rPr lang="en-US" smtClean="0"/>
              <a:t>Low voltage = 0, High voltage = 1</a:t>
            </a:r>
          </a:p>
          <a:p>
            <a:pPr lvl="1" eaLnBrk="1" hangingPunct="1"/>
            <a:r>
              <a:rPr lang="en-US" smtClean="0"/>
              <a:t>One wire per bit</a:t>
            </a:r>
          </a:p>
          <a:p>
            <a:pPr lvl="1" eaLnBrk="1" hangingPunct="1"/>
            <a:r>
              <a:rPr lang="en-US" smtClean="0"/>
              <a:t>Multi-bit data encoded on multi-wire buses</a:t>
            </a:r>
          </a:p>
          <a:p>
            <a:pPr eaLnBrk="1" hangingPunct="1"/>
            <a:r>
              <a:rPr lang="en-US" smtClean="0"/>
              <a:t>Combinational element</a:t>
            </a:r>
          </a:p>
          <a:p>
            <a:pPr lvl="1" eaLnBrk="1" hangingPunct="1"/>
            <a:r>
              <a:rPr lang="en-US" smtClean="0"/>
              <a:t>Operate on data</a:t>
            </a:r>
          </a:p>
          <a:p>
            <a:pPr lvl="1" eaLnBrk="1" hangingPunct="1"/>
            <a:r>
              <a:rPr lang="en-US" smtClean="0"/>
              <a:t>Output is a function of input</a:t>
            </a:r>
          </a:p>
          <a:p>
            <a:pPr eaLnBrk="1" hangingPunct="1"/>
            <a:r>
              <a:rPr lang="en-US" smtClean="0"/>
              <a:t>State (sequential) elements</a:t>
            </a:r>
          </a:p>
          <a:p>
            <a:pPr lvl="1" eaLnBrk="1" hangingPunct="1"/>
            <a:r>
              <a:rPr lang="en-US" smtClean="0"/>
              <a:t>Store information</a:t>
            </a:r>
          </a:p>
        </p:txBody>
      </p:sp>
      <p:sp>
        <p:nvSpPr>
          <p:cNvPr id="921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AU" altLang="zh-CN" sz="1400"/>
              <a:t>Chapter 4 — The Processor — </a:t>
            </a:r>
            <a:fld id="{9EF10687-AC98-4DDB-B3D1-A49464CF2AEF}" type="slidenum">
              <a:rPr lang="en-AU" altLang="zh-CN" sz="1400"/>
              <a:pPr/>
              <a:t>3</a:t>
            </a:fld>
            <a:endParaRPr lang="en-AU" altLang="zh-CN" sz="1400"/>
          </a:p>
        </p:txBody>
      </p:sp>
      <p:sp>
        <p:nvSpPr>
          <p:cNvPr id="9220" name="Text Box 3"/>
          <p:cNvSpPr txBox="1">
            <a:spLocks noChangeArrowheads="1"/>
          </p:cNvSpPr>
          <p:nvPr/>
        </p:nvSpPr>
        <p:spPr bwMode="auto">
          <a:xfrm rot="5400000">
            <a:off x="7287419" y="1489869"/>
            <a:ext cx="33464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pPr algn="l"/>
            <a:r>
              <a:rPr lang="en-US" sz="1800">
                <a:solidFill>
                  <a:schemeClr val="folHlink"/>
                </a:solidFill>
              </a:rPr>
              <a:t>§4.2 Logic Design Conventions</a:t>
            </a:r>
          </a:p>
        </p:txBody>
      </p:sp>
    </p:spTree>
    <p:extLst>
      <p:ext uri="{BB962C8B-B14F-4D97-AF65-F5344CB8AC3E}">
        <p14:creationId xmlns:p14="http://schemas.microsoft.com/office/powerpoint/2010/main" val="28899039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22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21">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221">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221">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22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pPr eaLnBrk="1" hangingPunct="1"/>
            <a:r>
              <a:rPr lang="en-US" smtClean="0"/>
              <a:t>ALU Control</a:t>
            </a:r>
            <a:endParaRPr lang="en-AU" altLang="zh-CN" smtClean="0">
              <a:ea typeface="宋体" pitchFamily="2" charset="-122"/>
            </a:endParaRPr>
          </a:p>
        </p:txBody>
      </p:sp>
      <p:sp>
        <p:nvSpPr>
          <p:cNvPr id="24580" name="Rectangle 3"/>
          <p:cNvSpPr>
            <a:spLocks noGrp="1" noChangeArrowheads="1"/>
          </p:cNvSpPr>
          <p:nvPr>
            <p:ph idx="1"/>
          </p:nvPr>
        </p:nvSpPr>
        <p:spPr/>
        <p:txBody>
          <a:bodyPr/>
          <a:lstStyle/>
          <a:p>
            <a:pPr eaLnBrk="1" hangingPunct="1"/>
            <a:r>
              <a:rPr lang="en-US" dirty="0" smtClean="0"/>
              <a:t>Assume 2-bit </a:t>
            </a:r>
            <a:r>
              <a:rPr lang="en-US" dirty="0" err="1" smtClean="0"/>
              <a:t>ALUOp</a:t>
            </a:r>
            <a:r>
              <a:rPr lang="en-US" dirty="0" smtClean="0"/>
              <a:t> derived from </a:t>
            </a:r>
            <a:r>
              <a:rPr lang="en-US" dirty="0" err="1" smtClean="0"/>
              <a:t>opcode</a:t>
            </a:r>
            <a:endParaRPr lang="en-US" dirty="0" smtClean="0"/>
          </a:p>
          <a:p>
            <a:pPr lvl="1" eaLnBrk="1" hangingPunct="1"/>
            <a:r>
              <a:rPr lang="en-US" dirty="0" smtClean="0"/>
              <a:t>Combinational logic derives ALU control</a:t>
            </a:r>
            <a:endParaRPr lang="en-AU" altLang="zh-CN" dirty="0" smtClean="0">
              <a:ea typeface="宋体" pitchFamily="2" charset="-122"/>
            </a:endParaRPr>
          </a:p>
        </p:txBody>
      </p:sp>
      <p:sp>
        <p:nvSpPr>
          <p:cNvPr id="2457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AU" altLang="zh-CN" sz="1400"/>
              <a:t>Chapter 4 — The Processor — </a:t>
            </a:r>
            <a:fld id="{1ABFEDC7-2830-4DEB-81FE-0C4821B215DB}" type="slidenum">
              <a:rPr lang="en-AU" altLang="zh-CN" sz="1400"/>
              <a:pPr/>
              <a:t>30</a:t>
            </a:fld>
            <a:endParaRPr lang="en-AU" altLang="zh-CN" sz="1400"/>
          </a:p>
        </p:txBody>
      </p:sp>
      <p:graphicFrame>
        <p:nvGraphicFramePr>
          <p:cNvPr id="300101" name="Group 69"/>
          <p:cNvGraphicFramePr>
            <a:graphicFrameLocks noGrp="1"/>
          </p:cNvGraphicFramePr>
          <p:nvPr/>
        </p:nvGraphicFramePr>
        <p:xfrm>
          <a:off x="827088" y="2636838"/>
          <a:ext cx="7921625" cy="3025776"/>
        </p:xfrm>
        <a:graphic>
          <a:graphicData uri="http://schemas.openxmlformats.org/drawingml/2006/table">
            <a:tbl>
              <a:tblPr/>
              <a:tblGrid>
                <a:gridCol w="1208087"/>
                <a:gridCol w="906463"/>
                <a:gridCol w="1733550"/>
                <a:gridCol w="1057275"/>
                <a:gridCol w="1733550"/>
                <a:gridCol w="1282700"/>
              </a:tblGrid>
              <a:tr h="33496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err="1" smtClean="0">
                          <a:ln>
                            <a:noFill/>
                          </a:ln>
                          <a:solidFill>
                            <a:schemeClr val="tx1"/>
                          </a:solidFill>
                          <a:effectLst/>
                          <a:latin typeface="Arial" pitchFamily="34" charset="0"/>
                        </a:rPr>
                        <a:t>opcode</a:t>
                      </a:r>
                      <a:endParaRPr kumimoji="0" lang="en-AU" altLang="zh-CN" sz="1600" b="0" i="0" u="none" strike="noStrike" cap="none" normalizeH="0" baseline="0" dirty="0" smtClean="0">
                        <a:ln>
                          <a:noFill/>
                        </a:ln>
                        <a:solidFill>
                          <a:schemeClr val="tx1"/>
                        </a:solidFill>
                        <a:effectLst/>
                        <a:latin typeface="Arial"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ALUOp</a:t>
                      </a:r>
                      <a:endParaRPr kumimoji="0" lang="en-AU" altLang="zh-CN" sz="16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Operation</a:t>
                      </a:r>
                      <a:endParaRPr kumimoji="0" lang="en-AU" altLang="zh-CN" sz="16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funct</a:t>
                      </a:r>
                      <a:endParaRPr kumimoji="0" lang="en-AU" altLang="zh-CN" sz="16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ALU function</a:t>
                      </a:r>
                      <a:endParaRPr kumimoji="0" lang="en-AU" altLang="zh-CN" sz="16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ALU control</a:t>
                      </a:r>
                      <a:endParaRPr kumimoji="0" lang="en-AU" altLang="zh-CN" sz="16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381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lw</a:t>
                      </a:r>
                      <a:endParaRPr kumimoji="0" lang="en-AU" altLang="zh-CN" sz="16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00</a:t>
                      </a:r>
                      <a:endParaRPr kumimoji="0" lang="en-AU" altLang="zh-CN" sz="16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load word</a:t>
                      </a:r>
                      <a:endParaRPr kumimoji="0" lang="en-AU" altLang="zh-CN" sz="16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XXXXXX</a:t>
                      </a:r>
                      <a:endParaRPr kumimoji="0" lang="en-AU" altLang="zh-CN" sz="16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add</a:t>
                      </a:r>
                      <a:endParaRPr kumimoji="0" lang="en-AU" altLang="zh-CN" sz="16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0010</a:t>
                      </a:r>
                      <a:endParaRPr kumimoji="0" lang="en-AU" altLang="zh-CN" sz="16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496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sw</a:t>
                      </a:r>
                      <a:endParaRPr kumimoji="0" lang="en-AU" altLang="zh-CN" sz="16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00</a:t>
                      </a:r>
                      <a:endParaRPr kumimoji="0" lang="en-AU" altLang="zh-CN" sz="16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store word</a:t>
                      </a:r>
                      <a:endParaRPr kumimoji="0" lang="en-AU" altLang="zh-CN" sz="16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XXXXXX</a:t>
                      </a:r>
                      <a:endParaRPr kumimoji="0" lang="en-AU" altLang="zh-CN" sz="16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add</a:t>
                      </a:r>
                      <a:endParaRPr kumimoji="0" lang="en-AU" altLang="zh-CN" sz="16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0010</a:t>
                      </a:r>
                      <a:endParaRPr kumimoji="0" lang="en-AU" altLang="zh-CN" sz="16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655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beq</a:t>
                      </a:r>
                      <a:endParaRPr kumimoji="0" lang="en-AU" altLang="zh-CN" sz="16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01</a:t>
                      </a:r>
                      <a:endParaRPr kumimoji="0" lang="en-AU" altLang="zh-CN" sz="16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branch equal</a:t>
                      </a:r>
                      <a:endParaRPr kumimoji="0" lang="en-AU" altLang="zh-CN" sz="16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XXXXXX</a:t>
                      </a:r>
                      <a:endParaRPr kumimoji="0" lang="en-AU" altLang="zh-CN" sz="16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subtract</a:t>
                      </a:r>
                      <a:endParaRPr kumimoji="0" lang="en-AU" altLang="zh-CN" sz="16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0110</a:t>
                      </a:r>
                      <a:endParaRPr kumimoji="0" lang="en-AU" altLang="zh-CN" sz="16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4963">
                <a:tc rowSpan="5">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R-type</a:t>
                      </a:r>
                      <a:endParaRPr kumimoji="0" lang="en-AU" altLang="zh-CN" sz="16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5">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10</a:t>
                      </a:r>
                      <a:endParaRPr kumimoji="0" lang="en-AU" altLang="zh-CN" sz="16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add</a:t>
                      </a:r>
                      <a:endParaRPr kumimoji="0" lang="en-AU" altLang="zh-CN" sz="16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Arial" pitchFamily="34" charset="0"/>
                        </a:rPr>
                        <a:t>100000</a:t>
                      </a:r>
                      <a:endParaRPr kumimoji="0" lang="en-AU" altLang="zh-CN" sz="1600" b="0" i="0" u="none" strike="noStrike" cap="none" normalizeH="0" baseline="0" dirty="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add</a:t>
                      </a:r>
                      <a:endParaRPr kumimoji="0" lang="en-AU" altLang="zh-CN" sz="16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0010</a:t>
                      </a:r>
                      <a:endParaRPr kumimoji="0" lang="en-AU" altLang="zh-CN" sz="16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6550">
                <a:tc vMerge="1">
                  <a:txBody>
                    <a:bodyPr/>
                    <a:lstStyle/>
                    <a:p>
                      <a:endParaRPr lang="zh-CN" altLang="en-US"/>
                    </a:p>
                  </a:txBody>
                  <a:tcPr/>
                </a:tc>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subtract</a:t>
                      </a:r>
                      <a:endParaRPr kumimoji="0" lang="en-AU" altLang="zh-CN" sz="16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Arial" pitchFamily="34" charset="0"/>
                        </a:rPr>
                        <a:t>100010</a:t>
                      </a:r>
                      <a:endParaRPr kumimoji="0" lang="en-AU" altLang="zh-CN" sz="1600" b="0" i="0" u="none" strike="noStrike" cap="none" normalizeH="0" baseline="0" dirty="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subtract</a:t>
                      </a:r>
                      <a:endParaRPr kumimoji="0" lang="en-AU" altLang="zh-CN" sz="16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0110</a:t>
                      </a:r>
                      <a:endParaRPr kumimoji="0" lang="en-AU" altLang="zh-CN" sz="16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4963">
                <a:tc vMerge="1">
                  <a:txBody>
                    <a:bodyPr/>
                    <a:lstStyle/>
                    <a:p>
                      <a:endParaRPr lang="zh-CN" altLang="en-US"/>
                    </a:p>
                  </a:txBody>
                  <a:tcPr/>
                </a:tc>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AND</a:t>
                      </a:r>
                      <a:endParaRPr kumimoji="0" lang="en-AU" altLang="zh-CN" sz="16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100100</a:t>
                      </a:r>
                      <a:endParaRPr kumimoji="0" lang="en-AU" altLang="zh-CN" sz="16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AND</a:t>
                      </a:r>
                      <a:endParaRPr kumimoji="0" lang="en-AU" altLang="zh-CN" sz="16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0000</a:t>
                      </a:r>
                      <a:endParaRPr kumimoji="0" lang="en-AU" altLang="zh-CN" sz="16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8138">
                <a:tc vMerge="1">
                  <a:txBody>
                    <a:bodyPr/>
                    <a:lstStyle/>
                    <a:p>
                      <a:endParaRPr lang="zh-CN" altLang="en-US"/>
                    </a:p>
                  </a:txBody>
                  <a:tcPr/>
                </a:tc>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OR</a:t>
                      </a:r>
                      <a:endParaRPr kumimoji="0" lang="en-AU" altLang="zh-CN" sz="16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100101</a:t>
                      </a:r>
                      <a:endParaRPr kumimoji="0" lang="en-AU" altLang="zh-CN" sz="16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OR</a:t>
                      </a:r>
                      <a:endParaRPr kumimoji="0" lang="en-AU" altLang="zh-CN" sz="16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0001</a:t>
                      </a:r>
                      <a:endParaRPr kumimoji="0" lang="en-AU" altLang="zh-CN" sz="16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4963">
                <a:tc vMerge="1">
                  <a:txBody>
                    <a:bodyPr/>
                    <a:lstStyle/>
                    <a:p>
                      <a:endParaRPr lang="zh-CN" altLang="en-US"/>
                    </a:p>
                  </a:txBody>
                  <a:tcPr/>
                </a:tc>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set-on-less-than</a:t>
                      </a:r>
                      <a:endParaRPr kumimoji="0" lang="en-AU" altLang="zh-CN" sz="16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101010</a:t>
                      </a:r>
                      <a:endParaRPr kumimoji="0" lang="en-AU" altLang="zh-CN" sz="16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set-on-less-than</a:t>
                      </a:r>
                      <a:endParaRPr kumimoji="0" lang="en-AU" altLang="zh-CN" sz="16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Arial" pitchFamily="34" charset="0"/>
                        </a:rPr>
                        <a:t>0111</a:t>
                      </a:r>
                      <a:endParaRPr kumimoji="0" lang="en-AU" altLang="zh-CN" sz="16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4645" name="AutoShape 5"/>
          <p:cNvSpPr>
            <a:spLocks/>
          </p:cNvSpPr>
          <p:nvPr/>
        </p:nvSpPr>
        <p:spPr bwMode="auto">
          <a:xfrm>
            <a:off x="4679950" y="5984875"/>
            <a:ext cx="1368425" cy="647700"/>
          </a:xfrm>
          <a:prstGeom prst="borderCallout1">
            <a:avLst>
              <a:gd name="adj1" fmla="val 13370"/>
              <a:gd name="adj2" fmla="val 104787"/>
              <a:gd name="adj3" fmla="val -40620"/>
              <a:gd name="adj4" fmla="val 241065"/>
            </a:avLst>
          </a:prstGeom>
          <a:solidFill>
            <a:schemeClr val="accent1"/>
          </a:solidFill>
          <a:ln w="9525">
            <a:solidFill>
              <a:schemeClr val="tx1"/>
            </a:solidFill>
            <a:miter lim="800000"/>
            <a:headEnd/>
            <a:tailEnd type="triangle" w="med" len="med"/>
          </a:ln>
        </p:spPr>
        <p:txBody>
          <a:bodyPr/>
          <a:lstStyle/>
          <a:p>
            <a:r>
              <a:rPr lang="en-US"/>
              <a:t>Generated output</a:t>
            </a:r>
            <a:endParaRPr lang="en-AU" altLang="zh-CN">
              <a:ea typeface="宋体"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pPr eaLnBrk="1" hangingPunct="1"/>
            <a:r>
              <a:rPr lang="en-US" smtClean="0"/>
              <a:t>The Main Control Unit</a:t>
            </a:r>
            <a:endParaRPr lang="en-AU" altLang="zh-CN" smtClean="0">
              <a:ea typeface="宋体" pitchFamily="2" charset="-122"/>
            </a:endParaRPr>
          </a:p>
        </p:txBody>
      </p:sp>
      <p:sp>
        <p:nvSpPr>
          <p:cNvPr id="25604" name="Rectangle 3"/>
          <p:cNvSpPr>
            <a:spLocks noGrp="1" noChangeArrowheads="1"/>
          </p:cNvSpPr>
          <p:nvPr>
            <p:ph idx="1"/>
          </p:nvPr>
        </p:nvSpPr>
        <p:spPr>
          <a:xfrm>
            <a:off x="684213" y="1125538"/>
            <a:ext cx="8270875" cy="690562"/>
          </a:xfrm>
        </p:spPr>
        <p:txBody>
          <a:bodyPr/>
          <a:lstStyle/>
          <a:p>
            <a:pPr eaLnBrk="1" hangingPunct="1"/>
            <a:r>
              <a:rPr lang="en-US" smtClean="0"/>
              <a:t>Control signals derived from instruction</a:t>
            </a:r>
            <a:endParaRPr lang="en-AU" altLang="zh-CN" smtClean="0">
              <a:ea typeface="宋体" pitchFamily="2" charset="-122"/>
            </a:endParaRPr>
          </a:p>
        </p:txBody>
      </p:sp>
      <p:sp>
        <p:nvSpPr>
          <p:cNvPr id="2560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AU" altLang="zh-CN" sz="1400"/>
              <a:t>Chapter 4 — The Processor — </a:t>
            </a:r>
            <a:fld id="{860D78F1-420D-4D0D-B462-EB84B319A232}" type="slidenum">
              <a:rPr lang="en-AU" altLang="zh-CN" sz="1400"/>
              <a:pPr/>
              <a:t>31</a:t>
            </a:fld>
            <a:endParaRPr lang="en-AU" altLang="zh-CN" sz="1400"/>
          </a:p>
        </p:txBody>
      </p:sp>
      <p:grpSp>
        <p:nvGrpSpPr>
          <p:cNvPr id="25605" name="Group 4"/>
          <p:cNvGrpSpPr>
            <a:grpSpLocks/>
          </p:cNvGrpSpPr>
          <p:nvPr/>
        </p:nvGrpSpPr>
        <p:grpSpPr bwMode="auto">
          <a:xfrm>
            <a:off x="1619250" y="2060575"/>
            <a:ext cx="6913563" cy="773113"/>
            <a:chOff x="703" y="981"/>
            <a:chExt cx="4355" cy="487"/>
          </a:xfrm>
        </p:grpSpPr>
        <p:sp>
          <p:nvSpPr>
            <p:cNvPr id="25639" name="Text Box 5"/>
            <p:cNvSpPr txBox="1">
              <a:spLocks noChangeArrowheads="1"/>
            </p:cNvSpPr>
            <p:nvPr/>
          </p:nvSpPr>
          <p:spPr bwMode="auto">
            <a:xfrm>
              <a:off x="703" y="981"/>
              <a:ext cx="817"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2000"/>
                <a:t>0</a:t>
              </a:r>
              <a:endParaRPr lang="en-AU" altLang="zh-CN" sz="2000">
                <a:ea typeface="宋体" pitchFamily="2" charset="-122"/>
              </a:endParaRPr>
            </a:p>
          </p:txBody>
        </p:sp>
        <p:sp>
          <p:nvSpPr>
            <p:cNvPr id="25640" name="Text Box 6"/>
            <p:cNvSpPr txBox="1">
              <a:spLocks noChangeArrowheads="1"/>
            </p:cNvSpPr>
            <p:nvPr/>
          </p:nvSpPr>
          <p:spPr bwMode="auto">
            <a:xfrm>
              <a:off x="1520"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2000"/>
                <a:t>rs</a:t>
              </a:r>
              <a:endParaRPr lang="en-AU" altLang="zh-CN" sz="2000">
                <a:ea typeface="宋体" pitchFamily="2" charset="-122"/>
              </a:endParaRPr>
            </a:p>
          </p:txBody>
        </p:sp>
        <p:sp>
          <p:nvSpPr>
            <p:cNvPr id="25641" name="Text Box 7"/>
            <p:cNvSpPr txBox="1">
              <a:spLocks noChangeArrowheads="1"/>
            </p:cNvSpPr>
            <p:nvPr/>
          </p:nvSpPr>
          <p:spPr bwMode="auto">
            <a:xfrm>
              <a:off x="2200"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2000"/>
                <a:t>rt</a:t>
              </a:r>
              <a:endParaRPr lang="en-AU" altLang="zh-CN" sz="2000">
                <a:ea typeface="宋体" pitchFamily="2" charset="-122"/>
              </a:endParaRPr>
            </a:p>
          </p:txBody>
        </p:sp>
        <p:sp>
          <p:nvSpPr>
            <p:cNvPr id="25642" name="Text Box 8"/>
            <p:cNvSpPr txBox="1">
              <a:spLocks noChangeArrowheads="1"/>
            </p:cNvSpPr>
            <p:nvPr/>
          </p:nvSpPr>
          <p:spPr bwMode="auto">
            <a:xfrm>
              <a:off x="2880"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2000"/>
                <a:t>rd</a:t>
              </a:r>
              <a:endParaRPr lang="en-AU" altLang="zh-CN" sz="2000">
                <a:ea typeface="宋体" pitchFamily="2" charset="-122"/>
              </a:endParaRPr>
            </a:p>
          </p:txBody>
        </p:sp>
        <p:sp>
          <p:nvSpPr>
            <p:cNvPr id="25643" name="Text Box 9"/>
            <p:cNvSpPr txBox="1">
              <a:spLocks noChangeArrowheads="1"/>
            </p:cNvSpPr>
            <p:nvPr/>
          </p:nvSpPr>
          <p:spPr bwMode="auto">
            <a:xfrm>
              <a:off x="3561"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2000"/>
                <a:t>shamt</a:t>
              </a:r>
              <a:endParaRPr lang="en-AU" altLang="zh-CN" sz="2000">
                <a:ea typeface="宋体" pitchFamily="2" charset="-122"/>
              </a:endParaRPr>
            </a:p>
          </p:txBody>
        </p:sp>
        <p:sp>
          <p:nvSpPr>
            <p:cNvPr id="25644" name="Text Box 10"/>
            <p:cNvSpPr txBox="1">
              <a:spLocks noChangeArrowheads="1"/>
            </p:cNvSpPr>
            <p:nvPr/>
          </p:nvSpPr>
          <p:spPr bwMode="auto">
            <a:xfrm>
              <a:off x="4241" y="981"/>
              <a:ext cx="817"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2000"/>
                <a:t>funct</a:t>
              </a:r>
              <a:endParaRPr lang="en-AU" altLang="zh-CN" sz="2000">
                <a:ea typeface="宋体" pitchFamily="2" charset="-122"/>
              </a:endParaRPr>
            </a:p>
          </p:txBody>
        </p:sp>
        <p:sp>
          <p:nvSpPr>
            <p:cNvPr id="25645" name="Text Box 11"/>
            <p:cNvSpPr txBox="1">
              <a:spLocks noChangeArrowheads="1"/>
            </p:cNvSpPr>
            <p:nvPr/>
          </p:nvSpPr>
          <p:spPr bwMode="auto">
            <a:xfrm>
              <a:off x="879"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dirty="0"/>
                <a:t>31:26</a:t>
              </a:r>
              <a:endParaRPr lang="en-AU" altLang="zh-CN" dirty="0">
                <a:ea typeface="宋体" pitchFamily="2" charset="-122"/>
              </a:endParaRPr>
            </a:p>
          </p:txBody>
        </p:sp>
        <p:sp>
          <p:nvSpPr>
            <p:cNvPr id="25646" name="Text Box 12"/>
            <p:cNvSpPr txBox="1">
              <a:spLocks noChangeArrowheads="1"/>
            </p:cNvSpPr>
            <p:nvPr/>
          </p:nvSpPr>
          <p:spPr bwMode="auto">
            <a:xfrm>
              <a:off x="4488" y="1256"/>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a:t>5:0</a:t>
              </a:r>
              <a:endParaRPr lang="en-AU" altLang="zh-CN">
                <a:ea typeface="宋体" pitchFamily="2" charset="-122"/>
              </a:endParaRPr>
            </a:p>
          </p:txBody>
        </p:sp>
        <p:sp>
          <p:nvSpPr>
            <p:cNvPr id="25647" name="Text Box 13"/>
            <p:cNvSpPr txBox="1">
              <a:spLocks noChangeArrowheads="1"/>
            </p:cNvSpPr>
            <p:nvPr/>
          </p:nvSpPr>
          <p:spPr bwMode="auto">
            <a:xfrm>
              <a:off x="1650"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a:t>25:21</a:t>
              </a:r>
              <a:endParaRPr lang="en-AU" altLang="zh-CN">
                <a:ea typeface="宋体" pitchFamily="2" charset="-122"/>
              </a:endParaRPr>
            </a:p>
          </p:txBody>
        </p:sp>
        <p:sp>
          <p:nvSpPr>
            <p:cNvPr id="25648" name="Text Box 14"/>
            <p:cNvSpPr txBox="1">
              <a:spLocks noChangeArrowheads="1"/>
            </p:cNvSpPr>
            <p:nvPr/>
          </p:nvSpPr>
          <p:spPr bwMode="auto">
            <a:xfrm>
              <a:off x="2331"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a:t>20:16</a:t>
              </a:r>
              <a:endParaRPr lang="en-AU" altLang="zh-CN">
                <a:ea typeface="宋体" pitchFamily="2" charset="-122"/>
              </a:endParaRPr>
            </a:p>
          </p:txBody>
        </p:sp>
        <p:sp>
          <p:nvSpPr>
            <p:cNvPr id="25649" name="Text Box 15"/>
            <p:cNvSpPr txBox="1">
              <a:spLocks noChangeArrowheads="1"/>
            </p:cNvSpPr>
            <p:nvPr/>
          </p:nvSpPr>
          <p:spPr bwMode="auto">
            <a:xfrm>
              <a:off x="3011"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a:t>15:11</a:t>
              </a:r>
              <a:endParaRPr lang="en-AU" altLang="zh-CN">
                <a:ea typeface="宋体" pitchFamily="2" charset="-122"/>
              </a:endParaRPr>
            </a:p>
          </p:txBody>
        </p:sp>
        <p:sp>
          <p:nvSpPr>
            <p:cNvPr id="25650" name="Text Box 16"/>
            <p:cNvSpPr txBox="1">
              <a:spLocks noChangeArrowheads="1"/>
            </p:cNvSpPr>
            <p:nvPr/>
          </p:nvSpPr>
          <p:spPr bwMode="auto">
            <a:xfrm>
              <a:off x="3727" y="1256"/>
              <a:ext cx="36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a:t>10:6</a:t>
              </a:r>
              <a:endParaRPr lang="en-AU" altLang="zh-CN">
                <a:ea typeface="宋体" pitchFamily="2" charset="-122"/>
              </a:endParaRPr>
            </a:p>
          </p:txBody>
        </p:sp>
      </p:grpSp>
      <p:grpSp>
        <p:nvGrpSpPr>
          <p:cNvPr id="25606" name="Group 17"/>
          <p:cNvGrpSpPr>
            <a:grpSpLocks/>
          </p:cNvGrpSpPr>
          <p:nvPr/>
        </p:nvGrpSpPr>
        <p:grpSpPr bwMode="auto">
          <a:xfrm>
            <a:off x="1619250" y="3068638"/>
            <a:ext cx="6913563" cy="773112"/>
            <a:chOff x="884" y="981"/>
            <a:chExt cx="4355" cy="487"/>
          </a:xfrm>
        </p:grpSpPr>
        <p:sp>
          <p:nvSpPr>
            <p:cNvPr id="25631" name="Text Box 18"/>
            <p:cNvSpPr txBox="1">
              <a:spLocks noChangeArrowheads="1"/>
            </p:cNvSpPr>
            <p:nvPr/>
          </p:nvSpPr>
          <p:spPr bwMode="auto">
            <a:xfrm>
              <a:off x="884" y="981"/>
              <a:ext cx="817"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2000"/>
                <a:t>35 or 43</a:t>
              </a:r>
              <a:endParaRPr lang="en-AU" altLang="zh-CN" sz="2000">
                <a:ea typeface="宋体" pitchFamily="2" charset="-122"/>
              </a:endParaRPr>
            </a:p>
          </p:txBody>
        </p:sp>
        <p:sp>
          <p:nvSpPr>
            <p:cNvPr id="25632" name="Text Box 19"/>
            <p:cNvSpPr txBox="1">
              <a:spLocks noChangeArrowheads="1"/>
            </p:cNvSpPr>
            <p:nvPr/>
          </p:nvSpPr>
          <p:spPr bwMode="auto">
            <a:xfrm>
              <a:off x="1701"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2000"/>
                <a:t>rs</a:t>
              </a:r>
              <a:endParaRPr lang="en-AU" altLang="zh-CN" sz="2000">
                <a:ea typeface="宋体" pitchFamily="2" charset="-122"/>
              </a:endParaRPr>
            </a:p>
          </p:txBody>
        </p:sp>
        <p:sp>
          <p:nvSpPr>
            <p:cNvPr id="25633" name="Text Box 20"/>
            <p:cNvSpPr txBox="1">
              <a:spLocks noChangeArrowheads="1"/>
            </p:cNvSpPr>
            <p:nvPr/>
          </p:nvSpPr>
          <p:spPr bwMode="auto">
            <a:xfrm>
              <a:off x="2381"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2000"/>
                <a:t>rt</a:t>
              </a:r>
              <a:endParaRPr lang="en-AU" altLang="zh-CN" sz="2000">
                <a:ea typeface="宋体" pitchFamily="2" charset="-122"/>
              </a:endParaRPr>
            </a:p>
          </p:txBody>
        </p:sp>
        <p:sp>
          <p:nvSpPr>
            <p:cNvPr id="25634" name="Text Box 21"/>
            <p:cNvSpPr txBox="1">
              <a:spLocks noChangeArrowheads="1"/>
            </p:cNvSpPr>
            <p:nvPr/>
          </p:nvSpPr>
          <p:spPr bwMode="auto">
            <a:xfrm>
              <a:off x="3061" y="981"/>
              <a:ext cx="2178"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2000"/>
                <a:t>address</a:t>
              </a:r>
              <a:endParaRPr lang="en-AU" altLang="zh-CN" sz="2000">
                <a:ea typeface="宋体" pitchFamily="2" charset="-122"/>
              </a:endParaRPr>
            </a:p>
          </p:txBody>
        </p:sp>
        <p:sp>
          <p:nvSpPr>
            <p:cNvPr id="25635" name="Text Box 22"/>
            <p:cNvSpPr txBox="1">
              <a:spLocks noChangeArrowheads="1"/>
            </p:cNvSpPr>
            <p:nvPr/>
          </p:nvSpPr>
          <p:spPr bwMode="auto">
            <a:xfrm>
              <a:off x="1060"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a:t>31:26</a:t>
              </a:r>
              <a:endParaRPr lang="en-AU" altLang="zh-CN">
                <a:ea typeface="宋体" pitchFamily="2" charset="-122"/>
              </a:endParaRPr>
            </a:p>
          </p:txBody>
        </p:sp>
        <p:sp>
          <p:nvSpPr>
            <p:cNvPr id="25636" name="Text Box 23"/>
            <p:cNvSpPr txBox="1">
              <a:spLocks noChangeArrowheads="1"/>
            </p:cNvSpPr>
            <p:nvPr/>
          </p:nvSpPr>
          <p:spPr bwMode="auto">
            <a:xfrm>
              <a:off x="1831"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a:t>25:21</a:t>
              </a:r>
              <a:endParaRPr lang="en-AU" altLang="zh-CN">
                <a:ea typeface="宋体" pitchFamily="2" charset="-122"/>
              </a:endParaRPr>
            </a:p>
          </p:txBody>
        </p:sp>
        <p:sp>
          <p:nvSpPr>
            <p:cNvPr id="25637" name="Text Box 24"/>
            <p:cNvSpPr txBox="1">
              <a:spLocks noChangeArrowheads="1"/>
            </p:cNvSpPr>
            <p:nvPr/>
          </p:nvSpPr>
          <p:spPr bwMode="auto">
            <a:xfrm>
              <a:off x="2512"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a:t>20:16</a:t>
              </a:r>
              <a:endParaRPr lang="en-AU" altLang="zh-CN">
                <a:ea typeface="宋体" pitchFamily="2" charset="-122"/>
              </a:endParaRPr>
            </a:p>
          </p:txBody>
        </p:sp>
        <p:sp>
          <p:nvSpPr>
            <p:cNvPr id="25638" name="Text Box 25"/>
            <p:cNvSpPr txBox="1">
              <a:spLocks noChangeArrowheads="1"/>
            </p:cNvSpPr>
            <p:nvPr/>
          </p:nvSpPr>
          <p:spPr bwMode="auto">
            <a:xfrm>
              <a:off x="4000" y="1256"/>
              <a:ext cx="36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a:t>15:0</a:t>
              </a:r>
              <a:endParaRPr lang="en-AU" altLang="zh-CN">
                <a:ea typeface="宋体" pitchFamily="2" charset="-122"/>
              </a:endParaRPr>
            </a:p>
          </p:txBody>
        </p:sp>
      </p:grpSp>
      <p:grpSp>
        <p:nvGrpSpPr>
          <p:cNvPr id="25607" name="Group 26"/>
          <p:cNvGrpSpPr>
            <a:grpSpLocks/>
          </p:cNvGrpSpPr>
          <p:nvPr/>
        </p:nvGrpSpPr>
        <p:grpSpPr bwMode="auto">
          <a:xfrm>
            <a:off x="1619250" y="4052888"/>
            <a:ext cx="6913563" cy="773112"/>
            <a:chOff x="884" y="981"/>
            <a:chExt cx="4355" cy="487"/>
          </a:xfrm>
        </p:grpSpPr>
        <p:sp>
          <p:nvSpPr>
            <p:cNvPr id="25623" name="Text Box 27"/>
            <p:cNvSpPr txBox="1">
              <a:spLocks noChangeArrowheads="1"/>
            </p:cNvSpPr>
            <p:nvPr/>
          </p:nvSpPr>
          <p:spPr bwMode="auto">
            <a:xfrm>
              <a:off x="884" y="981"/>
              <a:ext cx="817"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2000"/>
                <a:t>4</a:t>
              </a:r>
              <a:endParaRPr lang="en-AU" altLang="zh-CN" sz="2000">
                <a:ea typeface="宋体" pitchFamily="2" charset="-122"/>
              </a:endParaRPr>
            </a:p>
          </p:txBody>
        </p:sp>
        <p:sp>
          <p:nvSpPr>
            <p:cNvPr id="25624" name="Text Box 28"/>
            <p:cNvSpPr txBox="1">
              <a:spLocks noChangeArrowheads="1"/>
            </p:cNvSpPr>
            <p:nvPr/>
          </p:nvSpPr>
          <p:spPr bwMode="auto">
            <a:xfrm>
              <a:off x="1701"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2000"/>
                <a:t>rs</a:t>
              </a:r>
              <a:endParaRPr lang="en-AU" altLang="zh-CN" sz="2000">
                <a:ea typeface="宋体" pitchFamily="2" charset="-122"/>
              </a:endParaRPr>
            </a:p>
          </p:txBody>
        </p:sp>
        <p:sp>
          <p:nvSpPr>
            <p:cNvPr id="25625" name="Text Box 29"/>
            <p:cNvSpPr txBox="1">
              <a:spLocks noChangeArrowheads="1"/>
            </p:cNvSpPr>
            <p:nvPr/>
          </p:nvSpPr>
          <p:spPr bwMode="auto">
            <a:xfrm>
              <a:off x="2381"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2000"/>
                <a:t>rt</a:t>
              </a:r>
              <a:endParaRPr lang="en-AU" altLang="zh-CN" sz="2000">
                <a:ea typeface="宋体" pitchFamily="2" charset="-122"/>
              </a:endParaRPr>
            </a:p>
          </p:txBody>
        </p:sp>
        <p:sp>
          <p:nvSpPr>
            <p:cNvPr id="25626" name="Text Box 30"/>
            <p:cNvSpPr txBox="1">
              <a:spLocks noChangeArrowheads="1"/>
            </p:cNvSpPr>
            <p:nvPr/>
          </p:nvSpPr>
          <p:spPr bwMode="auto">
            <a:xfrm>
              <a:off x="3061" y="981"/>
              <a:ext cx="2178"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2000"/>
                <a:t>address</a:t>
              </a:r>
              <a:endParaRPr lang="en-AU" altLang="zh-CN" sz="2000">
                <a:ea typeface="宋体" pitchFamily="2" charset="-122"/>
              </a:endParaRPr>
            </a:p>
          </p:txBody>
        </p:sp>
        <p:sp>
          <p:nvSpPr>
            <p:cNvPr id="25627" name="Text Box 31"/>
            <p:cNvSpPr txBox="1">
              <a:spLocks noChangeArrowheads="1"/>
            </p:cNvSpPr>
            <p:nvPr/>
          </p:nvSpPr>
          <p:spPr bwMode="auto">
            <a:xfrm>
              <a:off x="1060"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a:t>31:26</a:t>
              </a:r>
              <a:endParaRPr lang="en-AU" altLang="zh-CN">
                <a:ea typeface="宋体" pitchFamily="2" charset="-122"/>
              </a:endParaRPr>
            </a:p>
          </p:txBody>
        </p:sp>
        <p:sp>
          <p:nvSpPr>
            <p:cNvPr id="25628" name="Text Box 32"/>
            <p:cNvSpPr txBox="1">
              <a:spLocks noChangeArrowheads="1"/>
            </p:cNvSpPr>
            <p:nvPr/>
          </p:nvSpPr>
          <p:spPr bwMode="auto">
            <a:xfrm>
              <a:off x="1831"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a:t>25:21</a:t>
              </a:r>
              <a:endParaRPr lang="en-AU" altLang="zh-CN">
                <a:ea typeface="宋体" pitchFamily="2" charset="-122"/>
              </a:endParaRPr>
            </a:p>
          </p:txBody>
        </p:sp>
        <p:sp>
          <p:nvSpPr>
            <p:cNvPr id="25629" name="Text Box 33"/>
            <p:cNvSpPr txBox="1">
              <a:spLocks noChangeArrowheads="1"/>
            </p:cNvSpPr>
            <p:nvPr/>
          </p:nvSpPr>
          <p:spPr bwMode="auto">
            <a:xfrm>
              <a:off x="2512"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a:t>20:16</a:t>
              </a:r>
              <a:endParaRPr lang="en-AU" altLang="zh-CN">
                <a:ea typeface="宋体" pitchFamily="2" charset="-122"/>
              </a:endParaRPr>
            </a:p>
          </p:txBody>
        </p:sp>
        <p:sp>
          <p:nvSpPr>
            <p:cNvPr id="25630" name="Text Box 34"/>
            <p:cNvSpPr txBox="1">
              <a:spLocks noChangeArrowheads="1"/>
            </p:cNvSpPr>
            <p:nvPr/>
          </p:nvSpPr>
          <p:spPr bwMode="auto">
            <a:xfrm>
              <a:off x="4000" y="1256"/>
              <a:ext cx="36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a:t>15:0</a:t>
              </a:r>
              <a:endParaRPr lang="en-AU" altLang="zh-CN">
                <a:ea typeface="宋体" pitchFamily="2" charset="-122"/>
              </a:endParaRPr>
            </a:p>
          </p:txBody>
        </p:sp>
      </p:grpSp>
      <p:sp>
        <p:nvSpPr>
          <p:cNvPr id="25608" name="Text Box 35"/>
          <p:cNvSpPr txBox="1">
            <a:spLocks noChangeArrowheads="1"/>
          </p:cNvSpPr>
          <p:nvPr/>
        </p:nvSpPr>
        <p:spPr bwMode="auto">
          <a:xfrm>
            <a:off x="595313" y="2112963"/>
            <a:ext cx="857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pPr algn="l"/>
            <a:r>
              <a:rPr lang="en-US" sz="1800" dirty="0"/>
              <a:t>R-type</a:t>
            </a:r>
            <a:endParaRPr lang="en-AU" altLang="zh-CN" sz="1800" dirty="0">
              <a:ea typeface="宋体" pitchFamily="2" charset="-122"/>
            </a:endParaRPr>
          </a:p>
        </p:txBody>
      </p:sp>
      <p:sp>
        <p:nvSpPr>
          <p:cNvPr id="25609" name="Text Box 36"/>
          <p:cNvSpPr txBox="1">
            <a:spLocks noChangeArrowheads="1"/>
          </p:cNvSpPr>
          <p:nvPr/>
        </p:nvSpPr>
        <p:spPr bwMode="auto">
          <a:xfrm>
            <a:off x="595313" y="2978150"/>
            <a:ext cx="755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pPr algn="l"/>
            <a:r>
              <a:rPr lang="en-US" sz="1800"/>
              <a:t>Load/</a:t>
            </a:r>
            <a:br>
              <a:rPr lang="en-US" sz="1800"/>
            </a:br>
            <a:r>
              <a:rPr lang="en-US" sz="1800"/>
              <a:t>Store</a:t>
            </a:r>
            <a:endParaRPr lang="en-AU" altLang="zh-CN" sz="1800">
              <a:ea typeface="宋体" pitchFamily="2" charset="-122"/>
            </a:endParaRPr>
          </a:p>
        </p:txBody>
      </p:sp>
      <p:sp>
        <p:nvSpPr>
          <p:cNvPr id="25610" name="Text Box 37"/>
          <p:cNvSpPr txBox="1">
            <a:spLocks noChangeArrowheads="1"/>
          </p:cNvSpPr>
          <p:nvPr/>
        </p:nvSpPr>
        <p:spPr bwMode="auto">
          <a:xfrm>
            <a:off x="595313" y="4129088"/>
            <a:ext cx="908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pPr algn="l"/>
            <a:r>
              <a:rPr lang="en-US" sz="1800"/>
              <a:t>Branch</a:t>
            </a:r>
            <a:endParaRPr lang="en-AU" altLang="zh-CN" sz="1800">
              <a:ea typeface="宋体" pitchFamily="2" charset="-122"/>
            </a:endParaRPr>
          </a:p>
        </p:txBody>
      </p:sp>
      <p:sp>
        <p:nvSpPr>
          <p:cNvPr id="25611" name="AutoShape 38"/>
          <p:cNvSpPr>
            <a:spLocks/>
          </p:cNvSpPr>
          <p:nvPr/>
        </p:nvSpPr>
        <p:spPr bwMode="auto">
          <a:xfrm rot="-5400000">
            <a:off x="2196307" y="4485481"/>
            <a:ext cx="144462" cy="1152525"/>
          </a:xfrm>
          <a:prstGeom prst="leftBrace">
            <a:avLst>
              <a:gd name="adj1" fmla="val 66484"/>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12" name="AutoShape 39"/>
          <p:cNvSpPr>
            <a:spLocks/>
          </p:cNvSpPr>
          <p:nvPr/>
        </p:nvSpPr>
        <p:spPr bwMode="auto">
          <a:xfrm rot="-5400000">
            <a:off x="3384551" y="4594225"/>
            <a:ext cx="144462" cy="935037"/>
          </a:xfrm>
          <a:prstGeom prst="leftBrace">
            <a:avLst>
              <a:gd name="adj1" fmla="val 5393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13" name="AutoShape 40"/>
          <p:cNvSpPr>
            <a:spLocks/>
          </p:cNvSpPr>
          <p:nvPr/>
        </p:nvSpPr>
        <p:spPr bwMode="auto">
          <a:xfrm rot="-5400000">
            <a:off x="4464051" y="4594225"/>
            <a:ext cx="144462" cy="935037"/>
          </a:xfrm>
          <a:prstGeom prst="leftBrace">
            <a:avLst>
              <a:gd name="adj1" fmla="val 5393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614" name="Text Box 41"/>
          <p:cNvSpPr txBox="1">
            <a:spLocks noChangeArrowheads="1"/>
          </p:cNvSpPr>
          <p:nvPr/>
        </p:nvSpPr>
        <p:spPr bwMode="auto">
          <a:xfrm>
            <a:off x="1765300" y="5205413"/>
            <a:ext cx="1008063" cy="376237"/>
          </a:xfrm>
          <a:prstGeom prst="rect">
            <a:avLst/>
          </a:prstGeom>
          <a:solidFill>
            <a:schemeClr val="accent1"/>
          </a:solidFill>
          <a:ln w="9525">
            <a:solidFill>
              <a:schemeClr val="tx1"/>
            </a:solidFill>
            <a:miter lim="800000"/>
            <a:headEnd/>
            <a:tailEnd/>
          </a:ln>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1800"/>
              <a:t>opcode</a:t>
            </a:r>
            <a:endParaRPr lang="en-AU" altLang="zh-CN" sz="1800">
              <a:ea typeface="宋体" pitchFamily="2" charset="-122"/>
            </a:endParaRPr>
          </a:p>
        </p:txBody>
      </p:sp>
      <p:sp>
        <p:nvSpPr>
          <p:cNvPr id="25615" name="Text Box 42"/>
          <p:cNvSpPr txBox="1">
            <a:spLocks noChangeArrowheads="1"/>
          </p:cNvSpPr>
          <p:nvPr/>
        </p:nvSpPr>
        <p:spPr bwMode="auto">
          <a:xfrm>
            <a:off x="2916238" y="5205413"/>
            <a:ext cx="1008062" cy="650875"/>
          </a:xfrm>
          <a:prstGeom prst="rect">
            <a:avLst/>
          </a:prstGeom>
          <a:solidFill>
            <a:schemeClr val="accent1"/>
          </a:solidFill>
          <a:ln w="9525">
            <a:solidFill>
              <a:schemeClr val="tx1"/>
            </a:solidFill>
            <a:miter lim="800000"/>
            <a:headEnd/>
            <a:tailEnd/>
          </a:ln>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1800"/>
              <a:t>always read</a:t>
            </a:r>
            <a:endParaRPr lang="en-AU" altLang="zh-CN" sz="1800">
              <a:ea typeface="宋体" pitchFamily="2" charset="-122"/>
            </a:endParaRPr>
          </a:p>
        </p:txBody>
      </p:sp>
      <p:sp>
        <p:nvSpPr>
          <p:cNvPr id="25616" name="Text Box 43"/>
          <p:cNvSpPr txBox="1">
            <a:spLocks noChangeArrowheads="1"/>
          </p:cNvSpPr>
          <p:nvPr/>
        </p:nvSpPr>
        <p:spPr bwMode="auto">
          <a:xfrm>
            <a:off x="4068763" y="5205413"/>
            <a:ext cx="1008062" cy="925512"/>
          </a:xfrm>
          <a:prstGeom prst="rect">
            <a:avLst/>
          </a:prstGeom>
          <a:solidFill>
            <a:schemeClr val="accent1"/>
          </a:solidFill>
          <a:ln w="9525">
            <a:solidFill>
              <a:schemeClr val="tx1"/>
            </a:solidFill>
            <a:miter lim="800000"/>
            <a:headEnd/>
            <a:tailEnd/>
          </a:ln>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1800"/>
              <a:t>read, except for load</a:t>
            </a:r>
            <a:endParaRPr lang="en-AU" altLang="zh-CN" sz="1800">
              <a:ea typeface="宋体" pitchFamily="2" charset="-122"/>
            </a:endParaRPr>
          </a:p>
        </p:txBody>
      </p:sp>
      <p:sp>
        <p:nvSpPr>
          <p:cNvPr id="25617" name="Text Box 44"/>
          <p:cNvSpPr txBox="1">
            <a:spLocks noChangeArrowheads="1"/>
          </p:cNvSpPr>
          <p:nvPr/>
        </p:nvSpPr>
        <p:spPr bwMode="auto">
          <a:xfrm>
            <a:off x="5581650" y="5205413"/>
            <a:ext cx="1223963" cy="925512"/>
          </a:xfrm>
          <a:prstGeom prst="rect">
            <a:avLst/>
          </a:prstGeom>
          <a:solidFill>
            <a:schemeClr val="accent1"/>
          </a:solidFill>
          <a:ln w="9525">
            <a:solidFill>
              <a:schemeClr val="tx1"/>
            </a:solidFill>
            <a:miter lim="800000"/>
            <a:headEnd/>
            <a:tailEnd/>
          </a:ln>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1800"/>
              <a:t>write for R-type and load</a:t>
            </a:r>
            <a:endParaRPr lang="en-AU" altLang="zh-CN" sz="1800">
              <a:ea typeface="宋体" pitchFamily="2" charset="-122"/>
            </a:endParaRPr>
          </a:p>
        </p:txBody>
      </p:sp>
      <p:sp>
        <p:nvSpPr>
          <p:cNvPr id="25618" name="Line 45"/>
          <p:cNvSpPr>
            <a:spLocks noChangeShapeType="1"/>
          </p:cNvSpPr>
          <p:nvPr/>
        </p:nvSpPr>
        <p:spPr bwMode="auto">
          <a:xfrm flipH="1" flipV="1">
            <a:off x="5005388" y="3548063"/>
            <a:ext cx="576262" cy="15843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19" name="Line 46"/>
          <p:cNvSpPr>
            <a:spLocks noChangeShapeType="1"/>
          </p:cNvSpPr>
          <p:nvPr/>
        </p:nvSpPr>
        <p:spPr bwMode="auto">
          <a:xfrm flipH="1" flipV="1">
            <a:off x="5292725" y="2540000"/>
            <a:ext cx="360363" cy="25923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20" name="Text Box 47"/>
          <p:cNvSpPr txBox="1">
            <a:spLocks noChangeArrowheads="1"/>
          </p:cNvSpPr>
          <p:nvPr/>
        </p:nvSpPr>
        <p:spPr bwMode="auto">
          <a:xfrm>
            <a:off x="7308850" y="5205413"/>
            <a:ext cx="1439863" cy="650875"/>
          </a:xfrm>
          <a:prstGeom prst="rect">
            <a:avLst/>
          </a:prstGeom>
          <a:solidFill>
            <a:schemeClr val="accent1"/>
          </a:solidFill>
          <a:ln w="9525">
            <a:solidFill>
              <a:schemeClr val="tx1"/>
            </a:solidFill>
            <a:miter lim="800000"/>
            <a:headEnd/>
            <a:tailEnd/>
          </a:ln>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1800"/>
              <a:t>sign-extend and add</a:t>
            </a:r>
            <a:endParaRPr lang="en-AU" altLang="zh-CN" sz="1800">
              <a:ea typeface="宋体" pitchFamily="2" charset="-122"/>
            </a:endParaRPr>
          </a:p>
        </p:txBody>
      </p:sp>
      <p:sp>
        <p:nvSpPr>
          <p:cNvPr id="25621" name="Line 48"/>
          <p:cNvSpPr>
            <a:spLocks noChangeShapeType="1"/>
          </p:cNvSpPr>
          <p:nvPr/>
        </p:nvSpPr>
        <p:spPr bwMode="auto">
          <a:xfrm flipH="1" flipV="1">
            <a:off x="7453313" y="4556125"/>
            <a:ext cx="71437" cy="5762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22" name="Line 49"/>
          <p:cNvSpPr>
            <a:spLocks noChangeShapeType="1"/>
          </p:cNvSpPr>
          <p:nvPr/>
        </p:nvSpPr>
        <p:spPr bwMode="auto">
          <a:xfrm flipV="1">
            <a:off x="7597775" y="3548063"/>
            <a:ext cx="0" cy="15843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页脚占位符 3"/>
          <p:cNvSpPr>
            <a:spLocks noGrp="1"/>
          </p:cNvSpPr>
          <p:nvPr>
            <p:ph type="ftr" sz="quarter" idx="10"/>
          </p:nvPr>
        </p:nvSpPr>
        <p:spPr/>
        <p:txBody>
          <a:bodyPr/>
          <a:lstStyle/>
          <a:p>
            <a:r>
              <a:rPr lang="en-AU" altLang="zh-CN" smtClean="0"/>
              <a:t>Chapter 4 — The Processor — </a:t>
            </a:r>
            <a:fld id="{674585AB-5163-4015-AE4C-19433B4FC2F4}" type="slidenum">
              <a:rPr lang="en-AU" altLang="zh-CN" smtClean="0"/>
              <a:pPr/>
              <a:t>32</a:t>
            </a:fld>
            <a:endParaRPr lang="en-AU" altLang="zh-CN"/>
          </a:p>
        </p:txBody>
      </p:sp>
      <p:grpSp>
        <p:nvGrpSpPr>
          <p:cNvPr id="5" name="Group 4"/>
          <p:cNvGrpSpPr>
            <a:grpSpLocks/>
          </p:cNvGrpSpPr>
          <p:nvPr/>
        </p:nvGrpSpPr>
        <p:grpSpPr bwMode="auto">
          <a:xfrm>
            <a:off x="1619250" y="2060575"/>
            <a:ext cx="6913563" cy="773113"/>
            <a:chOff x="703" y="981"/>
            <a:chExt cx="4355" cy="487"/>
          </a:xfrm>
        </p:grpSpPr>
        <p:sp>
          <p:nvSpPr>
            <p:cNvPr id="6" name="Text Box 5"/>
            <p:cNvSpPr txBox="1">
              <a:spLocks noChangeArrowheads="1"/>
            </p:cNvSpPr>
            <p:nvPr/>
          </p:nvSpPr>
          <p:spPr bwMode="auto">
            <a:xfrm>
              <a:off x="703" y="981"/>
              <a:ext cx="817"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2000"/>
                <a:t>0</a:t>
              </a:r>
              <a:endParaRPr lang="en-AU" altLang="zh-CN" sz="2000">
                <a:ea typeface="宋体" pitchFamily="2" charset="-122"/>
              </a:endParaRPr>
            </a:p>
          </p:txBody>
        </p:sp>
        <p:sp>
          <p:nvSpPr>
            <p:cNvPr id="7" name="Text Box 6"/>
            <p:cNvSpPr txBox="1">
              <a:spLocks noChangeArrowheads="1"/>
            </p:cNvSpPr>
            <p:nvPr/>
          </p:nvSpPr>
          <p:spPr bwMode="auto">
            <a:xfrm>
              <a:off x="1520"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2000"/>
                <a:t>rs</a:t>
              </a:r>
              <a:endParaRPr lang="en-AU" altLang="zh-CN" sz="2000">
                <a:ea typeface="宋体" pitchFamily="2" charset="-122"/>
              </a:endParaRPr>
            </a:p>
          </p:txBody>
        </p:sp>
        <p:sp>
          <p:nvSpPr>
            <p:cNvPr id="8" name="Text Box 7"/>
            <p:cNvSpPr txBox="1">
              <a:spLocks noChangeArrowheads="1"/>
            </p:cNvSpPr>
            <p:nvPr/>
          </p:nvSpPr>
          <p:spPr bwMode="auto">
            <a:xfrm>
              <a:off x="2200"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2000"/>
                <a:t>rt</a:t>
              </a:r>
              <a:endParaRPr lang="en-AU" altLang="zh-CN" sz="2000">
                <a:ea typeface="宋体" pitchFamily="2" charset="-122"/>
              </a:endParaRPr>
            </a:p>
          </p:txBody>
        </p:sp>
        <p:sp>
          <p:nvSpPr>
            <p:cNvPr id="9" name="Text Box 8"/>
            <p:cNvSpPr txBox="1">
              <a:spLocks noChangeArrowheads="1"/>
            </p:cNvSpPr>
            <p:nvPr/>
          </p:nvSpPr>
          <p:spPr bwMode="auto">
            <a:xfrm>
              <a:off x="2880"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2000"/>
                <a:t>rd</a:t>
              </a:r>
              <a:endParaRPr lang="en-AU" altLang="zh-CN" sz="2000">
                <a:ea typeface="宋体" pitchFamily="2" charset="-122"/>
              </a:endParaRPr>
            </a:p>
          </p:txBody>
        </p:sp>
        <p:sp>
          <p:nvSpPr>
            <p:cNvPr id="10" name="Text Box 9"/>
            <p:cNvSpPr txBox="1">
              <a:spLocks noChangeArrowheads="1"/>
            </p:cNvSpPr>
            <p:nvPr/>
          </p:nvSpPr>
          <p:spPr bwMode="auto">
            <a:xfrm>
              <a:off x="3561"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2000"/>
                <a:t>shamt</a:t>
              </a:r>
              <a:endParaRPr lang="en-AU" altLang="zh-CN" sz="2000">
                <a:ea typeface="宋体" pitchFamily="2" charset="-122"/>
              </a:endParaRPr>
            </a:p>
          </p:txBody>
        </p:sp>
        <p:sp>
          <p:nvSpPr>
            <p:cNvPr id="11" name="Text Box 10"/>
            <p:cNvSpPr txBox="1">
              <a:spLocks noChangeArrowheads="1"/>
            </p:cNvSpPr>
            <p:nvPr/>
          </p:nvSpPr>
          <p:spPr bwMode="auto">
            <a:xfrm>
              <a:off x="4241" y="981"/>
              <a:ext cx="817"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2000"/>
                <a:t>funct</a:t>
              </a:r>
              <a:endParaRPr lang="en-AU" altLang="zh-CN" sz="2000">
                <a:ea typeface="宋体" pitchFamily="2" charset="-122"/>
              </a:endParaRPr>
            </a:p>
          </p:txBody>
        </p:sp>
        <p:sp>
          <p:nvSpPr>
            <p:cNvPr id="12" name="Text Box 11"/>
            <p:cNvSpPr txBox="1">
              <a:spLocks noChangeArrowheads="1"/>
            </p:cNvSpPr>
            <p:nvPr/>
          </p:nvSpPr>
          <p:spPr bwMode="auto">
            <a:xfrm>
              <a:off x="879"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dirty="0"/>
                <a:t>31:26</a:t>
              </a:r>
              <a:endParaRPr lang="en-AU" altLang="zh-CN" dirty="0">
                <a:ea typeface="宋体" pitchFamily="2" charset="-122"/>
              </a:endParaRPr>
            </a:p>
          </p:txBody>
        </p:sp>
        <p:sp>
          <p:nvSpPr>
            <p:cNvPr id="13" name="Text Box 12"/>
            <p:cNvSpPr txBox="1">
              <a:spLocks noChangeArrowheads="1"/>
            </p:cNvSpPr>
            <p:nvPr/>
          </p:nvSpPr>
          <p:spPr bwMode="auto">
            <a:xfrm>
              <a:off x="4488" y="1256"/>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a:t>5:0</a:t>
              </a:r>
              <a:endParaRPr lang="en-AU" altLang="zh-CN">
                <a:ea typeface="宋体" pitchFamily="2" charset="-122"/>
              </a:endParaRPr>
            </a:p>
          </p:txBody>
        </p:sp>
        <p:sp>
          <p:nvSpPr>
            <p:cNvPr id="14" name="Text Box 13"/>
            <p:cNvSpPr txBox="1">
              <a:spLocks noChangeArrowheads="1"/>
            </p:cNvSpPr>
            <p:nvPr/>
          </p:nvSpPr>
          <p:spPr bwMode="auto">
            <a:xfrm>
              <a:off x="1650"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a:t>25:21</a:t>
              </a:r>
              <a:endParaRPr lang="en-AU" altLang="zh-CN">
                <a:ea typeface="宋体" pitchFamily="2" charset="-122"/>
              </a:endParaRPr>
            </a:p>
          </p:txBody>
        </p:sp>
        <p:sp>
          <p:nvSpPr>
            <p:cNvPr id="15" name="Text Box 14"/>
            <p:cNvSpPr txBox="1">
              <a:spLocks noChangeArrowheads="1"/>
            </p:cNvSpPr>
            <p:nvPr/>
          </p:nvSpPr>
          <p:spPr bwMode="auto">
            <a:xfrm>
              <a:off x="2331"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a:t>20:16</a:t>
              </a:r>
              <a:endParaRPr lang="en-AU" altLang="zh-CN">
                <a:ea typeface="宋体" pitchFamily="2" charset="-122"/>
              </a:endParaRPr>
            </a:p>
          </p:txBody>
        </p:sp>
        <p:sp>
          <p:nvSpPr>
            <p:cNvPr id="16" name="Text Box 15"/>
            <p:cNvSpPr txBox="1">
              <a:spLocks noChangeArrowheads="1"/>
            </p:cNvSpPr>
            <p:nvPr/>
          </p:nvSpPr>
          <p:spPr bwMode="auto">
            <a:xfrm>
              <a:off x="3011"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a:t>15:11</a:t>
              </a:r>
              <a:endParaRPr lang="en-AU" altLang="zh-CN">
                <a:ea typeface="宋体" pitchFamily="2" charset="-122"/>
              </a:endParaRPr>
            </a:p>
          </p:txBody>
        </p:sp>
        <p:sp>
          <p:nvSpPr>
            <p:cNvPr id="17" name="Text Box 16"/>
            <p:cNvSpPr txBox="1">
              <a:spLocks noChangeArrowheads="1"/>
            </p:cNvSpPr>
            <p:nvPr/>
          </p:nvSpPr>
          <p:spPr bwMode="auto">
            <a:xfrm>
              <a:off x="3727" y="1256"/>
              <a:ext cx="36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a:t>10:6</a:t>
              </a:r>
              <a:endParaRPr lang="en-AU" altLang="zh-CN">
                <a:ea typeface="宋体" pitchFamily="2" charset="-122"/>
              </a:endParaRPr>
            </a:p>
          </p:txBody>
        </p:sp>
      </p:grpSp>
      <p:grpSp>
        <p:nvGrpSpPr>
          <p:cNvPr id="27" name="Group 26"/>
          <p:cNvGrpSpPr>
            <a:grpSpLocks/>
          </p:cNvGrpSpPr>
          <p:nvPr/>
        </p:nvGrpSpPr>
        <p:grpSpPr bwMode="auto">
          <a:xfrm>
            <a:off x="1619250" y="4052888"/>
            <a:ext cx="6913563" cy="773112"/>
            <a:chOff x="884" y="981"/>
            <a:chExt cx="4355" cy="487"/>
          </a:xfrm>
        </p:grpSpPr>
        <p:sp>
          <p:nvSpPr>
            <p:cNvPr id="28" name="Text Box 27"/>
            <p:cNvSpPr txBox="1">
              <a:spLocks noChangeArrowheads="1"/>
            </p:cNvSpPr>
            <p:nvPr/>
          </p:nvSpPr>
          <p:spPr bwMode="auto">
            <a:xfrm>
              <a:off x="884" y="981"/>
              <a:ext cx="817"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2000"/>
                <a:t>4</a:t>
              </a:r>
              <a:endParaRPr lang="en-AU" altLang="zh-CN" sz="2000">
                <a:ea typeface="宋体" pitchFamily="2" charset="-122"/>
              </a:endParaRPr>
            </a:p>
          </p:txBody>
        </p:sp>
        <p:sp>
          <p:nvSpPr>
            <p:cNvPr id="29" name="Text Box 28"/>
            <p:cNvSpPr txBox="1">
              <a:spLocks noChangeArrowheads="1"/>
            </p:cNvSpPr>
            <p:nvPr/>
          </p:nvSpPr>
          <p:spPr bwMode="auto">
            <a:xfrm>
              <a:off x="1701"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2000"/>
                <a:t>rs</a:t>
              </a:r>
              <a:endParaRPr lang="en-AU" altLang="zh-CN" sz="2000">
                <a:ea typeface="宋体" pitchFamily="2" charset="-122"/>
              </a:endParaRPr>
            </a:p>
          </p:txBody>
        </p:sp>
        <p:sp>
          <p:nvSpPr>
            <p:cNvPr id="30" name="Text Box 29"/>
            <p:cNvSpPr txBox="1">
              <a:spLocks noChangeArrowheads="1"/>
            </p:cNvSpPr>
            <p:nvPr/>
          </p:nvSpPr>
          <p:spPr bwMode="auto">
            <a:xfrm>
              <a:off x="2381"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2000"/>
                <a:t>rt</a:t>
              </a:r>
              <a:endParaRPr lang="en-AU" altLang="zh-CN" sz="2000">
                <a:ea typeface="宋体" pitchFamily="2" charset="-122"/>
              </a:endParaRPr>
            </a:p>
          </p:txBody>
        </p:sp>
        <p:sp>
          <p:nvSpPr>
            <p:cNvPr id="31" name="Text Box 30"/>
            <p:cNvSpPr txBox="1">
              <a:spLocks noChangeArrowheads="1"/>
            </p:cNvSpPr>
            <p:nvPr/>
          </p:nvSpPr>
          <p:spPr bwMode="auto">
            <a:xfrm>
              <a:off x="3061" y="981"/>
              <a:ext cx="2178"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2000"/>
                <a:t>address</a:t>
              </a:r>
              <a:endParaRPr lang="en-AU" altLang="zh-CN" sz="2000">
                <a:ea typeface="宋体" pitchFamily="2" charset="-122"/>
              </a:endParaRPr>
            </a:p>
          </p:txBody>
        </p:sp>
        <p:sp>
          <p:nvSpPr>
            <p:cNvPr id="32" name="Text Box 31"/>
            <p:cNvSpPr txBox="1">
              <a:spLocks noChangeArrowheads="1"/>
            </p:cNvSpPr>
            <p:nvPr/>
          </p:nvSpPr>
          <p:spPr bwMode="auto">
            <a:xfrm>
              <a:off x="1060"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a:t>31:26</a:t>
              </a:r>
              <a:endParaRPr lang="en-AU" altLang="zh-CN">
                <a:ea typeface="宋体" pitchFamily="2" charset="-122"/>
              </a:endParaRPr>
            </a:p>
          </p:txBody>
        </p:sp>
        <p:sp>
          <p:nvSpPr>
            <p:cNvPr id="33" name="Text Box 32"/>
            <p:cNvSpPr txBox="1">
              <a:spLocks noChangeArrowheads="1"/>
            </p:cNvSpPr>
            <p:nvPr/>
          </p:nvSpPr>
          <p:spPr bwMode="auto">
            <a:xfrm>
              <a:off x="1831"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a:t>25:21</a:t>
              </a:r>
              <a:endParaRPr lang="en-AU" altLang="zh-CN">
                <a:ea typeface="宋体" pitchFamily="2" charset="-122"/>
              </a:endParaRPr>
            </a:p>
          </p:txBody>
        </p:sp>
        <p:sp>
          <p:nvSpPr>
            <p:cNvPr id="34" name="Text Box 33"/>
            <p:cNvSpPr txBox="1">
              <a:spLocks noChangeArrowheads="1"/>
            </p:cNvSpPr>
            <p:nvPr/>
          </p:nvSpPr>
          <p:spPr bwMode="auto">
            <a:xfrm>
              <a:off x="2512"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a:t>20:16</a:t>
              </a:r>
              <a:endParaRPr lang="en-AU" altLang="zh-CN">
                <a:ea typeface="宋体" pitchFamily="2" charset="-122"/>
              </a:endParaRPr>
            </a:p>
          </p:txBody>
        </p:sp>
        <p:sp>
          <p:nvSpPr>
            <p:cNvPr id="35" name="Text Box 34"/>
            <p:cNvSpPr txBox="1">
              <a:spLocks noChangeArrowheads="1"/>
            </p:cNvSpPr>
            <p:nvPr/>
          </p:nvSpPr>
          <p:spPr bwMode="auto">
            <a:xfrm>
              <a:off x="4000" y="1256"/>
              <a:ext cx="36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a:t>15:0</a:t>
              </a:r>
              <a:endParaRPr lang="en-AU" altLang="zh-CN">
                <a:ea typeface="宋体" pitchFamily="2" charset="-122"/>
              </a:endParaRPr>
            </a:p>
          </p:txBody>
        </p:sp>
      </p:grpSp>
      <p:sp>
        <p:nvSpPr>
          <p:cNvPr id="36" name="Text Box 35"/>
          <p:cNvSpPr txBox="1">
            <a:spLocks noChangeArrowheads="1"/>
          </p:cNvSpPr>
          <p:nvPr/>
        </p:nvSpPr>
        <p:spPr bwMode="auto">
          <a:xfrm>
            <a:off x="595313" y="2112963"/>
            <a:ext cx="5950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pPr algn="l"/>
            <a:r>
              <a:rPr lang="en-US" sz="1800" dirty="0" smtClean="0"/>
              <a:t>Add</a:t>
            </a:r>
            <a:endParaRPr lang="en-AU" altLang="zh-CN" sz="1800" dirty="0">
              <a:ea typeface="宋体" pitchFamily="2" charset="-122"/>
            </a:endParaRPr>
          </a:p>
        </p:txBody>
      </p:sp>
      <p:sp>
        <p:nvSpPr>
          <p:cNvPr id="38" name="Text Box 37"/>
          <p:cNvSpPr txBox="1">
            <a:spLocks noChangeArrowheads="1"/>
          </p:cNvSpPr>
          <p:nvPr/>
        </p:nvSpPr>
        <p:spPr bwMode="auto">
          <a:xfrm>
            <a:off x="665899" y="4107806"/>
            <a:ext cx="5950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pPr algn="l"/>
            <a:r>
              <a:rPr lang="en-AU" altLang="zh-CN" sz="1800" dirty="0" err="1" smtClean="0">
                <a:ea typeface="宋体" pitchFamily="2" charset="-122"/>
              </a:rPr>
              <a:t>Beq</a:t>
            </a:r>
            <a:endParaRPr lang="en-AU" altLang="zh-CN" sz="1800" dirty="0">
              <a:ea typeface="宋体" pitchFamily="2" charset="-122"/>
            </a:endParaRPr>
          </a:p>
        </p:txBody>
      </p:sp>
    </p:spTree>
    <p:extLst>
      <p:ext uri="{BB962C8B-B14F-4D97-AF65-F5344CB8AC3E}">
        <p14:creationId xmlns:p14="http://schemas.microsoft.com/office/powerpoint/2010/main" val="27310843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pPr eaLnBrk="1" hangingPunct="1"/>
            <a:r>
              <a:rPr lang="en-AU" altLang="zh-CN" smtClean="0">
                <a:ea typeface="宋体" pitchFamily="2" charset="-122"/>
              </a:rPr>
              <a:t>Datapath With Control</a:t>
            </a:r>
          </a:p>
        </p:txBody>
      </p:sp>
      <p:sp>
        <p:nvSpPr>
          <p:cNvPr id="26626" name="Footer Placeholder 2"/>
          <p:cNvSpPr>
            <a:spLocks noGrp="1"/>
          </p:cNvSpPr>
          <p:nvPr>
            <p:ph type="ftr" sz="quarter" idx="10"/>
          </p:nvPr>
        </p:nvSpPr>
        <p:spPr>
          <a:xfrm>
            <a:off x="1259632" y="6554786"/>
            <a:ext cx="7272338" cy="3587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AU" altLang="zh-CN" sz="1400"/>
              <a:t>Chapter 4 — The Processor — </a:t>
            </a:r>
            <a:fld id="{35C59EBD-A7FE-4A73-B3D3-7C92EA74AE45}" type="slidenum">
              <a:rPr lang="en-AU" altLang="zh-CN" sz="1400"/>
              <a:pPr/>
              <a:t>33</a:t>
            </a:fld>
            <a:endParaRPr lang="en-AU" altLang="zh-CN" sz="1400"/>
          </a:p>
        </p:txBody>
      </p:sp>
      <p:pic>
        <p:nvPicPr>
          <p:cNvPr id="26627" name="Picture 5" descr="f04-17-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4213" y="1074736"/>
            <a:ext cx="7985636" cy="53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4"/>
          <a:stretch>
            <a:fillRect/>
          </a:stretch>
        </p:blipFill>
        <p:spPr>
          <a:xfrm>
            <a:off x="0" y="6116471"/>
            <a:ext cx="3465877" cy="4389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4"/>
          <p:cNvSpPr>
            <a:spLocks noGrp="1" noChangeArrowheads="1"/>
          </p:cNvSpPr>
          <p:nvPr>
            <p:ph type="title"/>
          </p:nvPr>
        </p:nvSpPr>
        <p:spPr/>
        <p:txBody>
          <a:bodyPr/>
          <a:lstStyle/>
          <a:p>
            <a:pPr eaLnBrk="1" hangingPunct="1"/>
            <a:r>
              <a:rPr lang="en-AU" altLang="zh-CN" smtClean="0">
                <a:ea typeface="宋体" pitchFamily="2" charset="-122"/>
              </a:rPr>
              <a:t>R-Type Instruction</a:t>
            </a:r>
          </a:p>
        </p:txBody>
      </p:sp>
      <p:sp>
        <p:nvSpPr>
          <p:cNvPr id="27650"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AU" altLang="zh-CN" sz="1400"/>
              <a:t>Chapter 4 — The Processor — </a:t>
            </a:r>
            <a:fld id="{64C4F42B-CC1D-4A51-AAA2-5FE69DBD8497}" type="slidenum">
              <a:rPr lang="en-AU" altLang="zh-CN" sz="1400"/>
              <a:pPr/>
              <a:t>34</a:t>
            </a:fld>
            <a:endParaRPr lang="en-AU" altLang="zh-CN" sz="1400"/>
          </a:p>
        </p:txBody>
      </p:sp>
      <p:pic>
        <p:nvPicPr>
          <p:cNvPr id="27651" name="Picture 6" descr="f04-19-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450" y="1196975"/>
            <a:ext cx="6680200" cy="519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4"/>
          <a:stretch>
            <a:fillRect/>
          </a:stretch>
        </p:blipFill>
        <p:spPr>
          <a:xfrm>
            <a:off x="0" y="6362411"/>
            <a:ext cx="3465877" cy="4389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4"/>
          <p:cNvSpPr>
            <a:spLocks noGrp="1" noChangeArrowheads="1"/>
          </p:cNvSpPr>
          <p:nvPr>
            <p:ph type="title"/>
          </p:nvPr>
        </p:nvSpPr>
        <p:spPr/>
        <p:txBody>
          <a:bodyPr/>
          <a:lstStyle/>
          <a:p>
            <a:pPr eaLnBrk="1" hangingPunct="1"/>
            <a:r>
              <a:rPr lang="en-AU" altLang="zh-CN" smtClean="0">
                <a:ea typeface="宋体" pitchFamily="2" charset="-122"/>
              </a:rPr>
              <a:t>Load Instruction</a:t>
            </a:r>
          </a:p>
        </p:txBody>
      </p:sp>
      <p:sp>
        <p:nvSpPr>
          <p:cNvPr id="28674"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AU" altLang="zh-CN" sz="1400"/>
              <a:t>Chapter 4 — The Processor — </a:t>
            </a:r>
            <a:fld id="{574633D4-F564-479D-8CDE-F6C49D0A14BD}" type="slidenum">
              <a:rPr lang="en-AU" altLang="zh-CN" sz="1400"/>
              <a:pPr/>
              <a:t>35</a:t>
            </a:fld>
            <a:endParaRPr lang="en-AU" altLang="zh-CN" sz="1400"/>
          </a:p>
        </p:txBody>
      </p:sp>
      <p:pic>
        <p:nvPicPr>
          <p:cNvPr id="28675" name="Picture 6" descr="f04-20-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450" y="1196975"/>
            <a:ext cx="6680200" cy="519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rotWithShape="1">
          <a:blip r:embed="rId4"/>
          <a:srcRect t="27290" b="32379"/>
          <a:stretch/>
        </p:blipFill>
        <p:spPr>
          <a:xfrm>
            <a:off x="0" y="6136072"/>
            <a:ext cx="3493311" cy="50405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4"/>
          <p:cNvSpPr>
            <a:spLocks noGrp="1" noChangeArrowheads="1"/>
          </p:cNvSpPr>
          <p:nvPr>
            <p:ph type="title"/>
          </p:nvPr>
        </p:nvSpPr>
        <p:spPr/>
        <p:txBody>
          <a:bodyPr/>
          <a:lstStyle/>
          <a:p>
            <a:pPr eaLnBrk="1" hangingPunct="1"/>
            <a:r>
              <a:rPr lang="en-AU" altLang="zh-CN" smtClean="0">
                <a:ea typeface="宋体" pitchFamily="2" charset="-122"/>
              </a:rPr>
              <a:t>Branch-on-Equal Instruction</a:t>
            </a:r>
          </a:p>
        </p:txBody>
      </p:sp>
      <p:sp>
        <p:nvSpPr>
          <p:cNvPr id="29698"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AU" altLang="zh-CN" sz="1400"/>
              <a:t>Chapter 4 — The Processor — </a:t>
            </a:r>
            <a:fld id="{636CAE3E-5668-4E24-B1D5-8551F7340226}" type="slidenum">
              <a:rPr lang="en-AU" altLang="zh-CN" sz="1400"/>
              <a:pPr/>
              <a:t>36</a:t>
            </a:fld>
            <a:endParaRPr lang="en-AU" altLang="zh-CN" sz="1400"/>
          </a:p>
        </p:txBody>
      </p:sp>
      <p:pic>
        <p:nvPicPr>
          <p:cNvPr id="29699" name="Picture 6" descr="f04-21-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450" y="1196975"/>
            <a:ext cx="6680200" cy="519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rotWithShape="1">
          <a:blip r:embed="rId4"/>
          <a:srcRect t="65498"/>
          <a:stretch/>
        </p:blipFill>
        <p:spPr>
          <a:xfrm>
            <a:off x="-22333" y="6042147"/>
            <a:ext cx="3493311" cy="4312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pPr eaLnBrk="1" hangingPunct="1"/>
            <a:r>
              <a:rPr lang="en-AU" altLang="zh-CN" smtClean="0">
                <a:ea typeface="宋体" pitchFamily="2" charset="-122"/>
              </a:rPr>
              <a:t>Implementing Jumps</a:t>
            </a:r>
          </a:p>
        </p:txBody>
      </p:sp>
      <p:sp>
        <p:nvSpPr>
          <p:cNvPr id="30724" name="Rectangle 3"/>
          <p:cNvSpPr>
            <a:spLocks noGrp="1" noChangeArrowheads="1"/>
          </p:cNvSpPr>
          <p:nvPr>
            <p:ph idx="1"/>
          </p:nvPr>
        </p:nvSpPr>
        <p:spPr>
          <a:xfrm>
            <a:off x="684213" y="2349500"/>
            <a:ext cx="8270875" cy="3887788"/>
          </a:xfrm>
        </p:spPr>
        <p:txBody>
          <a:bodyPr/>
          <a:lstStyle/>
          <a:p>
            <a:pPr eaLnBrk="1" hangingPunct="1"/>
            <a:r>
              <a:rPr lang="en-AU" altLang="zh-CN" dirty="0" smtClean="0">
                <a:ea typeface="宋体" pitchFamily="2" charset="-122"/>
              </a:rPr>
              <a:t>Jump uses word address</a:t>
            </a:r>
          </a:p>
          <a:p>
            <a:pPr eaLnBrk="1" hangingPunct="1"/>
            <a:r>
              <a:rPr lang="en-AU" altLang="zh-CN" dirty="0" smtClean="0">
                <a:ea typeface="宋体" pitchFamily="2" charset="-122"/>
              </a:rPr>
              <a:t>Update PC with concatenation of</a:t>
            </a:r>
          </a:p>
          <a:p>
            <a:pPr lvl="1" eaLnBrk="1" hangingPunct="1"/>
            <a:r>
              <a:rPr lang="en-AU" altLang="zh-CN" dirty="0" smtClean="0">
                <a:ea typeface="宋体" pitchFamily="2" charset="-122"/>
              </a:rPr>
              <a:t>Top 4 bits of old PC</a:t>
            </a:r>
          </a:p>
          <a:p>
            <a:pPr lvl="1" eaLnBrk="1" hangingPunct="1"/>
            <a:r>
              <a:rPr lang="en-AU" altLang="zh-CN" dirty="0" smtClean="0">
                <a:ea typeface="宋体" pitchFamily="2" charset="-122"/>
              </a:rPr>
              <a:t>26-bit jump address</a:t>
            </a:r>
          </a:p>
          <a:p>
            <a:pPr lvl="1" eaLnBrk="1" hangingPunct="1"/>
            <a:r>
              <a:rPr lang="en-AU" altLang="zh-CN" dirty="0" smtClean="0">
                <a:ea typeface="宋体" pitchFamily="2" charset="-122"/>
              </a:rPr>
              <a:t>00</a:t>
            </a:r>
          </a:p>
          <a:p>
            <a:pPr eaLnBrk="1" hangingPunct="1"/>
            <a:r>
              <a:rPr lang="en-AU" altLang="zh-CN" dirty="0" smtClean="0">
                <a:ea typeface="宋体" pitchFamily="2" charset="-122"/>
              </a:rPr>
              <a:t>Need an extra control signal decoded from </a:t>
            </a:r>
            <a:r>
              <a:rPr lang="en-AU" altLang="zh-CN" dirty="0" err="1" smtClean="0">
                <a:ea typeface="宋体" pitchFamily="2" charset="-122"/>
              </a:rPr>
              <a:t>opcode</a:t>
            </a:r>
            <a:endParaRPr lang="en-AU" altLang="zh-CN" dirty="0" smtClean="0">
              <a:ea typeface="宋体" pitchFamily="2" charset="-122"/>
            </a:endParaRPr>
          </a:p>
        </p:txBody>
      </p:sp>
      <p:sp>
        <p:nvSpPr>
          <p:cNvPr id="3072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AU" altLang="zh-CN" sz="1400"/>
              <a:t>Chapter 4 — The Processor — </a:t>
            </a:r>
            <a:fld id="{8D3B1E9C-2225-48CF-9439-E0E3DB5F1425}" type="slidenum">
              <a:rPr lang="en-AU" altLang="zh-CN" sz="1400"/>
              <a:pPr/>
              <a:t>37</a:t>
            </a:fld>
            <a:endParaRPr lang="en-AU" altLang="zh-CN" sz="1400"/>
          </a:p>
        </p:txBody>
      </p:sp>
      <p:grpSp>
        <p:nvGrpSpPr>
          <p:cNvPr id="30725" name="Group 14"/>
          <p:cNvGrpSpPr>
            <a:grpSpLocks/>
          </p:cNvGrpSpPr>
          <p:nvPr/>
        </p:nvGrpSpPr>
        <p:grpSpPr bwMode="auto">
          <a:xfrm>
            <a:off x="1835150" y="1412875"/>
            <a:ext cx="6913563" cy="773113"/>
            <a:chOff x="1156" y="890"/>
            <a:chExt cx="4355" cy="487"/>
          </a:xfrm>
        </p:grpSpPr>
        <p:sp>
          <p:nvSpPr>
            <p:cNvPr id="30727" name="Text Box 5"/>
            <p:cNvSpPr txBox="1">
              <a:spLocks noChangeArrowheads="1"/>
            </p:cNvSpPr>
            <p:nvPr/>
          </p:nvSpPr>
          <p:spPr bwMode="auto">
            <a:xfrm>
              <a:off x="1156" y="890"/>
              <a:ext cx="817"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2000"/>
                <a:t>2</a:t>
              </a:r>
              <a:endParaRPr lang="en-AU" altLang="zh-CN" sz="2000">
                <a:ea typeface="宋体" pitchFamily="2" charset="-122"/>
              </a:endParaRPr>
            </a:p>
          </p:txBody>
        </p:sp>
        <p:sp>
          <p:nvSpPr>
            <p:cNvPr id="30728" name="Text Box 8"/>
            <p:cNvSpPr txBox="1">
              <a:spLocks noChangeArrowheads="1"/>
            </p:cNvSpPr>
            <p:nvPr/>
          </p:nvSpPr>
          <p:spPr bwMode="auto">
            <a:xfrm>
              <a:off x="1973" y="890"/>
              <a:ext cx="3538"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2000"/>
                <a:t>address</a:t>
              </a:r>
              <a:endParaRPr lang="en-AU" altLang="zh-CN" sz="2000">
                <a:ea typeface="宋体" pitchFamily="2" charset="-122"/>
              </a:endParaRPr>
            </a:p>
          </p:txBody>
        </p:sp>
        <p:sp>
          <p:nvSpPr>
            <p:cNvPr id="30729" name="Text Box 9"/>
            <p:cNvSpPr txBox="1">
              <a:spLocks noChangeArrowheads="1"/>
            </p:cNvSpPr>
            <p:nvPr/>
          </p:nvSpPr>
          <p:spPr bwMode="auto">
            <a:xfrm>
              <a:off x="1332" y="1165"/>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a:t>31:26</a:t>
              </a:r>
              <a:endParaRPr lang="en-AU" altLang="zh-CN">
                <a:ea typeface="宋体" pitchFamily="2" charset="-122"/>
              </a:endParaRPr>
            </a:p>
          </p:txBody>
        </p:sp>
        <p:sp>
          <p:nvSpPr>
            <p:cNvPr id="30730" name="Text Box 12"/>
            <p:cNvSpPr txBox="1">
              <a:spLocks noChangeArrowheads="1"/>
            </p:cNvSpPr>
            <p:nvPr/>
          </p:nvSpPr>
          <p:spPr bwMode="auto">
            <a:xfrm>
              <a:off x="3560" y="1165"/>
              <a:ext cx="41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a:t>25:0</a:t>
              </a:r>
              <a:endParaRPr lang="en-AU" altLang="zh-CN">
                <a:ea typeface="宋体" pitchFamily="2" charset="-122"/>
              </a:endParaRPr>
            </a:p>
          </p:txBody>
        </p:sp>
      </p:grpSp>
      <p:sp>
        <p:nvSpPr>
          <p:cNvPr id="30726" name="Text Box 13"/>
          <p:cNvSpPr txBox="1">
            <a:spLocks noChangeArrowheads="1"/>
          </p:cNvSpPr>
          <p:nvPr/>
        </p:nvSpPr>
        <p:spPr bwMode="auto">
          <a:xfrm>
            <a:off x="811213" y="1489075"/>
            <a:ext cx="742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pPr algn="l"/>
            <a:r>
              <a:rPr lang="en-US" sz="1800"/>
              <a:t>Jump</a:t>
            </a:r>
            <a:endParaRPr lang="en-AU" altLang="zh-CN" sz="1800">
              <a:ea typeface="宋体"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4"/>
          <p:cNvSpPr>
            <a:spLocks noGrp="1" noChangeArrowheads="1"/>
          </p:cNvSpPr>
          <p:nvPr>
            <p:ph type="title"/>
          </p:nvPr>
        </p:nvSpPr>
        <p:spPr/>
        <p:txBody>
          <a:bodyPr/>
          <a:lstStyle/>
          <a:p>
            <a:pPr eaLnBrk="1" hangingPunct="1"/>
            <a:r>
              <a:rPr lang="en-AU" altLang="zh-CN" smtClean="0">
                <a:ea typeface="宋体" pitchFamily="2" charset="-122"/>
              </a:rPr>
              <a:t>Datapath With Jumps Added</a:t>
            </a:r>
          </a:p>
        </p:txBody>
      </p:sp>
      <p:sp>
        <p:nvSpPr>
          <p:cNvPr id="31746"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AU" altLang="zh-CN" sz="1400"/>
              <a:t>Chapter 4 — The Processor — </a:t>
            </a:r>
            <a:fld id="{3AE33FE5-54F3-45C7-8776-DBA67E341B24}" type="slidenum">
              <a:rPr lang="en-AU" altLang="zh-CN" sz="1400"/>
              <a:pPr/>
              <a:t>38</a:t>
            </a:fld>
            <a:endParaRPr lang="en-AU" altLang="zh-CN" sz="1400"/>
          </a:p>
        </p:txBody>
      </p:sp>
      <p:pic>
        <p:nvPicPr>
          <p:cNvPr id="31747" name="Picture 6" descr="f04-24-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8888" y="1196975"/>
            <a:ext cx="6680200" cy="524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rotWithShape="1">
          <a:blip r:embed="rId4"/>
          <a:srcRect t="72596"/>
          <a:stretch/>
        </p:blipFill>
        <p:spPr>
          <a:xfrm>
            <a:off x="0" y="6453336"/>
            <a:ext cx="3672407" cy="27607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684213" y="138609"/>
            <a:ext cx="8259762" cy="769441"/>
          </a:xfrm>
        </p:spPr>
        <p:txBody>
          <a:bodyPr/>
          <a:lstStyle/>
          <a:p>
            <a:r>
              <a:rPr lang="en-US" altLang="zh-CN" dirty="0"/>
              <a:t>(Verilog</a:t>
            </a:r>
            <a:r>
              <a:rPr lang="en-US" altLang="zh-CN" dirty="0" smtClean="0"/>
              <a:t>)</a:t>
            </a:r>
            <a:r>
              <a:rPr lang="zh-CN" altLang="en-US" dirty="0" smtClean="0"/>
              <a:t>单周期处理器的实现</a:t>
            </a:r>
            <a:endParaRPr lang="zh-CN" altLang="en-US" dirty="0"/>
          </a:p>
        </p:txBody>
      </p:sp>
      <p:sp>
        <p:nvSpPr>
          <p:cNvPr id="3" name="页脚占位符 2"/>
          <p:cNvSpPr>
            <a:spLocks noGrp="1"/>
          </p:cNvSpPr>
          <p:nvPr>
            <p:ph type="ftr" sz="quarter" idx="10"/>
          </p:nvPr>
        </p:nvSpPr>
        <p:spPr/>
        <p:txBody>
          <a:bodyPr/>
          <a:lstStyle/>
          <a:p>
            <a:r>
              <a:rPr lang="en-AU" altLang="zh-CN" smtClean="0"/>
              <a:t>Chapter 4 — The Processor — </a:t>
            </a:r>
            <a:fld id="{89F828F6-F379-4D27-9F3D-C213A43CF13B}" type="slidenum">
              <a:rPr lang="en-AU" altLang="zh-CN" smtClean="0"/>
              <a:pPr/>
              <a:t>39</a:t>
            </a:fld>
            <a:endParaRPr lang="en-AU" altLang="zh-CN"/>
          </a:p>
        </p:txBody>
      </p:sp>
      <p:pic>
        <p:nvPicPr>
          <p:cNvPr id="4" name="图片 3"/>
          <p:cNvPicPr>
            <a:picLocks noChangeAspect="1"/>
          </p:cNvPicPr>
          <p:nvPr/>
        </p:nvPicPr>
        <p:blipFill>
          <a:blip r:embed="rId2"/>
          <a:stretch>
            <a:fillRect/>
          </a:stretch>
        </p:blipFill>
        <p:spPr>
          <a:xfrm>
            <a:off x="323528" y="1039381"/>
            <a:ext cx="8172400" cy="5701144"/>
          </a:xfrm>
          <a:prstGeom prst="rect">
            <a:avLst/>
          </a:prstGeom>
        </p:spPr>
      </p:pic>
    </p:spTree>
    <p:extLst>
      <p:ext uri="{BB962C8B-B14F-4D97-AF65-F5344CB8AC3E}">
        <p14:creationId xmlns:p14="http://schemas.microsoft.com/office/powerpoint/2010/main" val="12508116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eaLnBrk="1" hangingPunct="1"/>
            <a:r>
              <a:rPr lang="en-US" smtClean="0"/>
              <a:t>Combinational Elements</a:t>
            </a:r>
            <a:endParaRPr lang="en-AU" altLang="zh-CN" smtClean="0">
              <a:ea typeface="宋体" pitchFamily="2" charset="-122"/>
            </a:endParaRPr>
          </a:p>
        </p:txBody>
      </p:sp>
      <p:sp>
        <p:nvSpPr>
          <p:cNvPr id="10244" name="Rectangle 3"/>
          <p:cNvSpPr>
            <a:spLocks noGrp="1" noChangeArrowheads="1"/>
          </p:cNvSpPr>
          <p:nvPr>
            <p:ph idx="1"/>
          </p:nvPr>
        </p:nvSpPr>
        <p:spPr>
          <a:xfrm>
            <a:off x="684213" y="1412875"/>
            <a:ext cx="3101975" cy="1295400"/>
          </a:xfrm>
        </p:spPr>
        <p:txBody>
          <a:bodyPr/>
          <a:lstStyle/>
          <a:p>
            <a:pPr eaLnBrk="1" hangingPunct="1"/>
            <a:r>
              <a:rPr lang="en-US" smtClean="0"/>
              <a:t>AND-gate</a:t>
            </a:r>
          </a:p>
          <a:p>
            <a:pPr lvl="1" eaLnBrk="1" hangingPunct="1"/>
            <a:r>
              <a:rPr lang="en-US" smtClean="0"/>
              <a:t>Y = A &amp; B</a:t>
            </a:r>
          </a:p>
        </p:txBody>
      </p:sp>
      <p:sp>
        <p:nvSpPr>
          <p:cNvPr id="1024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AU" altLang="zh-CN" sz="1400"/>
              <a:t>Chapter 4 — The Processor — </a:t>
            </a:r>
            <a:fld id="{A72FCE2B-FBAF-43BF-B2B9-FDF0D870FDE6}" type="slidenum">
              <a:rPr lang="en-AU" altLang="zh-CN" sz="1400"/>
              <a:pPr/>
              <a:t>4</a:t>
            </a:fld>
            <a:endParaRPr lang="en-AU" altLang="zh-CN" sz="1400"/>
          </a:p>
        </p:txBody>
      </p:sp>
      <p:grpSp>
        <p:nvGrpSpPr>
          <p:cNvPr id="10245" name="Group 4"/>
          <p:cNvGrpSpPr>
            <a:grpSpLocks/>
          </p:cNvGrpSpPr>
          <p:nvPr/>
        </p:nvGrpSpPr>
        <p:grpSpPr bwMode="auto">
          <a:xfrm>
            <a:off x="1258888" y="2641600"/>
            <a:ext cx="1560512" cy="655638"/>
            <a:chOff x="249" y="2299"/>
            <a:chExt cx="983" cy="413"/>
          </a:xfrm>
        </p:grpSpPr>
        <p:grpSp>
          <p:nvGrpSpPr>
            <p:cNvPr id="10297" name="Group 5"/>
            <p:cNvGrpSpPr>
              <a:grpSpLocks/>
            </p:cNvGrpSpPr>
            <p:nvPr/>
          </p:nvGrpSpPr>
          <p:grpSpPr bwMode="auto">
            <a:xfrm>
              <a:off x="476" y="2387"/>
              <a:ext cx="544" cy="273"/>
              <a:chOff x="431" y="1888"/>
              <a:chExt cx="544" cy="273"/>
            </a:xfrm>
          </p:grpSpPr>
          <p:sp>
            <p:nvSpPr>
              <p:cNvPr id="10301" name="Arc 6"/>
              <p:cNvSpPr>
                <a:spLocks/>
              </p:cNvSpPr>
              <p:nvPr/>
            </p:nvSpPr>
            <p:spPr bwMode="auto">
              <a:xfrm>
                <a:off x="701" y="1889"/>
                <a:ext cx="139" cy="272"/>
              </a:xfrm>
              <a:custGeom>
                <a:avLst/>
                <a:gdLst>
                  <a:gd name="T0" fmla="*/ 0 w 22080"/>
                  <a:gd name="T1" fmla="*/ 0 h 43200"/>
                  <a:gd name="T2" fmla="*/ 0 w 22080"/>
                  <a:gd name="T3" fmla="*/ 0 h 43200"/>
                  <a:gd name="T4" fmla="*/ 0 w 22080"/>
                  <a:gd name="T5" fmla="*/ 0 h 43200"/>
                  <a:gd name="T6" fmla="*/ 0 60000 65536"/>
                  <a:gd name="T7" fmla="*/ 0 60000 65536"/>
                  <a:gd name="T8" fmla="*/ 0 60000 65536"/>
                  <a:gd name="T9" fmla="*/ 0 w 22080"/>
                  <a:gd name="T10" fmla="*/ 0 h 43200"/>
                  <a:gd name="T11" fmla="*/ 22080 w 22080"/>
                  <a:gd name="T12" fmla="*/ 43200 h 43200"/>
                </a:gdLst>
                <a:ahLst/>
                <a:cxnLst>
                  <a:cxn ang="T6">
                    <a:pos x="T0" y="T1"/>
                  </a:cxn>
                  <a:cxn ang="T7">
                    <a:pos x="T2" y="T3"/>
                  </a:cxn>
                  <a:cxn ang="T8">
                    <a:pos x="T4" y="T5"/>
                  </a:cxn>
                </a:cxnLst>
                <a:rect l="T9" t="T10" r="T11" b="T12"/>
                <a:pathLst>
                  <a:path w="22080" h="43200" fill="none" extrusionOk="0">
                    <a:moveTo>
                      <a:pt x="479" y="0"/>
                    </a:moveTo>
                    <a:cubicBezTo>
                      <a:pt x="12409" y="0"/>
                      <a:pt x="22080" y="9670"/>
                      <a:pt x="22080" y="21600"/>
                    </a:cubicBezTo>
                    <a:cubicBezTo>
                      <a:pt x="22080" y="33529"/>
                      <a:pt x="12409" y="43200"/>
                      <a:pt x="480" y="43200"/>
                    </a:cubicBezTo>
                    <a:cubicBezTo>
                      <a:pt x="319" y="43200"/>
                      <a:pt x="159" y="43198"/>
                      <a:pt x="0" y="43194"/>
                    </a:cubicBezTo>
                  </a:path>
                  <a:path w="22080" h="43200" stroke="0" extrusionOk="0">
                    <a:moveTo>
                      <a:pt x="479" y="0"/>
                    </a:moveTo>
                    <a:cubicBezTo>
                      <a:pt x="12409" y="0"/>
                      <a:pt x="22080" y="9670"/>
                      <a:pt x="22080" y="21600"/>
                    </a:cubicBezTo>
                    <a:cubicBezTo>
                      <a:pt x="22080" y="33529"/>
                      <a:pt x="12409" y="43200"/>
                      <a:pt x="480" y="43200"/>
                    </a:cubicBezTo>
                    <a:cubicBezTo>
                      <a:pt x="319" y="43200"/>
                      <a:pt x="159" y="43198"/>
                      <a:pt x="0" y="43194"/>
                    </a:cubicBezTo>
                    <a:lnTo>
                      <a:pt x="480" y="21600"/>
                    </a:lnTo>
                    <a:lnTo>
                      <a:pt x="479"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302" name="Line 7"/>
              <p:cNvSpPr>
                <a:spLocks noChangeShapeType="1"/>
              </p:cNvSpPr>
              <p:nvPr/>
            </p:nvSpPr>
            <p:spPr bwMode="auto">
              <a:xfrm>
                <a:off x="567" y="1888"/>
                <a:ext cx="1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03" name="Line 8"/>
              <p:cNvSpPr>
                <a:spLocks noChangeShapeType="1"/>
              </p:cNvSpPr>
              <p:nvPr/>
            </p:nvSpPr>
            <p:spPr bwMode="auto">
              <a:xfrm>
                <a:off x="567" y="1888"/>
                <a:ext cx="0" cy="2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04" name="Line 9"/>
              <p:cNvSpPr>
                <a:spLocks noChangeShapeType="1"/>
              </p:cNvSpPr>
              <p:nvPr/>
            </p:nvSpPr>
            <p:spPr bwMode="auto">
              <a:xfrm>
                <a:off x="567" y="2160"/>
                <a:ext cx="1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05" name="Line 10"/>
              <p:cNvSpPr>
                <a:spLocks noChangeShapeType="1"/>
              </p:cNvSpPr>
              <p:nvPr/>
            </p:nvSpPr>
            <p:spPr bwMode="auto">
              <a:xfrm>
                <a:off x="431" y="1933"/>
                <a:ext cx="1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06" name="Line 11"/>
              <p:cNvSpPr>
                <a:spLocks noChangeShapeType="1"/>
              </p:cNvSpPr>
              <p:nvPr/>
            </p:nvSpPr>
            <p:spPr bwMode="auto">
              <a:xfrm>
                <a:off x="431" y="2115"/>
                <a:ext cx="1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07" name="Line 12"/>
              <p:cNvSpPr>
                <a:spLocks noChangeShapeType="1"/>
              </p:cNvSpPr>
              <p:nvPr/>
            </p:nvSpPr>
            <p:spPr bwMode="auto">
              <a:xfrm>
                <a:off x="839" y="2024"/>
                <a:ext cx="1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298" name="Text Box 13"/>
            <p:cNvSpPr txBox="1">
              <a:spLocks noChangeArrowheads="1"/>
            </p:cNvSpPr>
            <p:nvPr/>
          </p:nvSpPr>
          <p:spPr bwMode="auto">
            <a:xfrm>
              <a:off x="249" y="2299"/>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pPr algn="l"/>
              <a:r>
                <a:rPr lang="en-US" sz="1800"/>
                <a:t>A</a:t>
              </a:r>
              <a:endParaRPr lang="en-AU" altLang="zh-CN" sz="1800">
                <a:ea typeface="宋体" pitchFamily="2" charset="-122"/>
              </a:endParaRPr>
            </a:p>
          </p:txBody>
        </p:sp>
        <p:sp>
          <p:nvSpPr>
            <p:cNvPr id="10299" name="Text Box 14"/>
            <p:cNvSpPr txBox="1">
              <a:spLocks noChangeArrowheads="1"/>
            </p:cNvSpPr>
            <p:nvPr/>
          </p:nvSpPr>
          <p:spPr bwMode="auto">
            <a:xfrm>
              <a:off x="249" y="2481"/>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pPr algn="l"/>
              <a:r>
                <a:rPr lang="en-US" sz="1800"/>
                <a:t>B</a:t>
              </a:r>
              <a:endParaRPr lang="en-AU" altLang="zh-CN" sz="1800">
                <a:ea typeface="宋体" pitchFamily="2" charset="-122"/>
              </a:endParaRPr>
            </a:p>
          </p:txBody>
        </p:sp>
        <p:sp>
          <p:nvSpPr>
            <p:cNvPr id="10300" name="Text Box 15"/>
            <p:cNvSpPr txBox="1">
              <a:spLocks noChangeArrowheads="1"/>
            </p:cNvSpPr>
            <p:nvPr/>
          </p:nvSpPr>
          <p:spPr bwMode="auto">
            <a:xfrm>
              <a:off x="1020" y="2390"/>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pPr algn="l"/>
              <a:r>
                <a:rPr lang="en-US" sz="1800"/>
                <a:t>Y</a:t>
              </a:r>
              <a:endParaRPr lang="en-AU" altLang="zh-CN" sz="1800">
                <a:ea typeface="宋体" pitchFamily="2" charset="-122"/>
              </a:endParaRPr>
            </a:p>
          </p:txBody>
        </p:sp>
      </p:grpSp>
      <p:grpSp>
        <p:nvGrpSpPr>
          <p:cNvPr id="10246" name="Group 16"/>
          <p:cNvGrpSpPr>
            <a:grpSpLocks/>
          </p:cNvGrpSpPr>
          <p:nvPr/>
        </p:nvGrpSpPr>
        <p:grpSpPr bwMode="auto">
          <a:xfrm>
            <a:off x="1547813" y="4868863"/>
            <a:ext cx="1416050" cy="1308100"/>
            <a:chOff x="113" y="2840"/>
            <a:chExt cx="892" cy="824"/>
          </a:xfrm>
        </p:grpSpPr>
        <p:sp>
          <p:nvSpPr>
            <p:cNvPr id="10282" name="Line 17"/>
            <p:cNvSpPr>
              <a:spLocks noChangeShapeType="1"/>
            </p:cNvSpPr>
            <p:nvPr/>
          </p:nvSpPr>
          <p:spPr bwMode="auto">
            <a:xfrm>
              <a:off x="340" y="2976"/>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283" name="Line 18"/>
            <p:cNvSpPr>
              <a:spLocks noChangeShapeType="1"/>
            </p:cNvSpPr>
            <p:nvPr/>
          </p:nvSpPr>
          <p:spPr bwMode="auto">
            <a:xfrm>
              <a:off x="340" y="3158"/>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284" name="Line 19"/>
            <p:cNvSpPr>
              <a:spLocks noChangeShapeType="1"/>
            </p:cNvSpPr>
            <p:nvPr/>
          </p:nvSpPr>
          <p:spPr bwMode="auto">
            <a:xfrm>
              <a:off x="657" y="3067"/>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285" name="Text Box 20"/>
            <p:cNvSpPr txBox="1">
              <a:spLocks noChangeArrowheads="1"/>
            </p:cNvSpPr>
            <p:nvPr/>
          </p:nvSpPr>
          <p:spPr bwMode="auto">
            <a:xfrm>
              <a:off x="113" y="2843"/>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pPr algn="l"/>
              <a:r>
                <a:rPr lang="en-US" sz="1800"/>
                <a:t>I0</a:t>
              </a:r>
              <a:endParaRPr lang="en-AU" altLang="zh-CN" sz="1800">
                <a:ea typeface="宋体" pitchFamily="2" charset="-122"/>
              </a:endParaRPr>
            </a:p>
          </p:txBody>
        </p:sp>
        <p:sp>
          <p:nvSpPr>
            <p:cNvPr id="10286" name="Text Box 21"/>
            <p:cNvSpPr txBox="1">
              <a:spLocks noChangeArrowheads="1"/>
            </p:cNvSpPr>
            <p:nvPr/>
          </p:nvSpPr>
          <p:spPr bwMode="auto">
            <a:xfrm>
              <a:off x="113" y="3025"/>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pPr algn="l"/>
              <a:r>
                <a:rPr lang="en-US" sz="1800"/>
                <a:t>I1</a:t>
              </a:r>
              <a:endParaRPr lang="en-AU" altLang="zh-CN" sz="1800">
                <a:ea typeface="宋体" pitchFamily="2" charset="-122"/>
              </a:endParaRPr>
            </a:p>
          </p:txBody>
        </p:sp>
        <p:sp>
          <p:nvSpPr>
            <p:cNvPr id="10287" name="Text Box 22"/>
            <p:cNvSpPr txBox="1">
              <a:spLocks noChangeArrowheads="1"/>
            </p:cNvSpPr>
            <p:nvPr/>
          </p:nvSpPr>
          <p:spPr bwMode="auto">
            <a:xfrm>
              <a:off x="793" y="2934"/>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pPr algn="l"/>
              <a:r>
                <a:rPr lang="en-US" sz="1800"/>
                <a:t>Y</a:t>
              </a:r>
              <a:endParaRPr lang="en-AU" altLang="zh-CN" sz="1800">
                <a:ea typeface="宋体" pitchFamily="2" charset="-122"/>
              </a:endParaRPr>
            </a:p>
          </p:txBody>
        </p:sp>
        <p:sp>
          <p:nvSpPr>
            <p:cNvPr id="10288" name="Line 23"/>
            <p:cNvSpPr>
              <a:spLocks noChangeShapeType="1"/>
            </p:cNvSpPr>
            <p:nvPr/>
          </p:nvSpPr>
          <p:spPr bwMode="auto">
            <a:xfrm>
              <a:off x="476" y="2931"/>
              <a:ext cx="0" cy="2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89" name="Arc 24"/>
            <p:cNvSpPr>
              <a:spLocks/>
            </p:cNvSpPr>
            <p:nvPr/>
          </p:nvSpPr>
          <p:spPr bwMode="auto">
            <a:xfrm>
              <a:off x="567" y="2840"/>
              <a:ext cx="90" cy="9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290" name="Arc 25"/>
            <p:cNvSpPr>
              <a:spLocks/>
            </p:cNvSpPr>
            <p:nvPr/>
          </p:nvSpPr>
          <p:spPr bwMode="auto">
            <a:xfrm flipH="1">
              <a:off x="476" y="2840"/>
              <a:ext cx="90" cy="9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291" name="Arc 26"/>
            <p:cNvSpPr>
              <a:spLocks/>
            </p:cNvSpPr>
            <p:nvPr/>
          </p:nvSpPr>
          <p:spPr bwMode="auto">
            <a:xfrm flipV="1">
              <a:off x="567" y="3203"/>
              <a:ext cx="90" cy="9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292" name="Arc 27"/>
            <p:cNvSpPr>
              <a:spLocks/>
            </p:cNvSpPr>
            <p:nvPr/>
          </p:nvSpPr>
          <p:spPr bwMode="auto">
            <a:xfrm flipH="1" flipV="1">
              <a:off x="476" y="3203"/>
              <a:ext cx="90" cy="9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293" name="Line 28"/>
            <p:cNvSpPr>
              <a:spLocks noChangeShapeType="1"/>
            </p:cNvSpPr>
            <p:nvPr/>
          </p:nvSpPr>
          <p:spPr bwMode="auto">
            <a:xfrm>
              <a:off x="657" y="2931"/>
              <a:ext cx="0" cy="2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94" name="Text Box 29"/>
            <p:cNvSpPr txBox="1">
              <a:spLocks noChangeArrowheads="1"/>
            </p:cNvSpPr>
            <p:nvPr/>
          </p:nvSpPr>
          <p:spPr bwMode="auto">
            <a:xfrm>
              <a:off x="476" y="2840"/>
              <a:ext cx="181"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36000" rIns="0" bIns="0">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US" sz="1400"/>
                <a:t>M</a:t>
              </a:r>
              <a:br>
                <a:rPr lang="en-US" sz="1400"/>
              </a:br>
              <a:r>
                <a:rPr lang="en-US" sz="1400"/>
                <a:t>u</a:t>
              </a:r>
              <a:br>
                <a:rPr lang="en-US" sz="1400"/>
              </a:br>
              <a:r>
                <a:rPr lang="en-US" sz="1400"/>
                <a:t>x</a:t>
              </a:r>
              <a:endParaRPr lang="en-AU" altLang="zh-CN" sz="1400">
                <a:ea typeface="宋体" pitchFamily="2" charset="-122"/>
              </a:endParaRPr>
            </a:p>
          </p:txBody>
        </p:sp>
        <p:sp>
          <p:nvSpPr>
            <p:cNvPr id="10295" name="Line 30"/>
            <p:cNvSpPr>
              <a:spLocks noChangeShapeType="1"/>
            </p:cNvSpPr>
            <p:nvPr/>
          </p:nvSpPr>
          <p:spPr bwMode="auto">
            <a:xfrm flipV="1">
              <a:off x="567" y="3294"/>
              <a:ext cx="0" cy="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96" name="Text Box 31"/>
            <p:cNvSpPr txBox="1">
              <a:spLocks noChangeArrowheads="1"/>
            </p:cNvSpPr>
            <p:nvPr/>
          </p:nvSpPr>
          <p:spPr bwMode="auto">
            <a:xfrm>
              <a:off x="461" y="3433"/>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pPr algn="l"/>
              <a:r>
                <a:rPr lang="en-US" sz="1800"/>
                <a:t>S</a:t>
              </a:r>
              <a:endParaRPr lang="en-AU" altLang="zh-CN" sz="1800">
                <a:ea typeface="宋体" pitchFamily="2" charset="-122"/>
              </a:endParaRPr>
            </a:p>
          </p:txBody>
        </p:sp>
      </p:grpSp>
      <p:sp>
        <p:nvSpPr>
          <p:cNvPr id="10247" name="Rectangle 32"/>
          <p:cNvSpPr>
            <a:spLocks noChangeArrowheads="1"/>
          </p:cNvSpPr>
          <p:nvPr/>
        </p:nvSpPr>
        <p:spPr bwMode="auto">
          <a:xfrm>
            <a:off x="684213" y="3644900"/>
            <a:ext cx="3240087"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eaLnBrk="1" hangingPunct="1">
              <a:spcBef>
                <a:spcPct val="20000"/>
              </a:spcBef>
              <a:buClr>
                <a:schemeClr val="folHlink"/>
              </a:buClr>
              <a:buSzPct val="60000"/>
              <a:buFont typeface="Wingdings" pitchFamily="2" charset="2"/>
              <a:buChar char="n"/>
            </a:pPr>
            <a:r>
              <a:rPr lang="en-US" sz="3200"/>
              <a:t>Multiplexer</a:t>
            </a:r>
          </a:p>
          <a:p>
            <a:pPr marL="742950" lvl="1" indent="-285750" algn="l" eaLnBrk="1" hangingPunct="1">
              <a:spcBef>
                <a:spcPct val="20000"/>
              </a:spcBef>
              <a:buClr>
                <a:schemeClr val="hlink"/>
              </a:buClr>
              <a:buSzPct val="55000"/>
              <a:buFont typeface="Wingdings" pitchFamily="2" charset="2"/>
              <a:buChar char="n"/>
            </a:pPr>
            <a:r>
              <a:rPr lang="en-US" sz="2800"/>
              <a:t>Y = S ? I1 : I0</a:t>
            </a:r>
            <a:endParaRPr lang="en-AU" altLang="zh-CN" sz="2800">
              <a:ea typeface="宋体" pitchFamily="2" charset="-122"/>
            </a:endParaRPr>
          </a:p>
        </p:txBody>
      </p:sp>
      <p:grpSp>
        <p:nvGrpSpPr>
          <p:cNvPr id="10248" name="Group 33"/>
          <p:cNvGrpSpPr>
            <a:grpSpLocks/>
          </p:cNvGrpSpPr>
          <p:nvPr/>
        </p:nvGrpSpPr>
        <p:grpSpPr bwMode="auto">
          <a:xfrm>
            <a:off x="7092950" y="1484313"/>
            <a:ext cx="1604963" cy="1012825"/>
            <a:chOff x="1111" y="2659"/>
            <a:chExt cx="1011" cy="638"/>
          </a:xfrm>
        </p:grpSpPr>
        <p:sp>
          <p:nvSpPr>
            <p:cNvPr id="10268" name="Line 34"/>
            <p:cNvSpPr>
              <a:spLocks noChangeShapeType="1"/>
            </p:cNvSpPr>
            <p:nvPr/>
          </p:nvSpPr>
          <p:spPr bwMode="auto">
            <a:xfrm>
              <a:off x="1338" y="2795"/>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269" name="Line 35"/>
            <p:cNvSpPr>
              <a:spLocks noChangeShapeType="1"/>
            </p:cNvSpPr>
            <p:nvPr/>
          </p:nvSpPr>
          <p:spPr bwMode="auto">
            <a:xfrm>
              <a:off x="1338" y="3158"/>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270" name="Line 36"/>
            <p:cNvSpPr>
              <a:spLocks noChangeShapeType="1"/>
            </p:cNvSpPr>
            <p:nvPr/>
          </p:nvSpPr>
          <p:spPr bwMode="auto">
            <a:xfrm>
              <a:off x="1791" y="2976"/>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271" name="Text Box 37"/>
            <p:cNvSpPr txBox="1">
              <a:spLocks noChangeArrowheads="1"/>
            </p:cNvSpPr>
            <p:nvPr/>
          </p:nvSpPr>
          <p:spPr bwMode="auto">
            <a:xfrm>
              <a:off x="1111" y="2662"/>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pPr algn="l"/>
              <a:r>
                <a:rPr lang="en-US" sz="1800"/>
                <a:t>A</a:t>
              </a:r>
              <a:endParaRPr lang="en-AU" altLang="zh-CN" sz="1800">
                <a:ea typeface="宋体" pitchFamily="2" charset="-122"/>
              </a:endParaRPr>
            </a:p>
          </p:txBody>
        </p:sp>
        <p:sp>
          <p:nvSpPr>
            <p:cNvPr id="10272" name="Text Box 38"/>
            <p:cNvSpPr txBox="1">
              <a:spLocks noChangeArrowheads="1"/>
            </p:cNvSpPr>
            <p:nvPr/>
          </p:nvSpPr>
          <p:spPr bwMode="auto">
            <a:xfrm>
              <a:off x="1111" y="3066"/>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pPr algn="l"/>
              <a:r>
                <a:rPr lang="en-US" sz="1800"/>
                <a:t>B</a:t>
              </a:r>
              <a:endParaRPr lang="en-AU" altLang="zh-CN" sz="1800">
                <a:ea typeface="宋体" pitchFamily="2" charset="-122"/>
              </a:endParaRPr>
            </a:p>
          </p:txBody>
        </p:sp>
        <p:sp>
          <p:nvSpPr>
            <p:cNvPr id="10273" name="Text Box 39"/>
            <p:cNvSpPr txBox="1">
              <a:spLocks noChangeArrowheads="1"/>
            </p:cNvSpPr>
            <p:nvPr/>
          </p:nvSpPr>
          <p:spPr bwMode="auto">
            <a:xfrm>
              <a:off x="1910" y="2843"/>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pPr algn="l"/>
              <a:r>
                <a:rPr lang="en-US" sz="1800"/>
                <a:t>Y</a:t>
              </a:r>
              <a:endParaRPr lang="en-AU" altLang="zh-CN" sz="1800">
                <a:ea typeface="宋体" pitchFamily="2" charset="-122"/>
              </a:endParaRPr>
            </a:p>
          </p:txBody>
        </p:sp>
        <p:sp>
          <p:nvSpPr>
            <p:cNvPr id="10274" name="Line 40"/>
            <p:cNvSpPr>
              <a:spLocks noChangeShapeType="1"/>
            </p:cNvSpPr>
            <p:nvPr/>
          </p:nvSpPr>
          <p:spPr bwMode="auto">
            <a:xfrm>
              <a:off x="1474" y="2659"/>
              <a:ext cx="0" cy="22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75" name="Line 41"/>
            <p:cNvSpPr>
              <a:spLocks noChangeShapeType="1"/>
            </p:cNvSpPr>
            <p:nvPr/>
          </p:nvSpPr>
          <p:spPr bwMode="auto">
            <a:xfrm>
              <a:off x="1474" y="3067"/>
              <a:ext cx="0" cy="22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76" name="Line 42"/>
            <p:cNvSpPr>
              <a:spLocks noChangeShapeType="1"/>
            </p:cNvSpPr>
            <p:nvPr/>
          </p:nvSpPr>
          <p:spPr bwMode="auto">
            <a:xfrm>
              <a:off x="1474" y="2886"/>
              <a:ext cx="91" cy="9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77" name="Line 43"/>
            <p:cNvSpPr>
              <a:spLocks noChangeShapeType="1"/>
            </p:cNvSpPr>
            <p:nvPr/>
          </p:nvSpPr>
          <p:spPr bwMode="auto">
            <a:xfrm flipH="1">
              <a:off x="1474" y="2976"/>
              <a:ext cx="91" cy="9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78" name="Line 44"/>
            <p:cNvSpPr>
              <a:spLocks noChangeShapeType="1"/>
            </p:cNvSpPr>
            <p:nvPr/>
          </p:nvSpPr>
          <p:spPr bwMode="auto">
            <a:xfrm>
              <a:off x="1474" y="2659"/>
              <a:ext cx="317" cy="18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79" name="Line 45"/>
            <p:cNvSpPr>
              <a:spLocks noChangeShapeType="1"/>
            </p:cNvSpPr>
            <p:nvPr/>
          </p:nvSpPr>
          <p:spPr bwMode="auto">
            <a:xfrm flipV="1">
              <a:off x="1474" y="3113"/>
              <a:ext cx="317" cy="18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80" name="Line 46"/>
            <p:cNvSpPr>
              <a:spLocks noChangeShapeType="1"/>
            </p:cNvSpPr>
            <p:nvPr/>
          </p:nvSpPr>
          <p:spPr bwMode="auto">
            <a:xfrm>
              <a:off x="1791" y="2840"/>
              <a:ext cx="0" cy="27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81" name="Text Box 47"/>
            <p:cNvSpPr txBox="1">
              <a:spLocks noChangeArrowheads="1"/>
            </p:cNvSpPr>
            <p:nvPr/>
          </p:nvSpPr>
          <p:spPr bwMode="auto">
            <a:xfrm>
              <a:off x="1620" y="2889"/>
              <a:ext cx="8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pPr algn="l"/>
              <a:r>
                <a:rPr lang="en-US" sz="1800"/>
                <a:t>+</a:t>
              </a:r>
              <a:endParaRPr lang="en-AU" altLang="zh-CN" sz="1800">
                <a:ea typeface="宋体" pitchFamily="2" charset="-122"/>
              </a:endParaRPr>
            </a:p>
          </p:txBody>
        </p:sp>
      </p:grpSp>
      <p:grpSp>
        <p:nvGrpSpPr>
          <p:cNvPr id="10249" name="Group 48"/>
          <p:cNvGrpSpPr>
            <a:grpSpLocks/>
          </p:cNvGrpSpPr>
          <p:nvPr/>
        </p:nvGrpSpPr>
        <p:grpSpPr bwMode="auto">
          <a:xfrm>
            <a:off x="5580063" y="4575175"/>
            <a:ext cx="1676400" cy="1595438"/>
            <a:chOff x="2699" y="2750"/>
            <a:chExt cx="1056" cy="1005"/>
          </a:xfrm>
        </p:grpSpPr>
        <p:sp>
          <p:nvSpPr>
            <p:cNvPr id="10252" name="Line 49"/>
            <p:cNvSpPr>
              <a:spLocks noChangeShapeType="1"/>
            </p:cNvSpPr>
            <p:nvPr/>
          </p:nvSpPr>
          <p:spPr bwMode="auto">
            <a:xfrm>
              <a:off x="2926" y="2886"/>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253" name="Line 50"/>
            <p:cNvSpPr>
              <a:spLocks noChangeShapeType="1"/>
            </p:cNvSpPr>
            <p:nvPr/>
          </p:nvSpPr>
          <p:spPr bwMode="auto">
            <a:xfrm>
              <a:off x="2926" y="3339"/>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254" name="Line 51"/>
            <p:cNvSpPr>
              <a:spLocks noChangeShapeType="1"/>
            </p:cNvSpPr>
            <p:nvPr/>
          </p:nvSpPr>
          <p:spPr bwMode="auto">
            <a:xfrm>
              <a:off x="3424" y="3113"/>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255" name="Text Box 52"/>
            <p:cNvSpPr txBox="1">
              <a:spLocks noChangeArrowheads="1"/>
            </p:cNvSpPr>
            <p:nvPr/>
          </p:nvSpPr>
          <p:spPr bwMode="auto">
            <a:xfrm>
              <a:off x="2699" y="2753"/>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pPr algn="l"/>
              <a:r>
                <a:rPr lang="en-US" sz="1800"/>
                <a:t>A</a:t>
              </a:r>
              <a:endParaRPr lang="en-AU" altLang="zh-CN" sz="1800">
                <a:ea typeface="宋体" pitchFamily="2" charset="-122"/>
              </a:endParaRPr>
            </a:p>
          </p:txBody>
        </p:sp>
        <p:sp>
          <p:nvSpPr>
            <p:cNvPr id="10256" name="Text Box 53"/>
            <p:cNvSpPr txBox="1">
              <a:spLocks noChangeArrowheads="1"/>
            </p:cNvSpPr>
            <p:nvPr/>
          </p:nvSpPr>
          <p:spPr bwMode="auto">
            <a:xfrm>
              <a:off x="2699" y="3247"/>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pPr algn="l"/>
              <a:r>
                <a:rPr lang="en-US" sz="1800"/>
                <a:t>B</a:t>
              </a:r>
              <a:endParaRPr lang="en-AU" altLang="zh-CN" sz="1800">
                <a:ea typeface="宋体" pitchFamily="2" charset="-122"/>
              </a:endParaRPr>
            </a:p>
          </p:txBody>
        </p:sp>
        <p:sp>
          <p:nvSpPr>
            <p:cNvPr id="10257" name="Text Box 54"/>
            <p:cNvSpPr txBox="1">
              <a:spLocks noChangeArrowheads="1"/>
            </p:cNvSpPr>
            <p:nvPr/>
          </p:nvSpPr>
          <p:spPr bwMode="auto">
            <a:xfrm>
              <a:off x="3543" y="2979"/>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pPr algn="l"/>
              <a:r>
                <a:rPr lang="en-US" sz="1800"/>
                <a:t>Y</a:t>
              </a:r>
              <a:endParaRPr lang="en-AU" altLang="zh-CN" sz="1800">
                <a:ea typeface="宋体" pitchFamily="2" charset="-122"/>
              </a:endParaRPr>
            </a:p>
          </p:txBody>
        </p:sp>
        <p:sp>
          <p:nvSpPr>
            <p:cNvPr id="10258" name="Line 55"/>
            <p:cNvSpPr>
              <a:spLocks noChangeShapeType="1"/>
            </p:cNvSpPr>
            <p:nvPr/>
          </p:nvSpPr>
          <p:spPr bwMode="auto">
            <a:xfrm>
              <a:off x="3061" y="2750"/>
              <a:ext cx="1" cy="2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59" name="Line 56"/>
            <p:cNvSpPr>
              <a:spLocks noChangeShapeType="1"/>
            </p:cNvSpPr>
            <p:nvPr/>
          </p:nvSpPr>
          <p:spPr bwMode="auto">
            <a:xfrm flipH="1">
              <a:off x="3061" y="3203"/>
              <a:ext cx="1" cy="2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60" name="Line 57"/>
            <p:cNvSpPr>
              <a:spLocks noChangeShapeType="1"/>
            </p:cNvSpPr>
            <p:nvPr/>
          </p:nvSpPr>
          <p:spPr bwMode="auto">
            <a:xfrm>
              <a:off x="3062" y="3022"/>
              <a:ext cx="91" cy="9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61" name="Line 58"/>
            <p:cNvSpPr>
              <a:spLocks noChangeShapeType="1"/>
            </p:cNvSpPr>
            <p:nvPr/>
          </p:nvSpPr>
          <p:spPr bwMode="auto">
            <a:xfrm flipH="1">
              <a:off x="3062" y="3112"/>
              <a:ext cx="91" cy="9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62" name="Line 59"/>
            <p:cNvSpPr>
              <a:spLocks noChangeShapeType="1"/>
            </p:cNvSpPr>
            <p:nvPr/>
          </p:nvSpPr>
          <p:spPr bwMode="auto">
            <a:xfrm>
              <a:off x="3061" y="2750"/>
              <a:ext cx="363" cy="18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63" name="Line 60"/>
            <p:cNvSpPr>
              <a:spLocks noChangeShapeType="1"/>
            </p:cNvSpPr>
            <p:nvPr/>
          </p:nvSpPr>
          <p:spPr bwMode="auto">
            <a:xfrm flipV="1">
              <a:off x="3061" y="3294"/>
              <a:ext cx="363" cy="18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64" name="Line 61"/>
            <p:cNvSpPr>
              <a:spLocks noChangeShapeType="1"/>
            </p:cNvSpPr>
            <p:nvPr/>
          </p:nvSpPr>
          <p:spPr bwMode="auto">
            <a:xfrm>
              <a:off x="3424" y="2931"/>
              <a:ext cx="0" cy="3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65" name="Text Box 62"/>
            <p:cNvSpPr txBox="1">
              <a:spLocks noChangeArrowheads="1"/>
            </p:cNvSpPr>
            <p:nvPr/>
          </p:nvSpPr>
          <p:spPr bwMode="auto">
            <a:xfrm>
              <a:off x="3152" y="3025"/>
              <a:ext cx="2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pPr algn="l"/>
              <a:r>
                <a:rPr lang="en-US" sz="1800"/>
                <a:t>ALU</a:t>
              </a:r>
              <a:endParaRPr lang="en-AU" altLang="zh-CN" sz="1800">
                <a:ea typeface="宋体" pitchFamily="2" charset="-122"/>
              </a:endParaRPr>
            </a:p>
          </p:txBody>
        </p:sp>
        <p:sp>
          <p:nvSpPr>
            <p:cNvPr id="10266" name="Line 63"/>
            <p:cNvSpPr>
              <a:spLocks noChangeShapeType="1"/>
            </p:cNvSpPr>
            <p:nvPr/>
          </p:nvSpPr>
          <p:spPr bwMode="auto">
            <a:xfrm>
              <a:off x="3243" y="3385"/>
              <a:ext cx="0" cy="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67" name="Text Box 64"/>
            <p:cNvSpPr txBox="1">
              <a:spLocks noChangeArrowheads="1"/>
            </p:cNvSpPr>
            <p:nvPr/>
          </p:nvSpPr>
          <p:spPr bwMode="auto">
            <a:xfrm>
              <a:off x="3152" y="3524"/>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pPr algn="l"/>
              <a:r>
                <a:rPr lang="en-US" sz="1800"/>
                <a:t>F</a:t>
              </a:r>
              <a:endParaRPr lang="en-AU" altLang="zh-CN" sz="1800">
                <a:ea typeface="宋体" pitchFamily="2" charset="-122"/>
              </a:endParaRPr>
            </a:p>
          </p:txBody>
        </p:sp>
      </p:grpSp>
      <p:sp>
        <p:nvSpPr>
          <p:cNvPr id="10250" name="Rectangle 65"/>
          <p:cNvSpPr>
            <a:spLocks noChangeArrowheads="1"/>
          </p:cNvSpPr>
          <p:nvPr/>
        </p:nvSpPr>
        <p:spPr bwMode="auto">
          <a:xfrm>
            <a:off x="4211638" y="1412875"/>
            <a:ext cx="31019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eaLnBrk="1" hangingPunct="1">
              <a:spcBef>
                <a:spcPct val="20000"/>
              </a:spcBef>
              <a:buClr>
                <a:schemeClr val="folHlink"/>
              </a:buClr>
              <a:buSzPct val="60000"/>
              <a:buFont typeface="Wingdings" pitchFamily="2" charset="2"/>
              <a:buChar char="n"/>
            </a:pPr>
            <a:r>
              <a:rPr lang="en-US" sz="3200"/>
              <a:t>Adder</a:t>
            </a:r>
          </a:p>
          <a:p>
            <a:pPr marL="742950" lvl="1" indent="-285750" algn="l" eaLnBrk="1" hangingPunct="1">
              <a:spcBef>
                <a:spcPct val="20000"/>
              </a:spcBef>
              <a:buClr>
                <a:schemeClr val="hlink"/>
              </a:buClr>
              <a:buSzPct val="55000"/>
              <a:buFont typeface="Wingdings" pitchFamily="2" charset="2"/>
              <a:buChar char="n"/>
            </a:pPr>
            <a:r>
              <a:rPr lang="en-US" sz="2800"/>
              <a:t>Y = A + B</a:t>
            </a:r>
          </a:p>
        </p:txBody>
      </p:sp>
      <p:sp>
        <p:nvSpPr>
          <p:cNvPr id="10251" name="Rectangle 66"/>
          <p:cNvSpPr>
            <a:spLocks noChangeArrowheads="1"/>
          </p:cNvSpPr>
          <p:nvPr/>
        </p:nvSpPr>
        <p:spPr bwMode="auto">
          <a:xfrm>
            <a:off x="4211638" y="3284538"/>
            <a:ext cx="4319587"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eaLnBrk="1" hangingPunct="1">
              <a:spcBef>
                <a:spcPct val="20000"/>
              </a:spcBef>
              <a:buClr>
                <a:schemeClr val="folHlink"/>
              </a:buClr>
              <a:buSzPct val="60000"/>
              <a:buFont typeface="Wingdings" pitchFamily="2" charset="2"/>
              <a:buChar char="n"/>
            </a:pPr>
            <a:r>
              <a:rPr lang="en-US" sz="3200"/>
              <a:t>Arithmetic/Logic Unit</a:t>
            </a:r>
          </a:p>
          <a:p>
            <a:pPr marL="742950" lvl="1" indent="-285750" algn="l" eaLnBrk="1" hangingPunct="1">
              <a:spcBef>
                <a:spcPct val="20000"/>
              </a:spcBef>
              <a:buClr>
                <a:schemeClr val="hlink"/>
              </a:buClr>
              <a:buSzPct val="55000"/>
              <a:buFont typeface="Wingdings" pitchFamily="2" charset="2"/>
              <a:buChar char="n"/>
            </a:pPr>
            <a:r>
              <a:rPr lang="en-US" sz="2800"/>
              <a:t>Y = F(A, B)</a:t>
            </a:r>
          </a:p>
        </p:txBody>
      </p:sp>
    </p:spTree>
    <p:extLst>
      <p:ext uri="{BB962C8B-B14F-4D97-AF65-F5344CB8AC3E}">
        <p14:creationId xmlns:p14="http://schemas.microsoft.com/office/powerpoint/2010/main" val="16112675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213" y="138609"/>
            <a:ext cx="8259762" cy="769441"/>
          </a:xfrm>
        </p:spPr>
        <p:txBody>
          <a:bodyPr/>
          <a:lstStyle/>
          <a:p>
            <a:r>
              <a:rPr lang="en-US" altLang="zh-CN" dirty="0"/>
              <a:t>(Verilog</a:t>
            </a:r>
            <a:r>
              <a:rPr lang="en-US" altLang="zh-CN" dirty="0" smtClean="0"/>
              <a:t>)</a:t>
            </a:r>
            <a:r>
              <a:rPr lang="zh-CN" altLang="en-US" dirty="0" smtClean="0"/>
              <a:t>单周期处理器的实现</a:t>
            </a:r>
            <a:endParaRPr lang="zh-CN" altLang="en-US" dirty="0"/>
          </a:p>
        </p:txBody>
      </p:sp>
      <p:sp>
        <p:nvSpPr>
          <p:cNvPr id="3" name="页脚占位符 2"/>
          <p:cNvSpPr>
            <a:spLocks noGrp="1"/>
          </p:cNvSpPr>
          <p:nvPr>
            <p:ph type="ftr" sz="quarter" idx="10"/>
          </p:nvPr>
        </p:nvSpPr>
        <p:spPr/>
        <p:txBody>
          <a:bodyPr/>
          <a:lstStyle/>
          <a:p>
            <a:r>
              <a:rPr lang="en-AU" altLang="zh-CN" dirty="0" smtClean="0"/>
              <a:t>Chapter 4 — The Processor — </a:t>
            </a:r>
            <a:fld id="{89F828F6-F379-4D27-9F3D-C213A43CF13B}" type="slidenum">
              <a:rPr lang="en-AU" altLang="zh-CN" smtClean="0"/>
              <a:pPr/>
              <a:t>40</a:t>
            </a:fld>
            <a:endParaRPr lang="en-AU" altLang="zh-CN" dirty="0"/>
          </a:p>
        </p:txBody>
      </p:sp>
      <p:sp>
        <p:nvSpPr>
          <p:cNvPr id="4" name="矩形 3"/>
          <p:cNvSpPr/>
          <p:nvPr/>
        </p:nvSpPr>
        <p:spPr>
          <a:xfrm>
            <a:off x="491204" y="1502977"/>
            <a:ext cx="4572000" cy="4216539"/>
          </a:xfrm>
          <a:prstGeom prst="rect">
            <a:avLst/>
          </a:prstGeom>
        </p:spPr>
        <p:txBody>
          <a:bodyPr>
            <a:spAutoFit/>
          </a:bodyPr>
          <a:lstStyle/>
          <a:p>
            <a:pPr algn="l"/>
            <a:r>
              <a:rPr lang="en-US" altLang="zh-CN" sz="1800" b="1" dirty="0">
                <a:latin typeface="宋体" panose="02010600030101010101" pitchFamily="2" charset="-122"/>
                <a:ea typeface="宋体" panose="02010600030101010101" pitchFamily="2" charset="-122"/>
              </a:rPr>
              <a:t>module </a:t>
            </a:r>
            <a:r>
              <a:rPr lang="en-US" altLang="zh-CN" sz="1800" b="1" dirty="0" err="1">
                <a:latin typeface="宋体" panose="02010600030101010101" pitchFamily="2" charset="-122"/>
                <a:ea typeface="宋体" panose="02010600030101010101" pitchFamily="2" charset="-122"/>
              </a:rPr>
              <a:t>SingleCPU</a:t>
            </a:r>
            <a:r>
              <a:rPr lang="en-US" altLang="zh-CN" sz="1800" b="1" dirty="0">
                <a:latin typeface="宋体" panose="02010600030101010101" pitchFamily="2" charset="-122"/>
                <a:ea typeface="宋体" panose="02010600030101010101" pitchFamily="2" charset="-122"/>
              </a:rPr>
              <a:t>(</a:t>
            </a:r>
          </a:p>
          <a:p>
            <a:pPr algn="l"/>
            <a:r>
              <a:rPr lang="en-US" altLang="zh-CN" sz="1800" b="1" dirty="0">
                <a:latin typeface="宋体" panose="02010600030101010101" pitchFamily="2" charset="-122"/>
                <a:ea typeface="宋体" panose="02010600030101010101" pitchFamily="2" charset="-122"/>
              </a:rPr>
              <a:t>    input </a:t>
            </a:r>
            <a:r>
              <a:rPr lang="en-US" altLang="zh-CN" sz="1800" b="1" dirty="0" err="1">
                <a:latin typeface="宋体" panose="02010600030101010101" pitchFamily="2" charset="-122"/>
                <a:ea typeface="宋体" panose="02010600030101010101" pitchFamily="2" charset="-122"/>
              </a:rPr>
              <a:t>CLK</a:t>
            </a:r>
            <a:r>
              <a:rPr lang="en-US" altLang="zh-CN" sz="1800" b="1" dirty="0">
                <a:latin typeface="宋体" panose="02010600030101010101" pitchFamily="2" charset="-122"/>
                <a:ea typeface="宋体" panose="02010600030101010101" pitchFamily="2" charset="-122"/>
              </a:rPr>
              <a:t>,</a:t>
            </a:r>
          </a:p>
          <a:p>
            <a:pPr algn="l"/>
            <a:r>
              <a:rPr lang="en-US" altLang="zh-CN" sz="1800" b="1" dirty="0">
                <a:latin typeface="宋体" panose="02010600030101010101" pitchFamily="2" charset="-122"/>
                <a:ea typeface="宋体" panose="02010600030101010101" pitchFamily="2" charset="-122"/>
              </a:rPr>
              <a:t>    input Reset,</a:t>
            </a:r>
          </a:p>
          <a:p>
            <a:pPr algn="l"/>
            <a:r>
              <a:rPr lang="en-US" altLang="zh-CN" sz="1800" b="1" dirty="0">
                <a:latin typeface="宋体" panose="02010600030101010101" pitchFamily="2" charset="-122"/>
                <a:ea typeface="宋体" panose="02010600030101010101" pitchFamily="2" charset="-122"/>
              </a:rPr>
              <a:t>    output [5:0] op,</a:t>
            </a:r>
          </a:p>
          <a:p>
            <a:pPr algn="l"/>
            <a:r>
              <a:rPr lang="en-US" altLang="zh-CN" sz="1800" b="1" dirty="0">
                <a:latin typeface="宋体" panose="02010600030101010101" pitchFamily="2" charset="-122"/>
                <a:ea typeface="宋体" panose="02010600030101010101" pitchFamily="2" charset="-122"/>
              </a:rPr>
              <a:t>     output [4:0] </a:t>
            </a:r>
            <a:r>
              <a:rPr lang="en-US" altLang="zh-CN" sz="1800" b="1" dirty="0" err="1">
                <a:latin typeface="宋体" panose="02010600030101010101" pitchFamily="2" charset="-122"/>
                <a:ea typeface="宋体" panose="02010600030101010101" pitchFamily="2" charset="-122"/>
              </a:rPr>
              <a:t>rs</a:t>
            </a:r>
            <a:r>
              <a:rPr lang="en-US" altLang="zh-CN" sz="1800" b="1" dirty="0">
                <a:latin typeface="宋体" panose="02010600030101010101" pitchFamily="2" charset="-122"/>
                <a:ea typeface="宋体" panose="02010600030101010101" pitchFamily="2" charset="-122"/>
              </a:rPr>
              <a:t>,</a:t>
            </a:r>
          </a:p>
          <a:p>
            <a:pPr algn="l"/>
            <a:r>
              <a:rPr lang="en-US" altLang="zh-CN" sz="1800" b="1" dirty="0">
                <a:latin typeface="宋体" panose="02010600030101010101" pitchFamily="2" charset="-122"/>
                <a:ea typeface="宋体" panose="02010600030101010101" pitchFamily="2" charset="-122"/>
              </a:rPr>
              <a:t>     output [4:0] </a:t>
            </a:r>
            <a:r>
              <a:rPr lang="en-US" altLang="zh-CN" sz="1800" b="1" dirty="0" err="1">
                <a:latin typeface="宋体" panose="02010600030101010101" pitchFamily="2" charset="-122"/>
                <a:ea typeface="宋体" panose="02010600030101010101" pitchFamily="2" charset="-122"/>
              </a:rPr>
              <a:t>rt</a:t>
            </a:r>
            <a:r>
              <a:rPr lang="en-US" altLang="zh-CN" sz="1800" b="1" dirty="0">
                <a:latin typeface="宋体" panose="02010600030101010101" pitchFamily="2" charset="-122"/>
                <a:ea typeface="宋体" panose="02010600030101010101" pitchFamily="2" charset="-122"/>
              </a:rPr>
              <a:t>,</a:t>
            </a:r>
          </a:p>
          <a:p>
            <a:pPr algn="l"/>
            <a:r>
              <a:rPr lang="en-US" altLang="zh-CN" sz="1800" b="1" dirty="0">
                <a:latin typeface="宋体" panose="02010600030101010101" pitchFamily="2" charset="-122"/>
                <a:ea typeface="宋体" panose="02010600030101010101" pitchFamily="2" charset="-122"/>
              </a:rPr>
              <a:t>     output [4:0] </a:t>
            </a:r>
            <a:r>
              <a:rPr lang="en-US" altLang="zh-CN" sz="1800" b="1" dirty="0" err="1">
                <a:latin typeface="宋体" panose="02010600030101010101" pitchFamily="2" charset="-122"/>
                <a:ea typeface="宋体" panose="02010600030101010101" pitchFamily="2" charset="-122"/>
              </a:rPr>
              <a:t>rd</a:t>
            </a:r>
            <a:r>
              <a:rPr lang="en-US" altLang="zh-CN" sz="1800" b="1" dirty="0">
                <a:latin typeface="宋体" panose="02010600030101010101" pitchFamily="2" charset="-122"/>
                <a:ea typeface="宋体" panose="02010600030101010101" pitchFamily="2" charset="-122"/>
              </a:rPr>
              <a:t>,</a:t>
            </a:r>
          </a:p>
          <a:p>
            <a:pPr algn="l"/>
            <a:r>
              <a:rPr lang="en-US" altLang="zh-CN" sz="1800" b="1" dirty="0">
                <a:latin typeface="宋体" panose="02010600030101010101" pitchFamily="2" charset="-122"/>
                <a:ea typeface="宋体" panose="02010600030101010101" pitchFamily="2" charset="-122"/>
              </a:rPr>
              <a:t>     output [15:0] immediate,</a:t>
            </a:r>
          </a:p>
          <a:p>
            <a:pPr algn="l"/>
            <a:r>
              <a:rPr lang="en-US" altLang="zh-CN" sz="1800" b="1" dirty="0">
                <a:latin typeface="宋体" panose="02010600030101010101" pitchFamily="2" charset="-122"/>
                <a:ea typeface="宋体" panose="02010600030101010101" pitchFamily="2" charset="-122"/>
              </a:rPr>
              <a:t>    output [31:0] </a:t>
            </a:r>
            <a:r>
              <a:rPr lang="en-US" altLang="zh-CN" sz="1800" b="1" dirty="0" err="1">
                <a:latin typeface="宋体" panose="02010600030101010101" pitchFamily="2" charset="-122"/>
                <a:ea typeface="宋体" panose="02010600030101010101" pitchFamily="2" charset="-122"/>
              </a:rPr>
              <a:t>ReadData1</a:t>
            </a:r>
            <a:r>
              <a:rPr lang="en-US" altLang="zh-CN" sz="1800" b="1" dirty="0">
                <a:latin typeface="宋体" panose="02010600030101010101" pitchFamily="2" charset="-122"/>
                <a:ea typeface="宋体" panose="02010600030101010101" pitchFamily="2" charset="-122"/>
              </a:rPr>
              <a:t>,</a:t>
            </a:r>
          </a:p>
          <a:p>
            <a:pPr algn="l"/>
            <a:r>
              <a:rPr lang="en-US" altLang="zh-CN" sz="1800" b="1" dirty="0">
                <a:latin typeface="宋体" panose="02010600030101010101" pitchFamily="2" charset="-122"/>
                <a:ea typeface="宋体" panose="02010600030101010101" pitchFamily="2" charset="-122"/>
              </a:rPr>
              <a:t>    output [31:0] </a:t>
            </a:r>
            <a:r>
              <a:rPr lang="en-US" altLang="zh-CN" sz="1800" b="1" dirty="0" err="1">
                <a:latin typeface="宋体" panose="02010600030101010101" pitchFamily="2" charset="-122"/>
                <a:ea typeface="宋体" panose="02010600030101010101" pitchFamily="2" charset="-122"/>
              </a:rPr>
              <a:t>ReadData2</a:t>
            </a:r>
            <a:r>
              <a:rPr lang="en-US" altLang="zh-CN" sz="1800" b="1" dirty="0">
                <a:latin typeface="宋体" panose="02010600030101010101" pitchFamily="2" charset="-122"/>
                <a:ea typeface="宋体" panose="02010600030101010101" pitchFamily="2" charset="-122"/>
              </a:rPr>
              <a:t>,</a:t>
            </a:r>
          </a:p>
          <a:p>
            <a:pPr algn="l"/>
            <a:r>
              <a:rPr lang="en-US" altLang="zh-CN" sz="1800" b="1" dirty="0">
                <a:latin typeface="宋体" panose="02010600030101010101" pitchFamily="2" charset="-122"/>
                <a:ea typeface="宋体" panose="02010600030101010101" pitchFamily="2" charset="-122"/>
              </a:rPr>
              <a:t>     output [31:0] </a:t>
            </a:r>
            <a:r>
              <a:rPr lang="en-US" altLang="zh-CN" sz="1800" b="1" dirty="0" err="1">
                <a:latin typeface="宋体" panose="02010600030101010101" pitchFamily="2" charset="-122"/>
                <a:ea typeface="宋体" panose="02010600030101010101" pitchFamily="2" charset="-122"/>
              </a:rPr>
              <a:t>WriteData</a:t>
            </a:r>
            <a:r>
              <a:rPr lang="en-US" altLang="zh-CN" sz="1800" b="1" dirty="0">
                <a:latin typeface="宋体" panose="02010600030101010101" pitchFamily="2" charset="-122"/>
                <a:ea typeface="宋体" panose="02010600030101010101" pitchFamily="2" charset="-122"/>
              </a:rPr>
              <a:t>,</a:t>
            </a:r>
          </a:p>
          <a:p>
            <a:pPr algn="l"/>
            <a:r>
              <a:rPr lang="en-US" altLang="zh-CN" sz="1800" b="1" dirty="0">
                <a:latin typeface="宋体" panose="02010600030101010101" pitchFamily="2" charset="-122"/>
                <a:ea typeface="宋体" panose="02010600030101010101" pitchFamily="2" charset="-122"/>
              </a:rPr>
              <a:t>     output [31:0] </a:t>
            </a:r>
            <a:r>
              <a:rPr lang="en-US" altLang="zh-CN" sz="1800" b="1" dirty="0" err="1">
                <a:latin typeface="宋体" panose="02010600030101010101" pitchFamily="2" charset="-122"/>
                <a:ea typeface="宋体" panose="02010600030101010101" pitchFamily="2" charset="-122"/>
              </a:rPr>
              <a:t>DataOut</a:t>
            </a:r>
            <a:r>
              <a:rPr lang="en-US" altLang="zh-CN" sz="1800" b="1" dirty="0">
                <a:latin typeface="宋体" panose="02010600030101010101" pitchFamily="2" charset="-122"/>
                <a:ea typeface="宋体" panose="02010600030101010101" pitchFamily="2" charset="-122"/>
              </a:rPr>
              <a:t>,</a:t>
            </a:r>
          </a:p>
          <a:p>
            <a:pPr algn="l"/>
            <a:r>
              <a:rPr lang="en-US" altLang="zh-CN" sz="1800" b="1" dirty="0">
                <a:latin typeface="宋体" panose="02010600030101010101" pitchFamily="2" charset="-122"/>
                <a:ea typeface="宋体" panose="02010600030101010101" pitchFamily="2" charset="-122"/>
              </a:rPr>
              <a:t>    output [31:0] </a:t>
            </a:r>
            <a:r>
              <a:rPr lang="en-US" altLang="zh-CN" sz="1800" b="1" dirty="0" err="1">
                <a:latin typeface="宋体" panose="02010600030101010101" pitchFamily="2" charset="-122"/>
                <a:ea typeface="宋体" panose="02010600030101010101" pitchFamily="2" charset="-122"/>
              </a:rPr>
              <a:t>currentAddress</a:t>
            </a:r>
            <a:r>
              <a:rPr lang="en-US" altLang="zh-CN" sz="1800" b="1" dirty="0">
                <a:latin typeface="宋体" panose="02010600030101010101" pitchFamily="2" charset="-122"/>
                <a:ea typeface="宋体" panose="02010600030101010101" pitchFamily="2" charset="-122"/>
              </a:rPr>
              <a:t>,</a:t>
            </a:r>
          </a:p>
          <a:p>
            <a:pPr algn="l"/>
            <a:r>
              <a:rPr lang="en-US" altLang="zh-CN" sz="1800" b="1" dirty="0">
                <a:latin typeface="宋体" panose="02010600030101010101" pitchFamily="2" charset="-122"/>
                <a:ea typeface="宋体" panose="02010600030101010101" pitchFamily="2" charset="-122"/>
              </a:rPr>
              <a:t>    output [31:0] result</a:t>
            </a:r>
          </a:p>
          <a:p>
            <a:pPr algn="l"/>
            <a:r>
              <a:rPr lang="en-US" altLang="zh-CN" sz="1800" b="1" dirty="0">
                <a:latin typeface="宋体" panose="02010600030101010101" pitchFamily="2" charset="-122"/>
                <a:ea typeface="宋体" panose="02010600030101010101" pitchFamily="2" charset="-122"/>
              </a:rPr>
              <a:t>    );</a:t>
            </a:r>
            <a:endParaRPr lang="zh-CN" altLang="en-US" sz="1800" b="1" dirty="0">
              <a:latin typeface="宋体" panose="02010600030101010101" pitchFamily="2" charset="-122"/>
              <a:ea typeface="宋体" panose="02010600030101010101" pitchFamily="2" charset="-122"/>
            </a:endParaRPr>
          </a:p>
        </p:txBody>
      </p:sp>
      <p:sp>
        <p:nvSpPr>
          <p:cNvPr id="5" name="矩形 4"/>
          <p:cNvSpPr/>
          <p:nvPr/>
        </p:nvSpPr>
        <p:spPr>
          <a:xfrm>
            <a:off x="4096883" y="1461685"/>
            <a:ext cx="5076056" cy="3000821"/>
          </a:xfrm>
          <a:prstGeom prst="rect">
            <a:avLst/>
          </a:prstGeom>
        </p:spPr>
        <p:txBody>
          <a:bodyPr wrap="square">
            <a:spAutoFit/>
          </a:bodyPr>
          <a:lstStyle/>
          <a:p>
            <a:pPr algn="l">
              <a:lnSpc>
                <a:spcPct val="150000"/>
              </a:lnSpc>
            </a:pPr>
            <a:r>
              <a:rPr lang="en-US" altLang="zh-CN" sz="1800" b="1" dirty="0">
                <a:latin typeface="仿宋" panose="02010609060101010101" pitchFamily="49" charset="-122"/>
                <a:ea typeface="仿宋" panose="02010609060101010101" pitchFamily="49" charset="-122"/>
              </a:rPr>
              <a:t>wire [2:0] </a:t>
            </a:r>
            <a:r>
              <a:rPr lang="en-US" altLang="zh-CN" sz="1800" b="1" dirty="0" err="1">
                <a:latin typeface="仿宋" panose="02010609060101010101" pitchFamily="49" charset="-122"/>
                <a:ea typeface="仿宋" panose="02010609060101010101" pitchFamily="49" charset="-122"/>
              </a:rPr>
              <a:t>ALUOp</a:t>
            </a:r>
            <a:r>
              <a:rPr lang="en-US" altLang="zh-CN" sz="1800" b="1" dirty="0">
                <a:latin typeface="仿宋" panose="02010609060101010101" pitchFamily="49" charset="-122"/>
                <a:ea typeface="仿宋" panose="02010609060101010101" pitchFamily="49" charset="-122"/>
              </a:rPr>
              <a:t>; wire [31:0] B, </a:t>
            </a:r>
            <a:r>
              <a:rPr lang="en-US" altLang="zh-CN" sz="1800" b="1" dirty="0" err="1">
                <a:latin typeface="仿宋" panose="02010609060101010101" pitchFamily="49" charset="-122"/>
                <a:ea typeface="仿宋" panose="02010609060101010101" pitchFamily="49" charset="-122"/>
              </a:rPr>
              <a:t>newAddress</a:t>
            </a:r>
            <a:r>
              <a:rPr lang="en-US" altLang="zh-CN" sz="1800" b="1" dirty="0">
                <a:latin typeface="仿宋" panose="02010609060101010101" pitchFamily="49" charset="-122"/>
                <a:ea typeface="仿宋" panose="02010609060101010101" pitchFamily="49" charset="-122"/>
              </a:rPr>
              <a:t>; wire [31:0] </a:t>
            </a:r>
            <a:r>
              <a:rPr lang="en-US" altLang="zh-CN" sz="1800" b="1" dirty="0" err="1">
                <a:latin typeface="仿宋" panose="02010609060101010101" pitchFamily="49" charset="-122"/>
                <a:ea typeface="仿宋" panose="02010609060101010101" pitchFamily="49" charset="-122"/>
              </a:rPr>
              <a:t>currentAddress_4</a:t>
            </a:r>
            <a:r>
              <a:rPr lang="en-US" altLang="zh-CN" sz="1800" b="1" dirty="0">
                <a:latin typeface="仿宋" panose="02010609060101010101" pitchFamily="49" charset="-122"/>
                <a:ea typeface="仿宋" panose="02010609060101010101" pitchFamily="49" charset="-122"/>
              </a:rPr>
              <a:t>, </a:t>
            </a:r>
            <a:r>
              <a:rPr lang="en-US" altLang="zh-CN" sz="1800" b="1" dirty="0" err="1">
                <a:latin typeface="仿宋" panose="02010609060101010101" pitchFamily="49" charset="-122"/>
                <a:ea typeface="仿宋" panose="02010609060101010101" pitchFamily="49" charset="-122"/>
              </a:rPr>
              <a:t>extendImmediate</a:t>
            </a:r>
            <a:r>
              <a:rPr lang="en-US" altLang="zh-CN" sz="1800" b="1" dirty="0">
                <a:latin typeface="仿宋" panose="02010609060101010101" pitchFamily="49" charset="-122"/>
                <a:ea typeface="仿宋" panose="02010609060101010101" pitchFamily="49" charset="-122"/>
              </a:rPr>
              <a:t>, </a:t>
            </a:r>
            <a:r>
              <a:rPr lang="en-US" altLang="zh-CN" sz="1800" b="1" dirty="0" err="1">
                <a:latin typeface="仿宋" panose="02010609060101010101" pitchFamily="49" charset="-122"/>
                <a:ea typeface="仿宋" panose="02010609060101010101" pitchFamily="49" charset="-122"/>
              </a:rPr>
              <a:t>currentAddress_immediate</a:t>
            </a:r>
            <a:r>
              <a:rPr lang="en-US" altLang="zh-CN" sz="1800" b="1" dirty="0">
                <a:latin typeface="仿宋" panose="02010609060101010101" pitchFamily="49" charset="-122"/>
                <a:ea typeface="仿宋" panose="02010609060101010101" pitchFamily="49" charset="-122"/>
              </a:rPr>
              <a:t>; wire [4:0] </a:t>
            </a:r>
            <a:r>
              <a:rPr lang="en-US" altLang="zh-CN" sz="1800" b="1" dirty="0" err="1">
                <a:latin typeface="仿宋" panose="02010609060101010101" pitchFamily="49" charset="-122"/>
                <a:ea typeface="仿宋" panose="02010609060101010101" pitchFamily="49" charset="-122"/>
              </a:rPr>
              <a:t>WriteReg</a:t>
            </a:r>
            <a:r>
              <a:rPr lang="en-US" altLang="zh-CN" sz="1800" b="1" dirty="0">
                <a:latin typeface="仿宋" panose="02010609060101010101" pitchFamily="49" charset="-122"/>
                <a:ea typeface="仿宋" panose="02010609060101010101" pitchFamily="49" charset="-122"/>
              </a:rPr>
              <a:t>; wire zero, </a:t>
            </a:r>
            <a:r>
              <a:rPr lang="en-US" altLang="zh-CN" sz="1800" b="1" dirty="0" err="1">
                <a:latin typeface="仿宋" panose="02010609060101010101" pitchFamily="49" charset="-122"/>
                <a:ea typeface="仿宋" panose="02010609060101010101" pitchFamily="49" charset="-122"/>
              </a:rPr>
              <a:t>PCSrc</a:t>
            </a:r>
            <a:r>
              <a:rPr lang="en-US" altLang="zh-CN" sz="1800" b="1" dirty="0">
                <a:latin typeface="仿宋" panose="02010609060101010101" pitchFamily="49" charset="-122"/>
                <a:ea typeface="仿宋" panose="02010609060101010101" pitchFamily="49" charset="-122"/>
              </a:rPr>
              <a:t>, </a:t>
            </a:r>
            <a:r>
              <a:rPr lang="en-US" altLang="zh-CN" sz="1800" b="1" dirty="0" err="1">
                <a:latin typeface="仿宋" panose="02010609060101010101" pitchFamily="49" charset="-122"/>
                <a:ea typeface="仿宋" panose="02010609060101010101" pitchFamily="49" charset="-122"/>
              </a:rPr>
              <a:t>PCWre</a:t>
            </a:r>
            <a:r>
              <a:rPr lang="en-US" altLang="zh-CN" sz="1800" b="1" dirty="0">
                <a:latin typeface="仿宋" panose="02010609060101010101" pitchFamily="49" charset="-122"/>
                <a:ea typeface="仿宋" panose="02010609060101010101" pitchFamily="49" charset="-122"/>
              </a:rPr>
              <a:t>, </a:t>
            </a:r>
            <a:r>
              <a:rPr lang="en-US" altLang="zh-CN" sz="1800" b="1" dirty="0" err="1">
                <a:latin typeface="仿宋" panose="02010609060101010101" pitchFamily="49" charset="-122"/>
                <a:ea typeface="仿宋" panose="02010609060101010101" pitchFamily="49" charset="-122"/>
              </a:rPr>
              <a:t>ALUSrcB</a:t>
            </a:r>
            <a:r>
              <a:rPr lang="en-US" altLang="zh-CN" sz="1800" b="1" dirty="0">
                <a:latin typeface="仿宋" panose="02010609060101010101" pitchFamily="49" charset="-122"/>
                <a:ea typeface="仿宋" panose="02010609060101010101" pitchFamily="49" charset="-122"/>
              </a:rPr>
              <a:t>, </a:t>
            </a:r>
            <a:r>
              <a:rPr lang="en-US" altLang="zh-CN" sz="1800" b="1" dirty="0" err="1">
                <a:latin typeface="仿宋" panose="02010609060101010101" pitchFamily="49" charset="-122"/>
                <a:ea typeface="仿宋" panose="02010609060101010101" pitchFamily="49" charset="-122"/>
              </a:rPr>
              <a:t>ALUM2Reg</a:t>
            </a:r>
            <a:r>
              <a:rPr lang="en-US" altLang="zh-CN" sz="1800" b="1" dirty="0">
                <a:latin typeface="仿宋" panose="02010609060101010101" pitchFamily="49" charset="-122"/>
                <a:ea typeface="仿宋" panose="02010609060101010101" pitchFamily="49" charset="-122"/>
              </a:rPr>
              <a:t>, </a:t>
            </a:r>
            <a:r>
              <a:rPr lang="en-US" altLang="zh-CN" sz="1800" b="1" dirty="0" err="1">
                <a:latin typeface="仿宋" panose="02010609060101010101" pitchFamily="49" charset="-122"/>
                <a:ea typeface="仿宋" panose="02010609060101010101" pitchFamily="49" charset="-122"/>
              </a:rPr>
              <a:t>RegWre</a:t>
            </a:r>
            <a:r>
              <a:rPr lang="en-US" altLang="zh-CN" sz="1800" b="1" dirty="0">
                <a:latin typeface="仿宋" panose="02010609060101010101" pitchFamily="49" charset="-122"/>
                <a:ea typeface="仿宋" panose="02010609060101010101" pitchFamily="49" charset="-122"/>
              </a:rPr>
              <a:t>, </a:t>
            </a:r>
            <a:r>
              <a:rPr lang="en-US" altLang="zh-CN" sz="1800" b="1" dirty="0" err="1">
                <a:latin typeface="仿宋" panose="02010609060101010101" pitchFamily="49" charset="-122"/>
                <a:ea typeface="仿宋" panose="02010609060101010101" pitchFamily="49" charset="-122"/>
              </a:rPr>
              <a:t>InsMemRW</a:t>
            </a:r>
            <a:r>
              <a:rPr lang="en-US" altLang="zh-CN" sz="1800" b="1" dirty="0">
                <a:latin typeface="仿宋" panose="02010609060101010101" pitchFamily="49" charset="-122"/>
                <a:ea typeface="仿宋" panose="02010609060101010101" pitchFamily="49" charset="-122"/>
              </a:rPr>
              <a:t>, </a:t>
            </a:r>
            <a:r>
              <a:rPr lang="en-US" altLang="zh-CN" sz="1800" b="1" dirty="0" err="1">
                <a:latin typeface="仿宋" panose="02010609060101010101" pitchFamily="49" charset="-122"/>
                <a:ea typeface="仿宋" panose="02010609060101010101" pitchFamily="49" charset="-122"/>
              </a:rPr>
              <a:t>DataMemRW</a:t>
            </a:r>
            <a:r>
              <a:rPr lang="en-US" altLang="zh-CN" sz="1800" b="1" dirty="0">
                <a:latin typeface="仿宋" panose="02010609060101010101" pitchFamily="49" charset="-122"/>
                <a:ea typeface="仿宋" panose="02010609060101010101" pitchFamily="49" charset="-122"/>
              </a:rPr>
              <a:t>, </a:t>
            </a:r>
            <a:r>
              <a:rPr lang="en-US" altLang="zh-CN" sz="1800" b="1" dirty="0" err="1">
                <a:latin typeface="仿宋" panose="02010609060101010101" pitchFamily="49" charset="-122"/>
                <a:ea typeface="仿宋" panose="02010609060101010101" pitchFamily="49" charset="-122"/>
              </a:rPr>
              <a:t>ExtSel</a:t>
            </a:r>
            <a:r>
              <a:rPr lang="en-US" altLang="zh-CN" sz="1800" b="1" dirty="0">
                <a:latin typeface="仿宋" panose="02010609060101010101" pitchFamily="49" charset="-122"/>
                <a:ea typeface="仿宋" panose="02010609060101010101" pitchFamily="49" charset="-122"/>
              </a:rPr>
              <a:t>, </a:t>
            </a:r>
            <a:r>
              <a:rPr lang="en-US" altLang="zh-CN" sz="1800" b="1" dirty="0" err="1">
                <a:latin typeface="仿宋" panose="02010609060101010101" pitchFamily="49" charset="-122"/>
                <a:ea typeface="仿宋" panose="02010609060101010101" pitchFamily="49" charset="-122"/>
              </a:rPr>
              <a:t>RegOut</a:t>
            </a:r>
            <a:r>
              <a:rPr lang="en-US" altLang="zh-CN" sz="1800" b="1" dirty="0">
                <a:latin typeface="仿宋" panose="02010609060101010101" pitchFamily="49" charset="-122"/>
                <a:ea typeface="仿宋" panose="02010609060101010101" pitchFamily="49" charset="-122"/>
              </a:rPr>
              <a:t>; </a:t>
            </a:r>
            <a:r>
              <a:rPr lang="en-US" altLang="zh-CN" sz="1800" dirty="0">
                <a:latin typeface="仿宋" panose="02010609060101010101" pitchFamily="49" charset="-122"/>
                <a:ea typeface="仿宋" panose="02010609060101010101" pitchFamily="49" charset="-122"/>
              </a:rPr>
              <a:t/>
            </a:r>
            <a:br>
              <a:rPr lang="en-US" altLang="zh-CN" sz="1800" dirty="0">
                <a:latin typeface="仿宋" panose="02010609060101010101" pitchFamily="49" charset="-122"/>
                <a:ea typeface="仿宋" panose="02010609060101010101" pitchFamily="49" charset="-122"/>
              </a:rPr>
            </a:br>
            <a:endParaRPr lang="zh-CN" altLang="en-US" sz="18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9427589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(Verilog)</a:t>
            </a:r>
            <a:r>
              <a:rPr lang="zh-CN" altLang="en-US" dirty="0"/>
              <a:t>单周期处理器的实现</a:t>
            </a:r>
          </a:p>
        </p:txBody>
      </p:sp>
      <p:sp>
        <p:nvSpPr>
          <p:cNvPr id="3" name="页脚占位符 2"/>
          <p:cNvSpPr>
            <a:spLocks noGrp="1"/>
          </p:cNvSpPr>
          <p:nvPr>
            <p:ph type="ftr" sz="quarter" idx="10"/>
          </p:nvPr>
        </p:nvSpPr>
        <p:spPr/>
        <p:txBody>
          <a:bodyPr/>
          <a:lstStyle/>
          <a:p>
            <a:r>
              <a:rPr lang="en-AU" altLang="zh-CN" smtClean="0"/>
              <a:t>Chapter 4 — The Processor — </a:t>
            </a:r>
            <a:fld id="{89F828F6-F379-4D27-9F3D-C213A43CF13B}" type="slidenum">
              <a:rPr lang="en-AU" altLang="zh-CN" smtClean="0"/>
              <a:pPr/>
              <a:t>41</a:t>
            </a:fld>
            <a:endParaRPr lang="en-AU" altLang="zh-CN"/>
          </a:p>
        </p:txBody>
      </p:sp>
      <p:sp>
        <p:nvSpPr>
          <p:cNvPr id="4" name="矩形 3"/>
          <p:cNvSpPr/>
          <p:nvPr/>
        </p:nvSpPr>
        <p:spPr>
          <a:xfrm>
            <a:off x="496920" y="1196752"/>
            <a:ext cx="8468721" cy="5047536"/>
          </a:xfrm>
          <a:prstGeom prst="rect">
            <a:avLst/>
          </a:prstGeom>
        </p:spPr>
        <p:txBody>
          <a:bodyPr wrap="square">
            <a:spAutoFit/>
          </a:bodyPr>
          <a:lstStyle/>
          <a:p>
            <a:pPr algn="l"/>
            <a:r>
              <a:rPr lang="en-US" altLang="zh-CN" sz="1800" b="1" dirty="0" err="1" smtClean="0"/>
              <a:t>ControlUnit</a:t>
            </a:r>
            <a:r>
              <a:rPr lang="en-US" altLang="zh-CN" sz="1800" dirty="0" smtClean="0"/>
              <a:t> </a:t>
            </a:r>
            <a:r>
              <a:rPr lang="en-US" altLang="zh-CN" sz="1800" dirty="0"/>
              <a:t>cu(op, zero, </a:t>
            </a:r>
            <a:r>
              <a:rPr lang="en-US" altLang="zh-CN" sz="1800" dirty="0" err="1"/>
              <a:t>PCSrc</a:t>
            </a:r>
            <a:r>
              <a:rPr lang="en-US" altLang="zh-CN" sz="1800" dirty="0"/>
              <a:t>, </a:t>
            </a:r>
            <a:r>
              <a:rPr lang="en-US" altLang="zh-CN" sz="1800" dirty="0" err="1"/>
              <a:t>PCWre</a:t>
            </a:r>
            <a:r>
              <a:rPr lang="en-US" altLang="zh-CN" sz="1800" dirty="0"/>
              <a:t>, </a:t>
            </a:r>
            <a:r>
              <a:rPr lang="en-US" altLang="zh-CN" sz="1800" dirty="0" err="1"/>
              <a:t>ALUSrcB</a:t>
            </a:r>
            <a:r>
              <a:rPr lang="en-US" altLang="zh-CN" sz="1800" dirty="0"/>
              <a:t>, </a:t>
            </a:r>
            <a:r>
              <a:rPr lang="en-US" altLang="zh-CN" sz="1800" dirty="0" err="1"/>
              <a:t>ALUM2Reg</a:t>
            </a:r>
            <a:r>
              <a:rPr lang="en-US" altLang="zh-CN" sz="1800" dirty="0"/>
              <a:t>, </a:t>
            </a:r>
            <a:r>
              <a:rPr lang="en-US" altLang="zh-CN" sz="1800" dirty="0" err="1"/>
              <a:t>RegWre</a:t>
            </a:r>
            <a:r>
              <a:rPr lang="en-US" altLang="zh-CN" sz="1800" dirty="0"/>
              <a:t>, </a:t>
            </a:r>
            <a:r>
              <a:rPr lang="en-US" altLang="zh-CN" sz="1800" dirty="0" err="1"/>
              <a:t>InsMemRW</a:t>
            </a:r>
            <a:r>
              <a:rPr lang="en-US" altLang="zh-CN" sz="1800" dirty="0"/>
              <a:t>, </a:t>
            </a:r>
            <a:r>
              <a:rPr lang="en-US" altLang="zh-CN" sz="1800" dirty="0" err="1"/>
              <a:t>DataMemRW</a:t>
            </a:r>
            <a:r>
              <a:rPr lang="en-US" altLang="zh-CN" sz="1800" dirty="0"/>
              <a:t>, </a:t>
            </a:r>
            <a:r>
              <a:rPr lang="en-US" altLang="zh-CN" sz="1800" dirty="0" err="1"/>
              <a:t>ExtSel</a:t>
            </a:r>
            <a:r>
              <a:rPr lang="en-US" altLang="zh-CN" sz="1800" dirty="0"/>
              <a:t>, </a:t>
            </a:r>
            <a:r>
              <a:rPr lang="en-US" altLang="zh-CN" sz="1800" dirty="0" err="1"/>
              <a:t>RegOut</a:t>
            </a:r>
            <a:r>
              <a:rPr lang="en-US" altLang="zh-CN" sz="1800" dirty="0"/>
              <a:t>, </a:t>
            </a:r>
            <a:r>
              <a:rPr lang="en-US" altLang="zh-CN" sz="1800" dirty="0" err="1"/>
              <a:t>ALUOp</a:t>
            </a:r>
            <a:r>
              <a:rPr lang="en-US" altLang="zh-CN" sz="1800" dirty="0"/>
              <a:t>);</a:t>
            </a:r>
          </a:p>
          <a:p>
            <a:pPr algn="l"/>
            <a:r>
              <a:rPr lang="en-US" altLang="zh-CN" sz="1800" b="1" dirty="0" smtClean="0"/>
              <a:t>PC</a:t>
            </a:r>
            <a:r>
              <a:rPr lang="en-US" altLang="zh-CN" sz="1800" dirty="0" smtClean="0"/>
              <a:t> </a:t>
            </a:r>
            <a:r>
              <a:rPr lang="en-US" altLang="zh-CN" sz="1800" dirty="0"/>
              <a:t>pc(</a:t>
            </a:r>
            <a:r>
              <a:rPr lang="en-US" altLang="zh-CN" sz="1800" dirty="0" err="1"/>
              <a:t>CLK</a:t>
            </a:r>
            <a:r>
              <a:rPr lang="en-US" altLang="zh-CN" sz="1800" dirty="0"/>
              <a:t>, Reset, </a:t>
            </a:r>
            <a:r>
              <a:rPr lang="en-US" altLang="zh-CN" sz="1800" dirty="0" err="1"/>
              <a:t>PCWre</a:t>
            </a:r>
            <a:r>
              <a:rPr lang="en-US" altLang="zh-CN" sz="1800" dirty="0"/>
              <a:t>, </a:t>
            </a:r>
            <a:r>
              <a:rPr lang="en-US" altLang="zh-CN" sz="1800" dirty="0" err="1"/>
              <a:t>newAddress</a:t>
            </a:r>
            <a:r>
              <a:rPr lang="en-US" altLang="zh-CN" sz="1800" dirty="0"/>
              <a:t>, </a:t>
            </a:r>
            <a:r>
              <a:rPr lang="en-US" altLang="zh-CN" sz="1800" dirty="0" err="1"/>
              <a:t>currentAddress</a:t>
            </a:r>
            <a:r>
              <a:rPr lang="en-US" altLang="zh-CN" sz="1800" dirty="0"/>
              <a:t>);</a:t>
            </a:r>
          </a:p>
          <a:p>
            <a:pPr algn="l"/>
            <a:r>
              <a:rPr lang="en-US" altLang="zh-CN" sz="1800" b="1" dirty="0" err="1" smtClean="0"/>
              <a:t>InstructionMemory</a:t>
            </a:r>
            <a:r>
              <a:rPr lang="en-US" altLang="zh-CN" sz="1800" dirty="0" smtClean="0"/>
              <a:t> </a:t>
            </a:r>
            <a:r>
              <a:rPr lang="en-US" altLang="zh-CN" sz="1800" dirty="0" err="1"/>
              <a:t>im</a:t>
            </a:r>
            <a:r>
              <a:rPr lang="en-US" altLang="zh-CN" sz="1800" dirty="0"/>
              <a:t>(</a:t>
            </a:r>
            <a:r>
              <a:rPr lang="en-US" altLang="zh-CN" sz="1800" dirty="0" err="1"/>
              <a:t>InsMemRW</a:t>
            </a:r>
            <a:r>
              <a:rPr lang="en-US" altLang="zh-CN" sz="1800" dirty="0"/>
              <a:t>, </a:t>
            </a:r>
            <a:r>
              <a:rPr lang="en-US" altLang="zh-CN" sz="1800" dirty="0" err="1"/>
              <a:t>currentAddress</a:t>
            </a:r>
            <a:r>
              <a:rPr lang="en-US" altLang="zh-CN" sz="1800" dirty="0"/>
              <a:t>, op, </a:t>
            </a:r>
            <a:r>
              <a:rPr lang="en-US" altLang="zh-CN" sz="1800" dirty="0" err="1"/>
              <a:t>rs</a:t>
            </a:r>
            <a:r>
              <a:rPr lang="en-US" altLang="zh-CN" sz="1800" dirty="0"/>
              <a:t>, </a:t>
            </a:r>
            <a:r>
              <a:rPr lang="en-US" altLang="zh-CN" sz="1800" dirty="0" err="1"/>
              <a:t>rt</a:t>
            </a:r>
            <a:r>
              <a:rPr lang="en-US" altLang="zh-CN" sz="1800" dirty="0"/>
              <a:t>, </a:t>
            </a:r>
            <a:r>
              <a:rPr lang="en-US" altLang="zh-CN" sz="1800" dirty="0" err="1"/>
              <a:t>rd</a:t>
            </a:r>
            <a:r>
              <a:rPr lang="en-US" altLang="zh-CN" sz="1800" dirty="0"/>
              <a:t>, immediate);</a:t>
            </a:r>
          </a:p>
          <a:p>
            <a:pPr algn="l"/>
            <a:r>
              <a:rPr lang="en-US" altLang="zh-CN" sz="1800" b="1" dirty="0" err="1" smtClean="0"/>
              <a:t>RegisterFile</a:t>
            </a:r>
            <a:r>
              <a:rPr lang="en-US" altLang="zh-CN" sz="1800" dirty="0" smtClean="0"/>
              <a:t> </a:t>
            </a:r>
            <a:r>
              <a:rPr lang="en-US" altLang="zh-CN" sz="1800" dirty="0" err="1"/>
              <a:t>rf</a:t>
            </a:r>
            <a:r>
              <a:rPr lang="en-US" altLang="zh-CN" sz="1800" dirty="0"/>
              <a:t>(</a:t>
            </a:r>
            <a:r>
              <a:rPr lang="en-US" altLang="zh-CN" sz="1800" dirty="0" err="1"/>
              <a:t>CLK</a:t>
            </a:r>
            <a:r>
              <a:rPr lang="en-US" altLang="zh-CN" sz="1800" dirty="0"/>
              <a:t>, </a:t>
            </a:r>
            <a:r>
              <a:rPr lang="en-US" altLang="zh-CN" sz="1800" dirty="0" err="1"/>
              <a:t>RegWre</a:t>
            </a:r>
            <a:r>
              <a:rPr lang="en-US" altLang="zh-CN" sz="1800" dirty="0"/>
              <a:t>, </a:t>
            </a:r>
            <a:r>
              <a:rPr lang="en-US" altLang="zh-CN" sz="1800" dirty="0" err="1"/>
              <a:t>rs</a:t>
            </a:r>
            <a:r>
              <a:rPr lang="en-US" altLang="zh-CN" sz="1800" dirty="0"/>
              <a:t>, </a:t>
            </a:r>
            <a:r>
              <a:rPr lang="en-US" altLang="zh-CN" sz="1800" dirty="0" err="1"/>
              <a:t>rt</a:t>
            </a:r>
            <a:r>
              <a:rPr lang="en-US" altLang="zh-CN" sz="1800" dirty="0"/>
              <a:t>, </a:t>
            </a:r>
            <a:r>
              <a:rPr lang="en-US" altLang="zh-CN" sz="1800" dirty="0" err="1"/>
              <a:t>WriteReg</a:t>
            </a:r>
            <a:r>
              <a:rPr lang="en-US" altLang="zh-CN" sz="1800" dirty="0"/>
              <a:t>, </a:t>
            </a:r>
            <a:r>
              <a:rPr lang="en-US" altLang="zh-CN" sz="1800" dirty="0" err="1"/>
              <a:t>WriteData</a:t>
            </a:r>
            <a:r>
              <a:rPr lang="en-US" altLang="zh-CN" sz="1800" dirty="0"/>
              <a:t>, </a:t>
            </a:r>
            <a:r>
              <a:rPr lang="en-US" altLang="zh-CN" sz="1800" dirty="0" err="1"/>
              <a:t>ReadData1</a:t>
            </a:r>
            <a:r>
              <a:rPr lang="en-US" altLang="zh-CN" sz="1800" dirty="0"/>
              <a:t>, </a:t>
            </a:r>
            <a:r>
              <a:rPr lang="en-US" altLang="zh-CN" sz="1800" dirty="0" err="1"/>
              <a:t>ReadData2</a:t>
            </a:r>
            <a:r>
              <a:rPr lang="en-US" altLang="zh-CN" sz="1800" dirty="0"/>
              <a:t>);</a:t>
            </a:r>
          </a:p>
          <a:p>
            <a:pPr algn="l"/>
            <a:r>
              <a:rPr lang="en-US" altLang="zh-CN" sz="1800" b="1" dirty="0" err="1" smtClean="0"/>
              <a:t>ALU</a:t>
            </a:r>
            <a:r>
              <a:rPr lang="en-US" altLang="zh-CN" sz="1800" dirty="0" smtClean="0"/>
              <a:t> </a:t>
            </a:r>
            <a:r>
              <a:rPr lang="en-US" altLang="zh-CN" sz="1800" dirty="0" err="1"/>
              <a:t>alu</a:t>
            </a:r>
            <a:r>
              <a:rPr lang="en-US" altLang="zh-CN" sz="1800" dirty="0"/>
              <a:t>(</a:t>
            </a:r>
            <a:r>
              <a:rPr lang="en-US" altLang="zh-CN" sz="1800" dirty="0" err="1"/>
              <a:t>ALUOp</a:t>
            </a:r>
            <a:r>
              <a:rPr lang="en-US" altLang="zh-CN" sz="1800" dirty="0"/>
              <a:t>, </a:t>
            </a:r>
            <a:r>
              <a:rPr lang="en-US" altLang="zh-CN" sz="1800" dirty="0" err="1"/>
              <a:t>ReadData1</a:t>
            </a:r>
            <a:r>
              <a:rPr lang="en-US" altLang="zh-CN" sz="1800" dirty="0"/>
              <a:t>, B, zero, result);</a:t>
            </a:r>
          </a:p>
          <a:p>
            <a:pPr algn="l"/>
            <a:r>
              <a:rPr lang="en-US" altLang="zh-CN" sz="1800" b="1" dirty="0" err="1" smtClean="0"/>
              <a:t>DataMemory</a:t>
            </a:r>
            <a:r>
              <a:rPr lang="en-US" altLang="zh-CN" sz="1800" dirty="0" smtClean="0"/>
              <a:t> </a:t>
            </a:r>
            <a:r>
              <a:rPr lang="en-US" altLang="zh-CN" sz="1800" dirty="0" err="1"/>
              <a:t>dm</a:t>
            </a:r>
            <a:r>
              <a:rPr lang="en-US" altLang="zh-CN" sz="1800" dirty="0"/>
              <a:t>(</a:t>
            </a:r>
            <a:r>
              <a:rPr lang="en-US" altLang="zh-CN" sz="1800" dirty="0" err="1"/>
              <a:t>DataMemRW</a:t>
            </a:r>
            <a:r>
              <a:rPr lang="en-US" altLang="zh-CN" sz="1800" dirty="0"/>
              <a:t>, result, </a:t>
            </a:r>
            <a:r>
              <a:rPr lang="en-US" altLang="zh-CN" sz="1800" dirty="0" err="1"/>
              <a:t>ReadData2</a:t>
            </a:r>
            <a:r>
              <a:rPr lang="en-US" altLang="zh-CN" sz="1800" dirty="0"/>
              <a:t>, </a:t>
            </a:r>
            <a:r>
              <a:rPr lang="en-US" altLang="zh-CN" sz="1800" dirty="0" err="1"/>
              <a:t>DataOut</a:t>
            </a:r>
            <a:r>
              <a:rPr lang="en-US" altLang="zh-CN" sz="1800" dirty="0" smtClean="0"/>
              <a:t>);</a:t>
            </a:r>
            <a:endParaRPr lang="en-US" altLang="zh-CN" sz="1800" dirty="0"/>
          </a:p>
          <a:p>
            <a:pPr algn="l"/>
            <a:r>
              <a:rPr lang="en-US" altLang="zh-CN" sz="1800" dirty="0"/>
              <a:t>    assign </a:t>
            </a:r>
            <a:r>
              <a:rPr lang="en-US" altLang="zh-CN" sz="1800" dirty="0" err="1"/>
              <a:t>currentAddress_4</a:t>
            </a:r>
            <a:r>
              <a:rPr lang="en-US" altLang="zh-CN" sz="1800" dirty="0"/>
              <a:t> = </a:t>
            </a:r>
            <a:r>
              <a:rPr lang="en-US" altLang="zh-CN" sz="1800" dirty="0" err="1"/>
              <a:t>currentAddress</a:t>
            </a:r>
            <a:r>
              <a:rPr lang="en-US" altLang="zh-CN" sz="1800" dirty="0"/>
              <a:t> + 4;</a:t>
            </a:r>
          </a:p>
          <a:p>
            <a:pPr algn="l"/>
            <a:r>
              <a:rPr lang="en-US" altLang="zh-CN" sz="1800" dirty="0"/>
              <a:t>    assign </a:t>
            </a:r>
            <a:r>
              <a:rPr lang="en-US" altLang="zh-CN" sz="1800" dirty="0" err="1"/>
              <a:t>currentAddress_immediate</a:t>
            </a:r>
            <a:r>
              <a:rPr lang="en-US" altLang="zh-CN" sz="1800" dirty="0"/>
              <a:t> = </a:t>
            </a:r>
            <a:r>
              <a:rPr lang="en-US" altLang="zh-CN" sz="1800" dirty="0" err="1"/>
              <a:t>currentAddress_4</a:t>
            </a:r>
            <a:r>
              <a:rPr lang="en-US" altLang="zh-CN" sz="1800" dirty="0"/>
              <a:t> + (</a:t>
            </a:r>
            <a:r>
              <a:rPr lang="en-US" altLang="zh-CN" sz="1800" dirty="0" err="1"/>
              <a:t>extendImmediate</a:t>
            </a:r>
            <a:r>
              <a:rPr lang="en-US" altLang="zh-CN" sz="1800" dirty="0"/>
              <a:t> &lt;&lt; 2</a:t>
            </a:r>
            <a:r>
              <a:rPr lang="en-US" altLang="zh-CN" sz="1800" dirty="0" smtClean="0"/>
              <a:t>);</a:t>
            </a:r>
            <a:endParaRPr lang="en-US" altLang="zh-CN" sz="1800" dirty="0"/>
          </a:p>
          <a:p>
            <a:pPr algn="l"/>
            <a:r>
              <a:rPr lang="en-US" altLang="zh-CN" sz="1800" dirty="0"/>
              <a:t>    </a:t>
            </a:r>
            <a:r>
              <a:rPr lang="en-US" altLang="zh-CN" sz="1800" dirty="0" err="1"/>
              <a:t>Multiplexer5</a:t>
            </a:r>
            <a:r>
              <a:rPr lang="en-US" altLang="zh-CN" sz="1800" dirty="0"/>
              <a:t> </a:t>
            </a:r>
            <a:r>
              <a:rPr lang="en-US" altLang="zh-CN" sz="1800" dirty="0" err="1"/>
              <a:t>m5</a:t>
            </a:r>
            <a:r>
              <a:rPr lang="en-US" altLang="zh-CN" sz="1800" dirty="0"/>
              <a:t>(</a:t>
            </a:r>
            <a:r>
              <a:rPr lang="en-US" altLang="zh-CN" sz="1800" dirty="0" err="1"/>
              <a:t>RegOut</a:t>
            </a:r>
            <a:r>
              <a:rPr lang="en-US" altLang="zh-CN" sz="1800" dirty="0"/>
              <a:t>, </a:t>
            </a:r>
            <a:r>
              <a:rPr lang="en-US" altLang="zh-CN" sz="1800" dirty="0" err="1"/>
              <a:t>rd</a:t>
            </a:r>
            <a:r>
              <a:rPr lang="en-US" altLang="zh-CN" sz="1800" dirty="0"/>
              <a:t>, </a:t>
            </a:r>
            <a:r>
              <a:rPr lang="en-US" altLang="zh-CN" sz="1800" dirty="0" err="1"/>
              <a:t>rt</a:t>
            </a:r>
            <a:r>
              <a:rPr lang="en-US" altLang="zh-CN" sz="1800" dirty="0"/>
              <a:t>, </a:t>
            </a:r>
            <a:r>
              <a:rPr lang="en-US" altLang="zh-CN" sz="1800" dirty="0" err="1"/>
              <a:t>WriteReg</a:t>
            </a:r>
            <a:r>
              <a:rPr lang="en-US" altLang="zh-CN" sz="1800" dirty="0"/>
              <a:t>);</a:t>
            </a:r>
          </a:p>
          <a:p>
            <a:pPr algn="l"/>
            <a:endParaRPr lang="en-US" altLang="zh-CN" sz="1800" dirty="0"/>
          </a:p>
          <a:p>
            <a:pPr algn="l"/>
            <a:r>
              <a:rPr lang="en-US" altLang="zh-CN" sz="1800" dirty="0"/>
              <a:t>    </a:t>
            </a:r>
            <a:r>
              <a:rPr lang="en-US" altLang="zh-CN" sz="1800" dirty="0" err="1"/>
              <a:t>Multiplexer32</a:t>
            </a:r>
            <a:r>
              <a:rPr lang="en-US" altLang="zh-CN" sz="1800" dirty="0"/>
              <a:t> </a:t>
            </a:r>
            <a:r>
              <a:rPr lang="en-US" altLang="zh-CN" sz="1800" dirty="0" err="1"/>
              <a:t>m321</a:t>
            </a:r>
            <a:r>
              <a:rPr lang="en-US" altLang="zh-CN" sz="1800" dirty="0"/>
              <a:t>(</a:t>
            </a:r>
            <a:r>
              <a:rPr lang="en-US" altLang="zh-CN" sz="1800" dirty="0" err="1"/>
              <a:t>ALUSrcB</a:t>
            </a:r>
            <a:r>
              <a:rPr lang="en-US" altLang="zh-CN" sz="1800" dirty="0"/>
              <a:t>, </a:t>
            </a:r>
            <a:r>
              <a:rPr lang="en-US" altLang="zh-CN" sz="1800" dirty="0" err="1"/>
              <a:t>extendImmediate</a:t>
            </a:r>
            <a:r>
              <a:rPr lang="en-US" altLang="zh-CN" sz="1800" dirty="0"/>
              <a:t>, </a:t>
            </a:r>
            <a:r>
              <a:rPr lang="en-US" altLang="zh-CN" sz="1800" dirty="0" err="1"/>
              <a:t>ReadData2</a:t>
            </a:r>
            <a:r>
              <a:rPr lang="en-US" altLang="zh-CN" sz="1800" dirty="0"/>
              <a:t>, B);</a:t>
            </a:r>
          </a:p>
          <a:p>
            <a:pPr algn="l"/>
            <a:r>
              <a:rPr lang="en-US" altLang="zh-CN" sz="1800" dirty="0"/>
              <a:t>    </a:t>
            </a:r>
            <a:r>
              <a:rPr lang="en-US" altLang="zh-CN" sz="1800" dirty="0" err="1"/>
              <a:t>Multiplexer32</a:t>
            </a:r>
            <a:r>
              <a:rPr lang="en-US" altLang="zh-CN" sz="1800" dirty="0"/>
              <a:t> </a:t>
            </a:r>
            <a:r>
              <a:rPr lang="en-US" altLang="zh-CN" sz="1800" dirty="0" err="1"/>
              <a:t>m322</a:t>
            </a:r>
            <a:r>
              <a:rPr lang="en-US" altLang="zh-CN" sz="1800" dirty="0"/>
              <a:t>(</a:t>
            </a:r>
            <a:r>
              <a:rPr lang="en-US" altLang="zh-CN" sz="1800" dirty="0" err="1"/>
              <a:t>ALUM2Reg</a:t>
            </a:r>
            <a:r>
              <a:rPr lang="en-US" altLang="zh-CN" sz="1800" dirty="0"/>
              <a:t>, </a:t>
            </a:r>
            <a:r>
              <a:rPr lang="en-US" altLang="zh-CN" sz="1800" dirty="0" err="1"/>
              <a:t>DataOut</a:t>
            </a:r>
            <a:r>
              <a:rPr lang="en-US" altLang="zh-CN" sz="1800" dirty="0"/>
              <a:t>, result, </a:t>
            </a:r>
            <a:r>
              <a:rPr lang="en-US" altLang="zh-CN" sz="1800" dirty="0" err="1"/>
              <a:t>WriteData</a:t>
            </a:r>
            <a:r>
              <a:rPr lang="en-US" altLang="zh-CN" sz="1800" dirty="0"/>
              <a:t>);</a:t>
            </a:r>
          </a:p>
          <a:p>
            <a:pPr algn="l"/>
            <a:r>
              <a:rPr lang="en-US" altLang="zh-CN" sz="1800" dirty="0"/>
              <a:t>    </a:t>
            </a:r>
            <a:r>
              <a:rPr lang="en-US" altLang="zh-CN" sz="1800" dirty="0" err="1"/>
              <a:t>Multiplexer32</a:t>
            </a:r>
            <a:r>
              <a:rPr lang="en-US" altLang="zh-CN" sz="1800" dirty="0"/>
              <a:t> </a:t>
            </a:r>
            <a:r>
              <a:rPr lang="en-US" altLang="zh-CN" sz="1800" dirty="0" err="1"/>
              <a:t>m323</a:t>
            </a:r>
            <a:r>
              <a:rPr lang="en-US" altLang="zh-CN" sz="1800" dirty="0"/>
              <a:t>(</a:t>
            </a:r>
            <a:r>
              <a:rPr lang="en-US" altLang="zh-CN" sz="1800" dirty="0" err="1"/>
              <a:t>PCSrc</a:t>
            </a:r>
            <a:r>
              <a:rPr lang="en-US" altLang="zh-CN" sz="1800" dirty="0"/>
              <a:t>, </a:t>
            </a:r>
            <a:r>
              <a:rPr lang="en-US" altLang="zh-CN" sz="1800" dirty="0" err="1"/>
              <a:t>currentAddress_immediate</a:t>
            </a:r>
            <a:r>
              <a:rPr lang="en-US" altLang="zh-CN" sz="1800" dirty="0"/>
              <a:t>, </a:t>
            </a:r>
            <a:r>
              <a:rPr lang="en-US" altLang="zh-CN" sz="1800" dirty="0" err="1"/>
              <a:t>currentAddress_4</a:t>
            </a:r>
            <a:r>
              <a:rPr lang="en-US" altLang="zh-CN" sz="1800" dirty="0"/>
              <a:t>, </a:t>
            </a:r>
            <a:r>
              <a:rPr lang="en-US" altLang="zh-CN" sz="1800" dirty="0" err="1"/>
              <a:t>newAddress</a:t>
            </a:r>
            <a:r>
              <a:rPr lang="en-US" altLang="zh-CN" sz="1800" dirty="0" smtClean="0"/>
              <a:t>);</a:t>
            </a:r>
            <a:endParaRPr lang="en-US" altLang="zh-CN" sz="1800" dirty="0"/>
          </a:p>
          <a:p>
            <a:pPr algn="l"/>
            <a:r>
              <a:rPr lang="en-US" altLang="zh-CN" sz="1800" dirty="0" err="1"/>
              <a:t>endmodule</a:t>
            </a:r>
            <a:endParaRPr lang="zh-CN" altLang="en-US" sz="1800" dirty="0"/>
          </a:p>
        </p:txBody>
      </p:sp>
    </p:spTree>
    <p:extLst>
      <p:ext uri="{BB962C8B-B14F-4D97-AF65-F5344CB8AC3E}">
        <p14:creationId xmlns:p14="http://schemas.microsoft.com/office/powerpoint/2010/main" val="15682593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5" descr="f04-17-P37449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40389" y="527795"/>
            <a:ext cx="8396623" cy="5655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页脚占位符 2"/>
          <p:cNvSpPr>
            <a:spLocks noGrp="1"/>
          </p:cNvSpPr>
          <p:nvPr>
            <p:ph type="ftr" sz="quarter" idx="10"/>
          </p:nvPr>
        </p:nvSpPr>
        <p:spPr/>
        <p:txBody>
          <a:bodyPr/>
          <a:lstStyle/>
          <a:p>
            <a:r>
              <a:rPr lang="en-AU" altLang="zh-CN" smtClean="0"/>
              <a:t>Chapter 4 — The Processor — </a:t>
            </a:r>
            <a:fld id="{89F828F6-F379-4D27-9F3D-C213A43CF13B}" type="slidenum">
              <a:rPr lang="en-AU" altLang="zh-CN" smtClean="0"/>
              <a:pPr/>
              <a:t>42</a:t>
            </a:fld>
            <a:endParaRPr lang="en-AU" altLang="zh-CN"/>
          </a:p>
        </p:txBody>
      </p:sp>
      <p:sp>
        <p:nvSpPr>
          <p:cNvPr id="5" name="文本框 4"/>
          <p:cNvSpPr txBox="1"/>
          <p:nvPr>
            <p:custDataLst>
              <p:tags r:id="rId2"/>
            </p:custDataLst>
          </p:nvPr>
        </p:nvSpPr>
        <p:spPr>
          <a:xfrm>
            <a:off x="-42556" y="5093741"/>
            <a:ext cx="7315200" cy="2143125"/>
          </a:xfrm>
          <a:prstGeom prst="rect">
            <a:avLst/>
          </a:prstGeom>
          <a:noFill/>
        </p:spPr>
        <p:txBody>
          <a:bodyPr vert="horz" wrap="square" rtlCol="0" anchor="ctr" anchorCtr="0">
            <a:noAutofit/>
          </a:bodyPr>
          <a:lstStyle/>
          <a:p>
            <a:pPr algn="l"/>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对于指令  </a:t>
            </a:r>
            <a:r>
              <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AND </a:t>
            </a:r>
            <a:r>
              <a:rPr lang="en-US" altLang="zh-CN" sz="2600" dirty="0" err="1"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Rd,Rs,Rt</a:t>
            </a:r>
            <a:endPar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lgn="l"/>
            <a:r>
              <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、控制单元将产生哪些控制信号？</a:t>
            </a:r>
            <a:endPar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lgn="l"/>
            <a:r>
              <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、将用到哪些功能单元？</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圆角矩形 5"/>
          <p:cNvSpPr/>
          <p:nvPr>
            <p:custDataLst>
              <p:tags r:id="rId3"/>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作答</a:t>
            </a:r>
            <a:endParaRPr kumimoji="0" lang="zh-CN" altLang="en-US"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p:cNvSpPr/>
          <p:nvPr>
            <p:custDataLst>
              <p:tags r:id="rId4"/>
            </p:custDataLst>
          </p:nvPr>
        </p:nvSpPr>
        <p:spPr bwMode="auto">
          <a:xfrm>
            <a:off x="0" y="5849303"/>
            <a:ext cx="9144000" cy="365760"/>
          </a:xfrm>
          <a:prstGeom prst="rect">
            <a:avLst/>
          </a:prstGeom>
          <a:solidFill>
            <a:srgbClr val="FBFAEF"/>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none" lIns="91440" tIns="45720" rIns="91440" bIns="45720" numCol="1" rtlCol="0" anchor="ctr" anchorCtr="1" compatLnSpc="1">
            <a:prstTxWarp prst="textNoShape">
              <a:avLst/>
            </a:prstTxWarp>
          </a:bodyPr>
          <a:lstStyle/>
          <a:p>
            <a:pPr algn="l"/>
            <a:r>
              <a:rPr kumimoji="0"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kumimoji="0" lang="en-US" altLang="zh-CN"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2.0</a:t>
            </a:r>
            <a:r>
              <a:rPr kumimoji="0"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endParaRPr kumimoji="0"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1" name="组合 10"/>
          <p:cNvGrpSpPr/>
          <p:nvPr>
            <p:custDataLst>
              <p:tags r:id="rId5"/>
            </p:custDataLst>
          </p:nvPr>
        </p:nvGrpSpPr>
        <p:grpSpPr>
          <a:xfrm>
            <a:off x="0" y="0"/>
            <a:ext cx="9144000" cy="635000"/>
            <a:chOff x="0" y="0"/>
            <a:chExt cx="9144000" cy="635000"/>
          </a:xfrm>
        </p:grpSpPr>
        <p:sp>
          <p:nvSpPr>
            <p:cNvPr id="7" name="TitleBackground"/>
            <p:cNvSpPr/>
            <p:nvPr>
              <p:custDataLst>
                <p:tags r:id="rId7"/>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ndParaRPr>
            </a:p>
          </p:txBody>
        </p:sp>
        <p:sp>
          <p:nvSpPr>
            <p:cNvPr id="8" name="ColorBlock"/>
            <p:cNvSpPr/>
            <p:nvPr>
              <p:custDataLst>
                <p:tags r:id="rId8"/>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ndParaRPr>
            </a:p>
          </p:txBody>
        </p:sp>
        <p:sp>
          <p:nvSpPr>
            <p:cNvPr id="9" name="TypeText"/>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pPr algn="l"/>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TipText"/>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pPr algn="l"/>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4" name="图片 3"/>
          <p:cNvPicPr>
            <a:picLocks/>
          </p:cNvPicPr>
          <p:nvPr>
            <p:custDataLst>
              <p:tags r:id="rId6"/>
            </p:custDataLst>
          </p:nvPr>
        </p:nvPicPr>
        <p:blipFill>
          <a:blip r:embed="rId13">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804622194"/>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2024370"/>
            <a:ext cx="8259762" cy="1446550"/>
          </a:xfrm>
        </p:spPr>
        <p:txBody>
          <a:bodyPr/>
          <a:lstStyle/>
          <a:p>
            <a:r>
              <a:rPr lang="zh-CN" altLang="en-US" dirty="0" smtClean="0"/>
              <a:t>简化的</a:t>
            </a:r>
            <a:r>
              <a:rPr lang="en-US" altLang="zh-CN" dirty="0" smtClean="0"/>
              <a:t>MIPS</a:t>
            </a:r>
            <a:r>
              <a:rPr lang="zh-CN" altLang="en-US" dirty="0" smtClean="0"/>
              <a:t>指令 </a:t>
            </a:r>
            <a:r>
              <a:rPr lang="en-US" altLang="zh-CN" dirty="0" smtClean="0"/>
              <a:t/>
            </a:r>
            <a:br>
              <a:rPr lang="en-US" altLang="zh-CN" dirty="0" smtClean="0"/>
            </a:br>
            <a:r>
              <a:rPr lang="en-US" altLang="zh-CN" dirty="0"/>
              <a:t> </a:t>
            </a:r>
            <a:r>
              <a:rPr lang="zh-CN" altLang="en-US" dirty="0" smtClean="0"/>
              <a:t>的多周期处理机设计方案</a:t>
            </a:r>
            <a:endParaRPr lang="zh-CN" altLang="en-US" dirty="0"/>
          </a:p>
        </p:txBody>
      </p:sp>
      <p:sp>
        <p:nvSpPr>
          <p:cNvPr id="3" name="页脚占位符 2"/>
          <p:cNvSpPr>
            <a:spLocks noGrp="1"/>
          </p:cNvSpPr>
          <p:nvPr>
            <p:ph type="ftr" sz="quarter" idx="10"/>
          </p:nvPr>
        </p:nvSpPr>
        <p:spPr/>
        <p:txBody>
          <a:bodyPr/>
          <a:lstStyle/>
          <a:p>
            <a:r>
              <a:rPr lang="en-AU" altLang="zh-CN" smtClean="0"/>
              <a:t>Chapter 4 — The Processor — </a:t>
            </a:r>
            <a:fld id="{89F828F6-F379-4D27-9F3D-C213A43CF13B}" type="slidenum">
              <a:rPr lang="en-AU" altLang="zh-CN" smtClean="0"/>
              <a:pPr/>
              <a:t>43</a:t>
            </a:fld>
            <a:endParaRPr lang="en-AU" altLang="zh-CN"/>
          </a:p>
        </p:txBody>
      </p:sp>
    </p:spTree>
    <p:extLst>
      <p:ext uri="{BB962C8B-B14F-4D97-AF65-F5344CB8AC3E}">
        <p14:creationId xmlns:p14="http://schemas.microsoft.com/office/powerpoint/2010/main" val="12116882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381000" y="304800"/>
            <a:ext cx="4322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r>
              <a:rPr lang="zh-CN" altLang="en-US" b="1" smtClean="0">
                <a:solidFill>
                  <a:srgbClr val="FD0128"/>
                </a:solidFill>
                <a:latin typeface="新宋体" pitchFamily="49" charset="-122"/>
                <a:ea typeface="新宋体" pitchFamily="49" charset="-122"/>
              </a:rPr>
              <a:t>单周期处理机的</a:t>
            </a:r>
            <a:r>
              <a:rPr lang="zh-CN" altLang="en-US" b="1" smtClean="0">
                <a:solidFill>
                  <a:srgbClr val="FD0128"/>
                </a:solidFill>
                <a:latin typeface="宋体" pitchFamily="2" charset="-122"/>
              </a:rPr>
              <a:t>缺陷</a:t>
            </a:r>
            <a:r>
              <a:rPr lang="en-US" altLang="zh-CN" b="1" smtClean="0">
                <a:solidFill>
                  <a:srgbClr val="FD0128"/>
                </a:solidFill>
                <a:latin typeface="新宋体" pitchFamily="49" charset="-122"/>
                <a:ea typeface="新宋体" pitchFamily="49" charset="-122"/>
              </a:rPr>
              <a:t>---</a:t>
            </a:r>
            <a:r>
              <a:rPr lang="zh-CN" altLang="en-US" b="1" smtClean="0">
                <a:solidFill>
                  <a:srgbClr val="FD0128"/>
                </a:solidFill>
                <a:latin typeface="新宋体" pitchFamily="49" charset="-122"/>
                <a:ea typeface="新宋体" pitchFamily="49" charset="-122"/>
              </a:rPr>
              <a:t>性能差</a:t>
            </a:r>
          </a:p>
        </p:txBody>
      </p:sp>
      <p:sp>
        <p:nvSpPr>
          <p:cNvPr id="69635" name="Rectangle 3"/>
          <p:cNvSpPr>
            <a:spLocks noChangeArrowheads="1"/>
          </p:cNvSpPr>
          <p:nvPr/>
        </p:nvSpPr>
        <p:spPr bwMode="auto">
          <a:xfrm>
            <a:off x="512763" y="1540520"/>
            <a:ext cx="86868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hangingPunct="1"/>
            <a:r>
              <a:rPr kumimoji="1" lang="zh-CN" altLang="en-US" sz="2400" b="1" dirty="0" smtClean="0">
                <a:solidFill>
                  <a:srgbClr val="3333CC"/>
                </a:solidFill>
                <a:latin typeface="Tahoma" pitchFamily="34" charset="0"/>
              </a:rPr>
              <a:t>单周期：</a:t>
            </a:r>
            <a:r>
              <a:rPr kumimoji="1" lang="zh-CN" altLang="en-US" sz="2400" b="1" dirty="0" smtClean="0">
                <a:solidFill>
                  <a:srgbClr val="000000"/>
                </a:solidFill>
                <a:latin typeface="Tahoma" pitchFamily="34" charset="0"/>
              </a:rPr>
              <a:t>处理机执行每条指令都需要一个时钟周期。而确定时钟周期的长度时，要以</a:t>
            </a:r>
            <a:r>
              <a:rPr kumimoji="1" lang="zh-CN" altLang="en-US" sz="2400" b="1" dirty="0" smtClean="0">
                <a:solidFill>
                  <a:srgbClr val="FF0000"/>
                </a:solidFill>
                <a:latin typeface="Tahoma" pitchFamily="34" charset="0"/>
              </a:rPr>
              <a:t>最复杂的指令执行时需要多长</a:t>
            </a:r>
            <a:r>
              <a:rPr kumimoji="1" lang="zh-CN" altLang="en-US" sz="2400" b="1" dirty="0" smtClean="0">
                <a:solidFill>
                  <a:srgbClr val="000000"/>
                </a:solidFill>
                <a:latin typeface="Tahoma" pitchFamily="34" charset="0"/>
              </a:rPr>
              <a:t>时间为基准</a:t>
            </a:r>
          </a:p>
        </p:txBody>
      </p:sp>
      <p:sp>
        <p:nvSpPr>
          <p:cNvPr id="69636" name="Rectangle 4"/>
          <p:cNvSpPr>
            <a:spLocks noChangeArrowheads="1"/>
          </p:cNvSpPr>
          <p:nvPr/>
        </p:nvSpPr>
        <p:spPr bwMode="auto">
          <a:xfrm>
            <a:off x="512763" y="2708920"/>
            <a:ext cx="8382000" cy="356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hangingPunct="1">
              <a:spcBef>
                <a:spcPct val="50000"/>
              </a:spcBef>
            </a:pPr>
            <a:r>
              <a:rPr kumimoji="1" lang="en-US" altLang="zh-CN" sz="2400" b="1" dirty="0" smtClean="0">
                <a:solidFill>
                  <a:srgbClr val="063DE9"/>
                </a:solidFill>
              </a:rPr>
              <a:t>•</a:t>
            </a:r>
            <a:r>
              <a:rPr kumimoji="1" lang="en-US" altLang="zh-CN" sz="2400" b="1" dirty="0" smtClean="0">
                <a:solidFill>
                  <a:srgbClr val="063DE9"/>
                </a:solidFill>
                <a:latin typeface="宋体" pitchFamily="2" charset="-122"/>
              </a:rPr>
              <a:t> </a:t>
            </a:r>
            <a:r>
              <a:rPr kumimoji="1" lang="zh-CN" altLang="en-US" sz="2400" b="1" dirty="0" smtClean="0">
                <a:solidFill>
                  <a:srgbClr val="063DE9"/>
                </a:solidFill>
                <a:latin typeface="宋体" pitchFamily="2" charset="-122"/>
              </a:rPr>
              <a:t>对于</a:t>
            </a:r>
            <a:r>
              <a:rPr kumimoji="1" lang="zh-CN" altLang="en-US" sz="2400" b="1" dirty="0" smtClean="0">
                <a:solidFill>
                  <a:srgbClr val="FF0000"/>
                </a:solidFill>
                <a:latin typeface="宋体" pitchFamily="2" charset="-122"/>
              </a:rPr>
              <a:t>装入（</a:t>
            </a:r>
            <a:r>
              <a:rPr kumimoji="1" lang="en-US" altLang="zh-CN" sz="2400" b="1" dirty="0" smtClean="0">
                <a:solidFill>
                  <a:srgbClr val="FF0000"/>
                </a:solidFill>
                <a:latin typeface="宋体" pitchFamily="2" charset="-122"/>
              </a:rPr>
              <a:t>load</a:t>
            </a:r>
            <a:r>
              <a:rPr kumimoji="1" lang="zh-CN" altLang="en-US" sz="2400" b="1" dirty="0" smtClean="0">
                <a:solidFill>
                  <a:srgbClr val="FF0000"/>
                </a:solidFill>
                <a:latin typeface="宋体" pitchFamily="2" charset="-122"/>
              </a:rPr>
              <a:t>）指令</a:t>
            </a:r>
            <a:r>
              <a:rPr kumimoji="1" lang="zh-CN" altLang="en-US" sz="2400" b="1" dirty="0" smtClean="0">
                <a:solidFill>
                  <a:srgbClr val="063DE9"/>
                </a:solidFill>
                <a:latin typeface="宋体" pitchFamily="2" charset="-122"/>
              </a:rPr>
              <a:t>，周期时间必须足够长</a:t>
            </a:r>
            <a:r>
              <a:rPr kumimoji="1" lang="en-US" altLang="zh-CN" sz="2400" b="1" dirty="0" smtClean="0">
                <a:solidFill>
                  <a:srgbClr val="063DE9"/>
                </a:solidFill>
                <a:latin typeface="宋体" pitchFamily="2" charset="-122"/>
              </a:rPr>
              <a:t>,</a:t>
            </a:r>
            <a:r>
              <a:rPr kumimoji="1" lang="zh-CN" altLang="en-US" sz="2400" b="1" dirty="0" smtClean="0">
                <a:solidFill>
                  <a:srgbClr val="063DE9"/>
                </a:solidFill>
                <a:latin typeface="宋体" pitchFamily="2" charset="-122"/>
              </a:rPr>
              <a:t>指令的执行过程包括几个步骤：</a:t>
            </a:r>
          </a:p>
          <a:p>
            <a:pPr algn="l" eaLnBrk="1" hangingPunct="1">
              <a:spcBef>
                <a:spcPct val="50000"/>
              </a:spcBef>
            </a:pPr>
            <a:r>
              <a:rPr kumimoji="1" lang="en-US" altLang="zh-CN" sz="2400" b="1" dirty="0" smtClean="0">
                <a:solidFill>
                  <a:srgbClr val="063DE9"/>
                </a:solidFill>
                <a:latin typeface="宋体" pitchFamily="2" charset="-122"/>
              </a:rPr>
              <a:t>1</a:t>
            </a:r>
            <a:r>
              <a:rPr kumimoji="1" lang="zh-CN" altLang="en-US" sz="2400" b="1" dirty="0" smtClean="0">
                <a:solidFill>
                  <a:srgbClr val="063DE9"/>
                </a:solidFill>
                <a:latin typeface="宋体" pitchFamily="2" charset="-122"/>
              </a:rPr>
              <a:t>、从指令存储器取指令</a:t>
            </a:r>
          </a:p>
          <a:p>
            <a:pPr algn="l" eaLnBrk="1" hangingPunct="1">
              <a:spcBef>
                <a:spcPct val="50000"/>
              </a:spcBef>
            </a:pPr>
            <a:r>
              <a:rPr kumimoji="1" lang="en-US" altLang="zh-CN" sz="2400" b="1" dirty="0" smtClean="0">
                <a:solidFill>
                  <a:srgbClr val="063DE9"/>
                </a:solidFill>
                <a:latin typeface="宋体" pitchFamily="2" charset="-122"/>
              </a:rPr>
              <a:t>2</a:t>
            </a:r>
            <a:r>
              <a:rPr kumimoji="1" lang="zh-CN" altLang="en-US" sz="2400" b="1" dirty="0" smtClean="0">
                <a:solidFill>
                  <a:srgbClr val="063DE9"/>
                </a:solidFill>
                <a:latin typeface="宋体" pitchFamily="2" charset="-122"/>
              </a:rPr>
              <a:t>、从寄存器堆读出数据</a:t>
            </a:r>
          </a:p>
          <a:p>
            <a:pPr algn="l" eaLnBrk="1" hangingPunct="1">
              <a:spcBef>
                <a:spcPct val="50000"/>
              </a:spcBef>
            </a:pPr>
            <a:r>
              <a:rPr kumimoji="1" lang="en-US" altLang="zh-CN" sz="2400" b="1" dirty="0" smtClean="0">
                <a:solidFill>
                  <a:srgbClr val="063DE9"/>
                </a:solidFill>
                <a:latin typeface="宋体" pitchFamily="2" charset="-122"/>
              </a:rPr>
              <a:t>3</a:t>
            </a:r>
            <a:r>
              <a:rPr kumimoji="1" lang="zh-CN" altLang="en-US" sz="2400" b="1" dirty="0" smtClean="0">
                <a:solidFill>
                  <a:srgbClr val="063DE9"/>
                </a:solidFill>
                <a:latin typeface="宋体" pitchFamily="2" charset="-122"/>
              </a:rPr>
              <a:t>、用</a:t>
            </a:r>
            <a:r>
              <a:rPr kumimoji="1" lang="en-US" altLang="zh-CN" sz="2400" b="1" dirty="0" smtClean="0">
                <a:solidFill>
                  <a:srgbClr val="063DE9"/>
                </a:solidFill>
                <a:latin typeface="宋体" pitchFamily="2" charset="-122"/>
              </a:rPr>
              <a:t>ALU</a:t>
            </a:r>
            <a:r>
              <a:rPr kumimoji="1" lang="zh-CN" altLang="en-US" sz="2400" b="1" dirty="0" smtClean="0">
                <a:solidFill>
                  <a:srgbClr val="063DE9"/>
                </a:solidFill>
                <a:latin typeface="宋体" pitchFamily="2" charset="-122"/>
              </a:rPr>
              <a:t>计算地址</a:t>
            </a:r>
          </a:p>
          <a:p>
            <a:pPr algn="l" eaLnBrk="1" hangingPunct="1">
              <a:spcBef>
                <a:spcPct val="50000"/>
              </a:spcBef>
            </a:pPr>
            <a:r>
              <a:rPr kumimoji="1" lang="en-US" altLang="zh-CN" sz="2400" b="1" dirty="0" smtClean="0">
                <a:solidFill>
                  <a:srgbClr val="063DE9"/>
                </a:solidFill>
                <a:latin typeface="宋体" pitchFamily="2" charset="-122"/>
              </a:rPr>
              <a:t>4</a:t>
            </a:r>
            <a:r>
              <a:rPr kumimoji="1" lang="zh-CN" altLang="en-US" sz="2400" b="1" dirty="0" smtClean="0">
                <a:solidFill>
                  <a:srgbClr val="063DE9"/>
                </a:solidFill>
                <a:latin typeface="宋体" pitchFamily="2" charset="-122"/>
              </a:rPr>
              <a:t>、从数据存储器取出数据</a:t>
            </a:r>
          </a:p>
          <a:p>
            <a:pPr algn="l" eaLnBrk="1" hangingPunct="1">
              <a:spcBef>
                <a:spcPct val="50000"/>
              </a:spcBef>
            </a:pPr>
            <a:r>
              <a:rPr kumimoji="1" lang="en-US" altLang="zh-CN" sz="2400" b="1" dirty="0" smtClean="0">
                <a:solidFill>
                  <a:srgbClr val="063DE9"/>
                </a:solidFill>
                <a:latin typeface="宋体" pitchFamily="2" charset="-122"/>
              </a:rPr>
              <a:t>5</a:t>
            </a:r>
            <a:r>
              <a:rPr kumimoji="1" lang="zh-CN" altLang="en-US" sz="2400" b="1" dirty="0" smtClean="0">
                <a:solidFill>
                  <a:srgbClr val="063DE9"/>
                </a:solidFill>
                <a:latin typeface="宋体" pitchFamily="2" charset="-122"/>
              </a:rPr>
              <a:t>、最后把数据写入寄存器堆</a:t>
            </a:r>
          </a:p>
        </p:txBody>
      </p:sp>
      <p:pic>
        <p:nvPicPr>
          <p:cNvPr id="675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3955330"/>
            <a:ext cx="3456384" cy="1067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52157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p:cNvSpPr>
            <a:spLocks noChangeArrowheads="1"/>
          </p:cNvSpPr>
          <p:nvPr/>
        </p:nvSpPr>
        <p:spPr bwMode="auto">
          <a:xfrm>
            <a:off x="609600" y="533400"/>
            <a:ext cx="3248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zh-CN" altLang="en-US" sz="2400" b="1" smtClean="0">
                <a:solidFill>
                  <a:srgbClr val="FF0000"/>
                </a:solidFill>
                <a:latin typeface="宋体" pitchFamily="2" charset="-122"/>
              </a:rPr>
              <a:t>处理机执行指令步骤：</a:t>
            </a:r>
          </a:p>
        </p:txBody>
      </p:sp>
      <p:sp>
        <p:nvSpPr>
          <p:cNvPr id="35843" name="Rectangle 4"/>
          <p:cNvSpPr>
            <a:spLocks noChangeArrowheads="1"/>
          </p:cNvSpPr>
          <p:nvPr/>
        </p:nvSpPr>
        <p:spPr bwMode="auto">
          <a:xfrm>
            <a:off x="685800" y="1524000"/>
            <a:ext cx="15636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en-US" altLang="zh-CN" sz="2400" b="1" smtClean="0">
                <a:solidFill>
                  <a:srgbClr val="063DE9"/>
                </a:solidFill>
                <a:latin typeface="宋体" pitchFamily="2" charset="-122"/>
              </a:rPr>
              <a:t>1</a:t>
            </a:r>
            <a:r>
              <a:rPr kumimoji="1" lang="zh-CN" altLang="en-US" sz="2400" b="1" smtClean="0">
                <a:solidFill>
                  <a:srgbClr val="063DE9"/>
                </a:solidFill>
                <a:latin typeface="宋体" pitchFamily="2" charset="-122"/>
              </a:rPr>
              <a:t>、取指令</a:t>
            </a:r>
          </a:p>
        </p:txBody>
      </p:sp>
      <p:sp>
        <p:nvSpPr>
          <p:cNvPr id="35844" name="Rectangle 5"/>
          <p:cNvSpPr>
            <a:spLocks noChangeArrowheads="1"/>
          </p:cNvSpPr>
          <p:nvPr/>
        </p:nvSpPr>
        <p:spPr bwMode="auto">
          <a:xfrm>
            <a:off x="609600" y="2286000"/>
            <a:ext cx="1870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en-US" altLang="zh-CN" sz="2400" b="1" smtClean="0">
                <a:solidFill>
                  <a:srgbClr val="063DE9"/>
                </a:solidFill>
                <a:latin typeface="宋体" pitchFamily="2" charset="-122"/>
              </a:rPr>
              <a:t>2</a:t>
            </a:r>
            <a:r>
              <a:rPr kumimoji="1" lang="zh-CN" altLang="en-US" sz="2400" b="1" smtClean="0">
                <a:solidFill>
                  <a:srgbClr val="063DE9"/>
                </a:solidFill>
                <a:latin typeface="宋体" pitchFamily="2" charset="-122"/>
              </a:rPr>
              <a:t>、分析指令</a:t>
            </a:r>
          </a:p>
        </p:txBody>
      </p:sp>
      <p:sp>
        <p:nvSpPr>
          <p:cNvPr id="35845" name="Rectangle 6"/>
          <p:cNvSpPr>
            <a:spLocks noChangeArrowheads="1"/>
          </p:cNvSpPr>
          <p:nvPr/>
        </p:nvSpPr>
        <p:spPr bwMode="auto">
          <a:xfrm>
            <a:off x="533400" y="3048000"/>
            <a:ext cx="1870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en-US" altLang="zh-CN" sz="2400" b="1" smtClean="0">
                <a:solidFill>
                  <a:srgbClr val="063DE9"/>
                </a:solidFill>
                <a:latin typeface="宋体" pitchFamily="2" charset="-122"/>
              </a:rPr>
              <a:t>3</a:t>
            </a:r>
            <a:r>
              <a:rPr kumimoji="1" lang="zh-CN" altLang="en-US" sz="2400" b="1" smtClean="0">
                <a:solidFill>
                  <a:srgbClr val="063DE9"/>
                </a:solidFill>
                <a:latin typeface="宋体" pitchFamily="2" charset="-122"/>
              </a:rPr>
              <a:t>、取操作数</a:t>
            </a:r>
          </a:p>
        </p:txBody>
      </p:sp>
      <p:sp>
        <p:nvSpPr>
          <p:cNvPr id="35846" name="Rectangle 7"/>
          <p:cNvSpPr>
            <a:spLocks noChangeArrowheads="1"/>
          </p:cNvSpPr>
          <p:nvPr/>
        </p:nvSpPr>
        <p:spPr bwMode="auto">
          <a:xfrm>
            <a:off x="609600" y="3810000"/>
            <a:ext cx="1870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en-US" altLang="zh-CN" sz="2400" b="1" smtClean="0">
                <a:solidFill>
                  <a:srgbClr val="063DE9"/>
                </a:solidFill>
                <a:latin typeface="宋体" pitchFamily="2" charset="-122"/>
              </a:rPr>
              <a:t>4</a:t>
            </a:r>
            <a:r>
              <a:rPr kumimoji="1" lang="zh-CN" altLang="en-US" sz="2400" b="1" smtClean="0">
                <a:solidFill>
                  <a:srgbClr val="063DE9"/>
                </a:solidFill>
                <a:latin typeface="宋体" pitchFamily="2" charset="-122"/>
              </a:rPr>
              <a:t>、执行指令</a:t>
            </a:r>
          </a:p>
        </p:txBody>
      </p:sp>
      <p:sp>
        <p:nvSpPr>
          <p:cNvPr id="35847" name="Rectangle 8"/>
          <p:cNvSpPr>
            <a:spLocks noChangeArrowheads="1"/>
          </p:cNvSpPr>
          <p:nvPr/>
        </p:nvSpPr>
        <p:spPr bwMode="auto">
          <a:xfrm>
            <a:off x="609600" y="4648200"/>
            <a:ext cx="1870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en-US" altLang="zh-CN" sz="2400" b="1" smtClean="0">
                <a:solidFill>
                  <a:srgbClr val="063DE9"/>
                </a:solidFill>
                <a:latin typeface="宋体" pitchFamily="2" charset="-122"/>
              </a:rPr>
              <a:t>5</a:t>
            </a:r>
            <a:r>
              <a:rPr kumimoji="1" lang="zh-CN" altLang="en-US" sz="2400" b="1" smtClean="0">
                <a:solidFill>
                  <a:srgbClr val="063DE9"/>
                </a:solidFill>
                <a:latin typeface="宋体" pitchFamily="2" charset="-122"/>
              </a:rPr>
              <a:t>、保存结果</a:t>
            </a:r>
          </a:p>
        </p:txBody>
      </p:sp>
      <p:grpSp>
        <p:nvGrpSpPr>
          <p:cNvPr id="35848" name="Group 15"/>
          <p:cNvGrpSpPr>
            <a:grpSpLocks/>
          </p:cNvGrpSpPr>
          <p:nvPr/>
        </p:nvGrpSpPr>
        <p:grpSpPr bwMode="auto">
          <a:xfrm>
            <a:off x="1600200" y="1295400"/>
            <a:ext cx="2133600" cy="4572000"/>
            <a:chOff x="1008" y="816"/>
            <a:chExt cx="1344" cy="2880"/>
          </a:xfrm>
        </p:grpSpPr>
        <p:sp>
          <p:nvSpPr>
            <p:cNvPr id="35849" name="Line 10"/>
            <p:cNvSpPr>
              <a:spLocks noChangeShapeType="1"/>
            </p:cNvSpPr>
            <p:nvPr/>
          </p:nvSpPr>
          <p:spPr bwMode="auto">
            <a:xfrm>
              <a:off x="1008" y="3264"/>
              <a:ext cx="0" cy="432"/>
            </a:xfrm>
            <a:prstGeom prst="line">
              <a:avLst/>
            </a:prstGeom>
            <a:noFill/>
            <a:ln w="38100">
              <a:solidFill>
                <a:schemeClr val="hlink"/>
              </a:solidFill>
              <a:miter lim="800000"/>
              <a:headEnd/>
              <a:tailEnd/>
            </a:ln>
            <a:extLst>
              <a:ext uri="{909E8E84-426E-40DD-AFC4-6F175D3DCCD1}">
                <a14:hiddenFill xmlns:a14="http://schemas.microsoft.com/office/drawing/2010/main">
                  <a:no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sp>
          <p:nvSpPr>
            <p:cNvPr id="35850" name="Line 11"/>
            <p:cNvSpPr>
              <a:spLocks noChangeShapeType="1"/>
            </p:cNvSpPr>
            <p:nvPr/>
          </p:nvSpPr>
          <p:spPr bwMode="auto">
            <a:xfrm>
              <a:off x="1008" y="3696"/>
              <a:ext cx="1344" cy="0"/>
            </a:xfrm>
            <a:prstGeom prst="line">
              <a:avLst/>
            </a:prstGeom>
            <a:noFill/>
            <a:ln w="38100">
              <a:solidFill>
                <a:schemeClr val="hlink"/>
              </a:solidFill>
              <a:miter lim="800000"/>
              <a:headEnd/>
              <a:tailEnd/>
            </a:ln>
            <a:extLst>
              <a:ext uri="{909E8E84-426E-40DD-AFC4-6F175D3DCCD1}">
                <a14:hiddenFill xmlns:a14="http://schemas.microsoft.com/office/drawing/2010/main">
                  <a:no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sp>
          <p:nvSpPr>
            <p:cNvPr id="35851" name="Line 12"/>
            <p:cNvSpPr>
              <a:spLocks noChangeShapeType="1"/>
            </p:cNvSpPr>
            <p:nvPr/>
          </p:nvSpPr>
          <p:spPr bwMode="auto">
            <a:xfrm flipV="1">
              <a:off x="2352" y="816"/>
              <a:ext cx="0" cy="2880"/>
            </a:xfrm>
            <a:prstGeom prst="line">
              <a:avLst/>
            </a:prstGeom>
            <a:noFill/>
            <a:ln w="38100">
              <a:solidFill>
                <a:schemeClr val="hlink"/>
              </a:solidFill>
              <a:miter lim="800000"/>
              <a:headEnd/>
              <a:tailEnd/>
            </a:ln>
            <a:extLst>
              <a:ext uri="{909E8E84-426E-40DD-AFC4-6F175D3DCCD1}">
                <a14:hiddenFill xmlns:a14="http://schemas.microsoft.com/office/drawing/2010/main">
                  <a:no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sp>
          <p:nvSpPr>
            <p:cNvPr id="35852" name="Line 13"/>
            <p:cNvSpPr>
              <a:spLocks noChangeShapeType="1"/>
            </p:cNvSpPr>
            <p:nvPr/>
          </p:nvSpPr>
          <p:spPr bwMode="auto">
            <a:xfrm flipH="1">
              <a:off x="1008" y="816"/>
              <a:ext cx="1344" cy="0"/>
            </a:xfrm>
            <a:prstGeom prst="line">
              <a:avLst/>
            </a:prstGeom>
            <a:noFill/>
            <a:ln w="38100">
              <a:solidFill>
                <a:schemeClr val="hlink"/>
              </a:solidFill>
              <a:miter lim="800000"/>
              <a:headEnd/>
              <a:tailEnd/>
            </a:ln>
            <a:extLst>
              <a:ext uri="{909E8E84-426E-40DD-AFC4-6F175D3DCCD1}">
                <a14:hiddenFill xmlns:a14="http://schemas.microsoft.com/office/drawing/2010/main">
                  <a:no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sp>
          <p:nvSpPr>
            <p:cNvPr id="35853" name="Line 14"/>
            <p:cNvSpPr>
              <a:spLocks noChangeShapeType="1"/>
            </p:cNvSpPr>
            <p:nvPr/>
          </p:nvSpPr>
          <p:spPr bwMode="auto">
            <a:xfrm>
              <a:off x="1008" y="816"/>
              <a:ext cx="0" cy="144"/>
            </a:xfrm>
            <a:prstGeom prst="line">
              <a:avLst/>
            </a:prstGeom>
            <a:noFill/>
            <a:ln w="38100">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spTree>
    <p:extLst>
      <p:ext uri="{BB962C8B-B14F-4D97-AF65-F5344CB8AC3E}">
        <p14:creationId xmlns:p14="http://schemas.microsoft.com/office/powerpoint/2010/main" val="35353233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4"/>
          <p:cNvSpPr>
            <a:spLocks noChangeArrowheads="1"/>
          </p:cNvSpPr>
          <p:nvPr/>
        </p:nvSpPr>
        <p:spPr bwMode="auto">
          <a:xfrm>
            <a:off x="609600" y="381000"/>
            <a:ext cx="1692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en-US" altLang="zh-CN" sz="2400" b="1" smtClean="0">
                <a:solidFill>
                  <a:srgbClr val="FF0000"/>
                </a:solidFill>
                <a:ea typeface="新宋体" pitchFamily="49" charset="-122"/>
              </a:rPr>
              <a:t>RR</a:t>
            </a:r>
            <a:r>
              <a:rPr kumimoji="1" lang="zh-CN" altLang="en-US" sz="2400" smtClean="0">
                <a:solidFill>
                  <a:srgbClr val="FF0000"/>
                </a:solidFill>
                <a:latin typeface="宋体" pitchFamily="2" charset="-122"/>
              </a:rPr>
              <a:t>型</a:t>
            </a:r>
            <a:r>
              <a:rPr kumimoji="1" lang="en-US" altLang="zh-CN" sz="2400" smtClean="0">
                <a:solidFill>
                  <a:srgbClr val="FF0000"/>
                </a:solidFill>
                <a:latin typeface="宋体" pitchFamily="2" charset="-122"/>
              </a:rPr>
              <a:t>/</a:t>
            </a:r>
            <a:r>
              <a:rPr kumimoji="1" lang="en-US" altLang="zh-CN" sz="2400" b="1" smtClean="0">
                <a:solidFill>
                  <a:srgbClr val="FF0000"/>
                </a:solidFill>
                <a:ea typeface="新宋体" pitchFamily="49" charset="-122"/>
              </a:rPr>
              <a:t>RI</a:t>
            </a:r>
            <a:r>
              <a:rPr kumimoji="1" lang="zh-CN" altLang="en-US" sz="2400" smtClean="0">
                <a:solidFill>
                  <a:srgbClr val="FF0000"/>
                </a:solidFill>
                <a:latin typeface="宋体" pitchFamily="2" charset="-122"/>
              </a:rPr>
              <a:t>型</a:t>
            </a:r>
          </a:p>
        </p:txBody>
      </p:sp>
      <p:grpSp>
        <p:nvGrpSpPr>
          <p:cNvPr id="70659" name="Group 13"/>
          <p:cNvGrpSpPr>
            <a:grpSpLocks/>
          </p:cNvGrpSpPr>
          <p:nvPr/>
        </p:nvGrpSpPr>
        <p:grpSpPr bwMode="auto">
          <a:xfrm>
            <a:off x="304800" y="1066800"/>
            <a:ext cx="4038600" cy="2647950"/>
            <a:chOff x="192" y="672"/>
            <a:chExt cx="2544" cy="1668"/>
          </a:xfrm>
        </p:grpSpPr>
        <p:sp>
          <p:nvSpPr>
            <p:cNvPr id="70665" name="Rectangle 5"/>
            <p:cNvSpPr>
              <a:spLocks noChangeArrowheads="1"/>
            </p:cNvSpPr>
            <p:nvPr/>
          </p:nvSpPr>
          <p:spPr bwMode="auto">
            <a:xfrm>
              <a:off x="192" y="672"/>
              <a:ext cx="2544" cy="1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hangingPunct="1">
                <a:spcBef>
                  <a:spcPct val="50000"/>
                </a:spcBef>
              </a:pPr>
              <a:r>
                <a:rPr kumimoji="1" lang="en-US" altLang="zh-CN" sz="2400" b="1" smtClean="0">
                  <a:solidFill>
                    <a:srgbClr val="063DE9"/>
                  </a:solidFill>
                  <a:latin typeface="宋体" pitchFamily="2" charset="-122"/>
                </a:rPr>
                <a:t>1</a:t>
              </a:r>
              <a:r>
                <a:rPr kumimoji="1" lang="zh-CN" altLang="en-US" sz="2400" b="1" smtClean="0">
                  <a:solidFill>
                    <a:srgbClr val="063DE9"/>
                  </a:solidFill>
                  <a:latin typeface="宋体" pitchFamily="2" charset="-122"/>
                </a:rPr>
                <a:t>、从指令存储器取指令</a:t>
              </a:r>
            </a:p>
            <a:p>
              <a:pPr algn="l" eaLnBrk="1" hangingPunct="1">
                <a:spcBef>
                  <a:spcPct val="50000"/>
                </a:spcBef>
              </a:pPr>
              <a:r>
                <a:rPr kumimoji="1" lang="en-US" altLang="zh-CN" sz="2400" b="1" smtClean="0">
                  <a:solidFill>
                    <a:srgbClr val="063DE9"/>
                  </a:solidFill>
                  <a:latin typeface="宋体" pitchFamily="2" charset="-122"/>
                </a:rPr>
                <a:t>2</a:t>
              </a:r>
              <a:r>
                <a:rPr kumimoji="1" lang="zh-CN" altLang="en-US" sz="2400" b="1" smtClean="0">
                  <a:solidFill>
                    <a:srgbClr val="063DE9"/>
                  </a:solidFill>
                  <a:latin typeface="宋体" pitchFamily="2" charset="-122"/>
                </a:rPr>
                <a:t>、从寄存器堆读出数据</a:t>
              </a:r>
            </a:p>
            <a:p>
              <a:pPr algn="l" eaLnBrk="1" hangingPunct="1">
                <a:spcBef>
                  <a:spcPct val="50000"/>
                </a:spcBef>
              </a:pPr>
              <a:r>
                <a:rPr kumimoji="1" lang="en-US" altLang="zh-CN" sz="2400" b="1" smtClean="0">
                  <a:solidFill>
                    <a:srgbClr val="063DE9"/>
                  </a:solidFill>
                  <a:latin typeface="宋体" pitchFamily="2" charset="-122"/>
                </a:rPr>
                <a:t>3</a:t>
              </a:r>
              <a:r>
                <a:rPr kumimoji="1" lang="zh-CN" altLang="en-US" sz="2400" b="1" smtClean="0">
                  <a:solidFill>
                    <a:srgbClr val="063DE9"/>
                  </a:solidFill>
                  <a:latin typeface="宋体" pitchFamily="2" charset="-122"/>
                </a:rPr>
                <a:t>、 </a:t>
              </a:r>
              <a:r>
                <a:rPr kumimoji="1" lang="en-US" altLang="zh-CN" sz="2400" b="1" smtClean="0">
                  <a:solidFill>
                    <a:srgbClr val="063DE9"/>
                  </a:solidFill>
                  <a:latin typeface="宋体" pitchFamily="2" charset="-122"/>
                </a:rPr>
                <a:t>ALU</a:t>
              </a:r>
              <a:r>
                <a:rPr kumimoji="1" lang="zh-CN" altLang="en-US" sz="2400" b="1" smtClean="0">
                  <a:solidFill>
                    <a:srgbClr val="063DE9"/>
                  </a:solidFill>
                  <a:latin typeface="宋体" pitchFamily="2" charset="-122"/>
                </a:rPr>
                <a:t>执行算术逻辑操作</a:t>
              </a:r>
            </a:p>
            <a:p>
              <a:pPr algn="l" eaLnBrk="1" hangingPunct="1">
                <a:spcBef>
                  <a:spcPct val="50000"/>
                </a:spcBef>
              </a:pPr>
              <a:r>
                <a:rPr kumimoji="1" lang="en-US" altLang="zh-CN" sz="2400" b="1" smtClean="0">
                  <a:solidFill>
                    <a:srgbClr val="063DE9"/>
                  </a:solidFill>
                  <a:latin typeface="宋体" pitchFamily="2" charset="-122"/>
                </a:rPr>
                <a:t>4</a:t>
              </a:r>
              <a:r>
                <a:rPr kumimoji="1" lang="zh-CN" altLang="en-US" sz="2400" b="1" smtClean="0">
                  <a:solidFill>
                    <a:srgbClr val="063DE9"/>
                  </a:solidFill>
                  <a:latin typeface="宋体" pitchFamily="2" charset="-122"/>
                </a:rPr>
                <a:t>、从数据存储器取出数据</a:t>
              </a:r>
            </a:p>
            <a:p>
              <a:pPr algn="l" eaLnBrk="1" hangingPunct="1">
                <a:spcBef>
                  <a:spcPct val="50000"/>
                </a:spcBef>
              </a:pPr>
              <a:r>
                <a:rPr kumimoji="1" lang="en-US" altLang="zh-CN" sz="2400" b="1" smtClean="0">
                  <a:solidFill>
                    <a:srgbClr val="063DE9"/>
                  </a:solidFill>
                  <a:latin typeface="宋体" pitchFamily="2" charset="-122"/>
                </a:rPr>
                <a:t>5</a:t>
              </a:r>
              <a:r>
                <a:rPr kumimoji="1" lang="zh-CN" altLang="en-US" sz="2400" b="1" smtClean="0">
                  <a:solidFill>
                    <a:srgbClr val="063DE9"/>
                  </a:solidFill>
                  <a:latin typeface="宋体" pitchFamily="2" charset="-122"/>
                </a:rPr>
                <a:t>、最后把数据写入寄存器堆</a:t>
              </a:r>
            </a:p>
          </p:txBody>
        </p:sp>
        <p:sp>
          <p:nvSpPr>
            <p:cNvPr id="70666" name="Line 6"/>
            <p:cNvSpPr>
              <a:spLocks noChangeShapeType="1"/>
            </p:cNvSpPr>
            <p:nvPr/>
          </p:nvSpPr>
          <p:spPr bwMode="auto">
            <a:xfrm>
              <a:off x="240" y="1872"/>
              <a:ext cx="2352" cy="0"/>
            </a:xfrm>
            <a:prstGeom prst="line">
              <a:avLst/>
            </a:prstGeom>
            <a:noFill/>
            <a:ln w="28575">
              <a:solidFill>
                <a:schemeClr val="hlink"/>
              </a:solidFill>
              <a:miter lim="800000"/>
              <a:headEnd/>
              <a:tailEnd/>
            </a:ln>
            <a:extLst>
              <a:ext uri="{909E8E84-426E-40DD-AFC4-6F175D3DCCD1}">
                <a14:hiddenFill xmlns:a14="http://schemas.microsoft.com/office/drawing/2010/main">
                  <a:no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sp>
        <p:nvSpPr>
          <p:cNvPr id="70660" name="Rectangle 7"/>
          <p:cNvSpPr>
            <a:spLocks noChangeArrowheads="1"/>
          </p:cNvSpPr>
          <p:nvPr/>
        </p:nvSpPr>
        <p:spPr bwMode="auto">
          <a:xfrm>
            <a:off x="4800600" y="381000"/>
            <a:ext cx="1576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en-US" altLang="zh-CN" sz="2400" b="1" smtClean="0">
                <a:solidFill>
                  <a:srgbClr val="FF0000"/>
                </a:solidFill>
                <a:ea typeface="新宋体" pitchFamily="49" charset="-122"/>
              </a:rPr>
              <a:t>Store</a:t>
            </a:r>
            <a:r>
              <a:rPr kumimoji="1" lang="zh-CN" altLang="en-US" sz="2400" b="1" smtClean="0">
                <a:solidFill>
                  <a:srgbClr val="FF0000"/>
                </a:solidFill>
                <a:ea typeface="新宋体" pitchFamily="49" charset="-122"/>
              </a:rPr>
              <a:t>指令</a:t>
            </a:r>
            <a:endParaRPr kumimoji="1" lang="zh-CN" altLang="en-US" sz="2400" smtClean="0">
              <a:solidFill>
                <a:srgbClr val="FF0000"/>
              </a:solidFill>
              <a:latin typeface="宋体" pitchFamily="2" charset="-122"/>
            </a:endParaRPr>
          </a:p>
        </p:txBody>
      </p:sp>
      <p:grpSp>
        <p:nvGrpSpPr>
          <p:cNvPr id="70661" name="Group 14"/>
          <p:cNvGrpSpPr>
            <a:grpSpLocks/>
          </p:cNvGrpSpPr>
          <p:nvPr/>
        </p:nvGrpSpPr>
        <p:grpSpPr bwMode="auto">
          <a:xfrm>
            <a:off x="4648200" y="914400"/>
            <a:ext cx="4038600" cy="2647950"/>
            <a:chOff x="2928" y="576"/>
            <a:chExt cx="2544" cy="1668"/>
          </a:xfrm>
        </p:grpSpPr>
        <p:sp>
          <p:nvSpPr>
            <p:cNvPr id="70663" name="Rectangle 8"/>
            <p:cNvSpPr>
              <a:spLocks noChangeArrowheads="1"/>
            </p:cNvSpPr>
            <p:nvPr/>
          </p:nvSpPr>
          <p:spPr bwMode="auto">
            <a:xfrm>
              <a:off x="2928" y="576"/>
              <a:ext cx="2544" cy="1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hangingPunct="1">
                <a:spcBef>
                  <a:spcPct val="50000"/>
                </a:spcBef>
              </a:pPr>
              <a:r>
                <a:rPr kumimoji="1" lang="en-US" altLang="zh-CN" sz="2400" b="1" smtClean="0">
                  <a:solidFill>
                    <a:srgbClr val="063DE9"/>
                  </a:solidFill>
                  <a:latin typeface="宋体" pitchFamily="2" charset="-122"/>
                </a:rPr>
                <a:t>1</a:t>
              </a:r>
              <a:r>
                <a:rPr kumimoji="1" lang="zh-CN" altLang="en-US" sz="2400" b="1" smtClean="0">
                  <a:solidFill>
                    <a:srgbClr val="063DE9"/>
                  </a:solidFill>
                  <a:latin typeface="宋体" pitchFamily="2" charset="-122"/>
                </a:rPr>
                <a:t>、从指令存储器取指令</a:t>
              </a:r>
            </a:p>
            <a:p>
              <a:pPr algn="l" eaLnBrk="1" hangingPunct="1">
                <a:spcBef>
                  <a:spcPct val="50000"/>
                </a:spcBef>
              </a:pPr>
              <a:r>
                <a:rPr kumimoji="1" lang="en-US" altLang="zh-CN" sz="2400" b="1" smtClean="0">
                  <a:solidFill>
                    <a:srgbClr val="063DE9"/>
                  </a:solidFill>
                  <a:latin typeface="宋体" pitchFamily="2" charset="-122"/>
                </a:rPr>
                <a:t>2</a:t>
              </a:r>
              <a:r>
                <a:rPr kumimoji="1" lang="zh-CN" altLang="en-US" sz="2400" b="1" smtClean="0">
                  <a:solidFill>
                    <a:srgbClr val="063DE9"/>
                  </a:solidFill>
                  <a:latin typeface="宋体" pitchFamily="2" charset="-122"/>
                </a:rPr>
                <a:t>、从寄存器堆读出数据</a:t>
              </a:r>
            </a:p>
            <a:p>
              <a:pPr algn="l" eaLnBrk="1" hangingPunct="1">
                <a:spcBef>
                  <a:spcPct val="50000"/>
                </a:spcBef>
              </a:pPr>
              <a:r>
                <a:rPr kumimoji="1" lang="en-US" altLang="zh-CN" sz="2400" b="1" smtClean="0">
                  <a:solidFill>
                    <a:srgbClr val="063DE9"/>
                  </a:solidFill>
                  <a:latin typeface="宋体" pitchFamily="2" charset="-122"/>
                </a:rPr>
                <a:t>3</a:t>
              </a:r>
              <a:r>
                <a:rPr kumimoji="1" lang="zh-CN" altLang="en-US" sz="2400" b="1" smtClean="0">
                  <a:solidFill>
                    <a:srgbClr val="063DE9"/>
                  </a:solidFill>
                  <a:latin typeface="宋体" pitchFamily="2" charset="-122"/>
                </a:rPr>
                <a:t>、 </a:t>
              </a:r>
              <a:r>
                <a:rPr kumimoji="1" lang="en-US" altLang="zh-CN" sz="2400" b="1" smtClean="0">
                  <a:solidFill>
                    <a:srgbClr val="063DE9"/>
                  </a:solidFill>
                  <a:latin typeface="宋体" pitchFamily="2" charset="-122"/>
                </a:rPr>
                <a:t>ALU</a:t>
              </a:r>
              <a:r>
                <a:rPr kumimoji="1" lang="zh-CN" altLang="en-US" sz="2400" b="1" smtClean="0">
                  <a:solidFill>
                    <a:srgbClr val="063DE9"/>
                  </a:solidFill>
                  <a:latin typeface="宋体" pitchFamily="2" charset="-122"/>
                </a:rPr>
                <a:t>计算地址</a:t>
              </a:r>
            </a:p>
            <a:p>
              <a:pPr algn="l" eaLnBrk="1" hangingPunct="1">
                <a:spcBef>
                  <a:spcPct val="50000"/>
                </a:spcBef>
              </a:pPr>
              <a:r>
                <a:rPr kumimoji="1" lang="en-US" altLang="zh-CN" sz="2400" b="1" smtClean="0">
                  <a:solidFill>
                    <a:srgbClr val="063DE9"/>
                  </a:solidFill>
                  <a:latin typeface="宋体" pitchFamily="2" charset="-122"/>
                </a:rPr>
                <a:t>4</a:t>
              </a:r>
              <a:r>
                <a:rPr kumimoji="1" lang="zh-CN" altLang="en-US" sz="2400" b="1" smtClean="0">
                  <a:solidFill>
                    <a:srgbClr val="063DE9"/>
                  </a:solidFill>
                  <a:latin typeface="宋体" pitchFamily="2" charset="-122"/>
                </a:rPr>
                <a:t>、把数据写入数据存储器</a:t>
              </a:r>
            </a:p>
            <a:p>
              <a:pPr algn="l" eaLnBrk="1" hangingPunct="1">
                <a:spcBef>
                  <a:spcPct val="50000"/>
                </a:spcBef>
              </a:pPr>
              <a:r>
                <a:rPr kumimoji="1" lang="en-US" altLang="zh-CN" sz="2400" b="1" smtClean="0">
                  <a:solidFill>
                    <a:srgbClr val="063DE9"/>
                  </a:solidFill>
                  <a:latin typeface="宋体" pitchFamily="2" charset="-122"/>
                </a:rPr>
                <a:t>5</a:t>
              </a:r>
              <a:r>
                <a:rPr kumimoji="1" lang="zh-CN" altLang="en-US" sz="2400" b="1" smtClean="0">
                  <a:solidFill>
                    <a:srgbClr val="063DE9"/>
                  </a:solidFill>
                  <a:latin typeface="宋体" pitchFamily="2" charset="-122"/>
                </a:rPr>
                <a:t>、最后把数据写入寄存器堆</a:t>
              </a:r>
            </a:p>
          </p:txBody>
        </p:sp>
        <p:sp>
          <p:nvSpPr>
            <p:cNvPr id="70664" name="Line 9"/>
            <p:cNvSpPr>
              <a:spLocks noChangeShapeType="1"/>
            </p:cNvSpPr>
            <p:nvPr/>
          </p:nvSpPr>
          <p:spPr bwMode="auto">
            <a:xfrm>
              <a:off x="2976" y="2112"/>
              <a:ext cx="2352" cy="0"/>
            </a:xfrm>
            <a:prstGeom prst="line">
              <a:avLst/>
            </a:prstGeom>
            <a:noFill/>
            <a:ln w="28575">
              <a:solidFill>
                <a:schemeClr val="hlink"/>
              </a:solidFill>
              <a:miter lim="800000"/>
              <a:headEnd/>
              <a:tailEnd/>
            </a:ln>
            <a:extLst>
              <a:ext uri="{909E8E84-426E-40DD-AFC4-6F175D3DCCD1}">
                <a14:hiddenFill xmlns:a14="http://schemas.microsoft.com/office/drawing/2010/main">
                  <a:no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sp>
        <p:nvSpPr>
          <p:cNvPr id="70662" name="Rectangle 18"/>
          <p:cNvSpPr>
            <a:spLocks noChangeArrowheads="1"/>
          </p:cNvSpPr>
          <p:nvPr/>
        </p:nvSpPr>
        <p:spPr bwMode="auto">
          <a:xfrm>
            <a:off x="685800" y="4267200"/>
            <a:ext cx="693420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hangingPunct="1"/>
            <a:r>
              <a:rPr kumimoji="1" lang="zh-CN" altLang="en-US" sz="2400" b="1" smtClean="0">
                <a:solidFill>
                  <a:srgbClr val="063DE9"/>
                </a:solidFill>
                <a:latin typeface="宋体" pitchFamily="2" charset="-122"/>
              </a:rPr>
              <a:t>根据统计各类指令的使用频度大约为：</a:t>
            </a:r>
          </a:p>
          <a:p>
            <a:pPr algn="l" eaLnBrk="1" hangingPunct="1"/>
            <a:r>
              <a:rPr kumimoji="1" lang="en-US" altLang="zh-CN" sz="2400" b="1" smtClean="0">
                <a:solidFill>
                  <a:srgbClr val="063DE9"/>
                </a:solidFill>
                <a:latin typeface="宋体" pitchFamily="2" charset="-122"/>
              </a:rPr>
              <a:t>ALU</a:t>
            </a:r>
            <a:r>
              <a:rPr kumimoji="1" lang="zh-CN" altLang="en-US" sz="2400" b="1" smtClean="0">
                <a:solidFill>
                  <a:srgbClr val="063DE9"/>
                </a:solidFill>
                <a:latin typeface="宋体" pitchFamily="2" charset="-122"/>
              </a:rPr>
              <a:t>指令占    </a:t>
            </a:r>
            <a:r>
              <a:rPr kumimoji="1" lang="en-US" altLang="zh-CN" sz="2400" b="1" smtClean="0">
                <a:solidFill>
                  <a:srgbClr val="063DE9"/>
                </a:solidFill>
                <a:latin typeface="宋体" pitchFamily="2" charset="-122"/>
              </a:rPr>
              <a:t>50%</a:t>
            </a:r>
          </a:p>
          <a:p>
            <a:pPr algn="l" eaLnBrk="1" hangingPunct="1"/>
            <a:r>
              <a:rPr kumimoji="1" lang="en-US" altLang="zh-CN" sz="2400" b="1" smtClean="0">
                <a:solidFill>
                  <a:srgbClr val="063DE9"/>
                </a:solidFill>
                <a:latin typeface="宋体" pitchFamily="2" charset="-122"/>
              </a:rPr>
              <a:t>load</a:t>
            </a:r>
            <a:r>
              <a:rPr kumimoji="1" lang="zh-CN" altLang="en-US" sz="2400" b="1" smtClean="0">
                <a:solidFill>
                  <a:srgbClr val="063DE9"/>
                </a:solidFill>
                <a:latin typeface="宋体" pitchFamily="2" charset="-122"/>
              </a:rPr>
              <a:t>指令占   </a:t>
            </a:r>
            <a:r>
              <a:rPr kumimoji="1" lang="en-US" altLang="zh-CN" sz="2400" b="1" smtClean="0">
                <a:solidFill>
                  <a:srgbClr val="063DE9"/>
                </a:solidFill>
                <a:latin typeface="宋体" pitchFamily="2" charset="-122"/>
              </a:rPr>
              <a:t>20%</a:t>
            </a:r>
          </a:p>
          <a:p>
            <a:pPr algn="l" eaLnBrk="1" hangingPunct="1"/>
            <a:r>
              <a:rPr kumimoji="1" lang="en-US" altLang="zh-CN" sz="2400" b="1" smtClean="0">
                <a:solidFill>
                  <a:srgbClr val="063DE9"/>
                </a:solidFill>
                <a:latin typeface="宋体" pitchFamily="2" charset="-122"/>
              </a:rPr>
              <a:t>Store</a:t>
            </a:r>
            <a:r>
              <a:rPr kumimoji="1" lang="zh-CN" altLang="en-US" sz="2400" b="1" smtClean="0">
                <a:solidFill>
                  <a:srgbClr val="063DE9"/>
                </a:solidFill>
                <a:latin typeface="宋体" pitchFamily="2" charset="-122"/>
              </a:rPr>
              <a:t>指令占  </a:t>
            </a:r>
            <a:r>
              <a:rPr kumimoji="1" lang="en-US" altLang="zh-CN" sz="2400" b="1" smtClean="0">
                <a:solidFill>
                  <a:srgbClr val="063DE9"/>
                </a:solidFill>
                <a:latin typeface="宋体" pitchFamily="2" charset="-122"/>
              </a:rPr>
              <a:t>10%</a:t>
            </a:r>
          </a:p>
          <a:p>
            <a:pPr algn="l" eaLnBrk="1" hangingPunct="1"/>
            <a:r>
              <a:rPr kumimoji="1" lang="en-US" altLang="zh-CN" sz="2400" b="1" smtClean="0">
                <a:solidFill>
                  <a:srgbClr val="063DE9"/>
                </a:solidFill>
                <a:latin typeface="宋体" pitchFamily="2" charset="-122"/>
              </a:rPr>
              <a:t>Branch</a:t>
            </a:r>
            <a:r>
              <a:rPr kumimoji="1" lang="zh-CN" altLang="en-US" sz="2400" b="1" smtClean="0">
                <a:solidFill>
                  <a:srgbClr val="063DE9"/>
                </a:solidFill>
                <a:latin typeface="宋体" pitchFamily="2" charset="-122"/>
              </a:rPr>
              <a:t>指令占 </a:t>
            </a:r>
            <a:r>
              <a:rPr kumimoji="1" lang="en-US" altLang="zh-CN" sz="2400" b="1" smtClean="0">
                <a:solidFill>
                  <a:srgbClr val="063DE9"/>
                </a:solidFill>
                <a:latin typeface="宋体" pitchFamily="2" charset="-122"/>
              </a:rPr>
              <a:t>20%</a:t>
            </a:r>
          </a:p>
        </p:txBody>
      </p:sp>
    </p:spTree>
    <p:extLst>
      <p:ext uri="{BB962C8B-B14F-4D97-AF65-F5344CB8AC3E}">
        <p14:creationId xmlns:p14="http://schemas.microsoft.com/office/powerpoint/2010/main" val="25986372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ChangeArrowheads="1"/>
          </p:cNvSpPr>
          <p:nvPr/>
        </p:nvSpPr>
        <p:spPr bwMode="auto">
          <a:xfrm>
            <a:off x="539552" y="1628800"/>
            <a:ext cx="8458200"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hangingPunct="1">
              <a:spcBef>
                <a:spcPct val="50000"/>
              </a:spcBef>
            </a:pPr>
            <a:r>
              <a:rPr kumimoji="1" lang="zh-CN" altLang="en-US" sz="2400" b="1" dirty="0" smtClean="0">
                <a:solidFill>
                  <a:srgbClr val="FF0000"/>
                </a:solidFill>
                <a:latin typeface="宋体" pitchFamily="2" charset="-122"/>
              </a:rPr>
              <a:t>单周期处理器的问题根源</a:t>
            </a:r>
            <a:r>
              <a:rPr kumimoji="1" lang="en-US" altLang="zh-CN" sz="2400" b="1" dirty="0" smtClean="0">
                <a:solidFill>
                  <a:srgbClr val="FF0000"/>
                </a:solidFill>
                <a:latin typeface="宋体" pitchFamily="2" charset="-122"/>
              </a:rPr>
              <a:t>:</a:t>
            </a:r>
          </a:p>
          <a:p>
            <a:pPr algn="l" eaLnBrk="1" hangingPunct="1">
              <a:spcBef>
                <a:spcPct val="50000"/>
              </a:spcBef>
            </a:pPr>
            <a:r>
              <a:rPr kumimoji="1" lang="en-US" altLang="zh-CN" sz="2400" b="1" dirty="0" smtClean="0">
                <a:solidFill>
                  <a:srgbClr val="000000"/>
                </a:solidFill>
              </a:rPr>
              <a:t>•</a:t>
            </a:r>
            <a:r>
              <a:rPr kumimoji="1" lang="en-US" altLang="zh-CN" sz="2400" b="1" dirty="0" smtClean="0">
                <a:solidFill>
                  <a:srgbClr val="000000"/>
                </a:solidFill>
                <a:latin typeface="宋体" pitchFamily="2" charset="-122"/>
              </a:rPr>
              <a:t> </a:t>
            </a:r>
            <a:r>
              <a:rPr kumimoji="1" lang="zh-CN" altLang="en-US" sz="2400" b="1" dirty="0" smtClean="0">
                <a:solidFill>
                  <a:srgbClr val="000000"/>
                </a:solidFill>
                <a:latin typeface="宋体" pitchFamily="2" charset="-122"/>
              </a:rPr>
              <a:t>所有指令必须以最慢的指令使用的时间为准</a:t>
            </a:r>
          </a:p>
          <a:p>
            <a:pPr algn="l" eaLnBrk="1" hangingPunct="1">
              <a:spcBef>
                <a:spcPct val="50000"/>
              </a:spcBef>
            </a:pPr>
            <a:r>
              <a:rPr kumimoji="1" lang="zh-CN" altLang="en-US" sz="2400" b="1" dirty="0" smtClean="0">
                <a:solidFill>
                  <a:srgbClr val="FF0000"/>
                </a:solidFill>
                <a:latin typeface="宋体" pitchFamily="2" charset="-122"/>
              </a:rPr>
              <a:t>解决方案</a:t>
            </a:r>
            <a:r>
              <a:rPr kumimoji="1" lang="en-US" altLang="zh-CN" sz="2400" b="1" dirty="0" smtClean="0">
                <a:solidFill>
                  <a:srgbClr val="FF0000"/>
                </a:solidFill>
                <a:latin typeface="宋体" pitchFamily="2" charset="-122"/>
              </a:rPr>
              <a:t>:</a:t>
            </a:r>
          </a:p>
          <a:p>
            <a:pPr algn="l" eaLnBrk="1" hangingPunct="1">
              <a:spcBef>
                <a:spcPct val="50000"/>
              </a:spcBef>
              <a:buFontTx/>
              <a:buChar char="•"/>
            </a:pPr>
            <a:r>
              <a:rPr kumimoji="1" lang="zh-CN" altLang="en-US" sz="2400" b="1" dirty="0" smtClean="0">
                <a:solidFill>
                  <a:srgbClr val="000000"/>
                </a:solidFill>
                <a:latin typeface="宋体" pitchFamily="2" charset="-122"/>
              </a:rPr>
              <a:t>提高时钟频率，即缩短时钟周期</a:t>
            </a:r>
          </a:p>
          <a:p>
            <a:pPr algn="l" eaLnBrk="1" hangingPunct="1">
              <a:spcBef>
                <a:spcPct val="50000"/>
              </a:spcBef>
              <a:buFontTx/>
              <a:buChar char="•"/>
            </a:pPr>
            <a:r>
              <a:rPr kumimoji="1" lang="zh-CN" altLang="en-US" sz="2400" b="1" dirty="0" smtClean="0">
                <a:solidFill>
                  <a:srgbClr val="000000"/>
                </a:solidFill>
                <a:latin typeface="宋体" pitchFamily="2" charset="-122"/>
              </a:rPr>
              <a:t>使用不同数量的时钟周期完成不同类型的指令</a:t>
            </a:r>
          </a:p>
          <a:p>
            <a:pPr algn="l" eaLnBrk="1" hangingPunct="1">
              <a:spcBef>
                <a:spcPct val="50000"/>
              </a:spcBef>
            </a:pPr>
            <a:r>
              <a:rPr kumimoji="1" lang="en-US" altLang="zh-CN" sz="2400" b="1" dirty="0" smtClean="0">
                <a:solidFill>
                  <a:srgbClr val="000000"/>
                </a:solidFill>
              </a:rPr>
              <a:t>•</a:t>
            </a:r>
            <a:r>
              <a:rPr kumimoji="1" lang="zh-CN" altLang="en-US" sz="2400" b="1" dirty="0" smtClean="0">
                <a:solidFill>
                  <a:srgbClr val="000000"/>
                </a:solidFill>
                <a:latin typeface="宋体" pitchFamily="2" charset="-122"/>
              </a:rPr>
              <a:t>将指令处理分为若干个周期</a:t>
            </a:r>
          </a:p>
          <a:p>
            <a:pPr algn="l" eaLnBrk="1" hangingPunct="1">
              <a:spcBef>
                <a:spcPct val="50000"/>
              </a:spcBef>
            </a:pPr>
            <a:r>
              <a:rPr kumimoji="1" lang="en-US" altLang="zh-CN" sz="2400" b="1" dirty="0" smtClean="0">
                <a:solidFill>
                  <a:srgbClr val="000000"/>
                </a:solidFill>
              </a:rPr>
              <a:t>•</a:t>
            </a:r>
            <a:r>
              <a:rPr kumimoji="1" lang="zh-CN" altLang="en-US" sz="2400" b="1" dirty="0" smtClean="0">
                <a:solidFill>
                  <a:srgbClr val="000000"/>
                </a:solidFill>
                <a:latin typeface="宋体" pitchFamily="2" charset="-122"/>
              </a:rPr>
              <a:t>每个周期执行一步（而不是整个指令）</a:t>
            </a:r>
          </a:p>
          <a:p>
            <a:pPr algn="l" eaLnBrk="1" hangingPunct="1">
              <a:spcBef>
                <a:spcPct val="50000"/>
              </a:spcBef>
            </a:pPr>
            <a:r>
              <a:rPr kumimoji="1" lang="en-US" altLang="zh-CN" sz="2400" b="1" dirty="0" smtClean="0">
                <a:solidFill>
                  <a:srgbClr val="000000"/>
                </a:solidFill>
                <a:latin typeface="宋体" pitchFamily="2" charset="-122"/>
              </a:rPr>
              <a:t>- </a:t>
            </a:r>
            <a:r>
              <a:rPr kumimoji="1" lang="zh-CN" altLang="en-US" sz="2400" b="1" dirty="0" smtClean="0">
                <a:solidFill>
                  <a:srgbClr val="3333CC"/>
                </a:solidFill>
                <a:latin typeface="宋体" pitchFamily="2" charset="-122"/>
              </a:rPr>
              <a:t>周期时间：</a:t>
            </a:r>
            <a:r>
              <a:rPr kumimoji="1" lang="zh-CN" altLang="en-US" sz="2400" b="1" dirty="0" smtClean="0">
                <a:solidFill>
                  <a:srgbClr val="000000"/>
                </a:solidFill>
                <a:latin typeface="宋体" pitchFamily="2" charset="-122"/>
              </a:rPr>
              <a:t> 执行最长步所需的时间</a:t>
            </a:r>
          </a:p>
          <a:p>
            <a:pPr algn="l" eaLnBrk="1" hangingPunct="1">
              <a:spcBef>
                <a:spcPct val="50000"/>
              </a:spcBef>
            </a:pPr>
            <a:r>
              <a:rPr kumimoji="1" lang="en-US" altLang="zh-CN" sz="2400" b="1" dirty="0" smtClean="0">
                <a:solidFill>
                  <a:srgbClr val="000000"/>
                </a:solidFill>
                <a:latin typeface="宋体" pitchFamily="2" charset="-122"/>
              </a:rPr>
              <a:t>- </a:t>
            </a:r>
            <a:r>
              <a:rPr kumimoji="1" lang="zh-CN" altLang="en-US" sz="2400" b="1" dirty="0" smtClean="0">
                <a:solidFill>
                  <a:srgbClr val="000000"/>
                </a:solidFill>
                <a:latin typeface="宋体" pitchFamily="2" charset="-122"/>
              </a:rPr>
              <a:t>使所有的步骤尽量具有相同的长度</a:t>
            </a:r>
          </a:p>
        </p:txBody>
      </p:sp>
      <p:sp>
        <p:nvSpPr>
          <p:cNvPr id="71683" name="Rectangle 3"/>
          <p:cNvSpPr>
            <a:spLocks noChangeArrowheads="1"/>
          </p:cNvSpPr>
          <p:nvPr/>
        </p:nvSpPr>
        <p:spPr bwMode="auto">
          <a:xfrm>
            <a:off x="381000" y="328613"/>
            <a:ext cx="3756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spcBef>
                <a:spcPct val="50000"/>
              </a:spcBef>
            </a:pPr>
            <a:r>
              <a:rPr kumimoji="1" lang="zh-CN" altLang="en-US" sz="2800" b="1" smtClean="0">
                <a:solidFill>
                  <a:srgbClr val="FD0128"/>
                </a:solidFill>
                <a:latin typeface="宋体" pitchFamily="2" charset="-122"/>
              </a:rPr>
              <a:t>多周期处理机实现概述</a:t>
            </a:r>
          </a:p>
        </p:txBody>
      </p:sp>
    </p:spTree>
    <p:extLst>
      <p:ext uri="{BB962C8B-B14F-4D97-AF65-F5344CB8AC3E}">
        <p14:creationId xmlns:p14="http://schemas.microsoft.com/office/powerpoint/2010/main" val="40064616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533400" y="1295400"/>
            <a:ext cx="61722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hangingPunct="1">
              <a:spcBef>
                <a:spcPct val="50000"/>
              </a:spcBef>
            </a:pPr>
            <a:r>
              <a:rPr kumimoji="1" lang="en-US" altLang="zh-CN" sz="2400" b="1" dirty="0" smtClean="0">
                <a:solidFill>
                  <a:srgbClr val="000000"/>
                </a:solidFill>
              </a:rPr>
              <a:t>•</a:t>
            </a:r>
            <a:r>
              <a:rPr kumimoji="1" lang="en-US" altLang="zh-CN" sz="2400" b="1" dirty="0" smtClean="0">
                <a:solidFill>
                  <a:srgbClr val="000000"/>
                </a:solidFill>
                <a:latin typeface="宋体" pitchFamily="2" charset="-122"/>
              </a:rPr>
              <a:t> </a:t>
            </a:r>
            <a:r>
              <a:rPr kumimoji="1" lang="zh-CN" altLang="en-US" sz="2400" b="1" dirty="0" smtClean="0">
                <a:solidFill>
                  <a:srgbClr val="000000"/>
                </a:solidFill>
                <a:latin typeface="宋体" pitchFamily="2" charset="-122"/>
              </a:rPr>
              <a:t>周期时间比较短</a:t>
            </a:r>
          </a:p>
          <a:p>
            <a:pPr algn="l" eaLnBrk="1" hangingPunct="1">
              <a:spcBef>
                <a:spcPct val="50000"/>
              </a:spcBef>
            </a:pPr>
            <a:r>
              <a:rPr kumimoji="1" lang="en-US" altLang="zh-CN" sz="2400" b="1" dirty="0" smtClean="0">
                <a:solidFill>
                  <a:srgbClr val="000000"/>
                </a:solidFill>
              </a:rPr>
              <a:t>•</a:t>
            </a:r>
            <a:r>
              <a:rPr kumimoji="1" lang="en-US" altLang="zh-CN" sz="2400" b="1" dirty="0" smtClean="0">
                <a:solidFill>
                  <a:srgbClr val="000000"/>
                </a:solidFill>
                <a:latin typeface="宋体" pitchFamily="2" charset="-122"/>
              </a:rPr>
              <a:t> </a:t>
            </a:r>
            <a:r>
              <a:rPr kumimoji="1" lang="zh-CN" altLang="en-US" sz="2400" b="1" dirty="0" smtClean="0">
                <a:solidFill>
                  <a:srgbClr val="000000"/>
                </a:solidFill>
                <a:latin typeface="宋体" pitchFamily="2" charset="-122"/>
              </a:rPr>
              <a:t>不同的指令可以使用不同的周期数来完成</a:t>
            </a:r>
          </a:p>
          <a:p>
            <a:pPr algn="l" eaLnBrk="1" hangingPunct="1">
              <a:spcBef>
                <a:spcPct val="50000"/>
              </a:spcBef>
            </a:pPr>
            <a:r>
              <a:rPr kumimoji="1" lang="zh-CN" altLang="en-US" sz="2400" b="1" dirty="0" smtClean="0">
                <a:solidFill>
                  <a:srgbClr val="000000"/>
                </a:solidFill>
                <a:latin typeface="宋体" pitchFamily="2" charset="-122"/>
              </a:rPr>
              <a:t>    </a:t>
            </a:r>
            <a:r>
              <a:rPr kumimoji="1" lang="en-US" altLang="zh-CN" sz="2400" b="1" dirty="0" smtClean="0">
                <a:solidFill>
                  <a:srgbClr val="000000"/>
                </a:solidFill>
                <a:latin typeface="宋体" pitchFamily="2" charset="-122"/>
              </a:rPr>
              <a:t>- </a:t>
            </a:r>
            <a:r>
              <a:rPr kumimoji="1" lang="zh-CN" altLang="en-US" sz="2400" b="1" dirty="0" smtClean="0">
                <a:solidFill>
                  <a:srgbClr val="000000"/>
                </a:solidFill>
                <a:latin typeface="宋体" pitchFamily="2" charset="-122"/>
              </a:rPr>
              <a:t>装入指令 </a:t>
            </a:r>
            <a:r>
              <a:rPr kumimoji="1" lang="en-US" altLang="zh-CN" sz="2400" b="1" dirty="0" smtClean="0">
                <a:solidFill>
                  <a:srgbClr val="000000"/>
                </a:solidFill>
                <a:latin typeface="宋体" pitchFamily="2" charset="-122"/>
              </a:rPr>
              <a:t>LW</a:t>
            </a:r>
            <a:r>
              <a:rPr kumimoji="1" lang="zh-CN" altLang="en-US" sz="2400" b="1" dirty="0" smtClean="0">
                <a:solidFill>
                  <a:srgbClr val="000000"/>
                </a:solidFill>
                <a:latin typeface="宋体" pitchFamily="2" charset="-122"/>
              </a:rPr>
              <a:t> 需要</a:t>
            </a:r>
            <a:r>
              <a:rPr kumimoji="1" lang="en-US" altLang="zh-CN" sz="2400" b="1" dirty="0" smtClean="0">
                <a:solidFill>
                  <a:srgbClr val="000000"/>
                </a:solidFill>
                <a:latin typeface="宋体" pitchFamily="2" charset="-122"/>
              </a:rPr>
              <a:t>5</a:t>
            </a:r>
            <a:r>
              <a:rPr kumimoji="1" lang="zh-CN" altLang="en-US" sz="2400" b="1" dirty="0" smtClean="0">
                <a:solidFill>
                  <a:srgbClr val="000000"/>
                </a:solidFill>
                <a:latin typeface="宋体" pitchFamily="2" charset="-122"/>
              </a:rPr>
              <a:t>个周期</a:t>
            </a:r>
          </a:p>
          <a:p>
            <a:pPr algn="l" eaLnBrk="1" hangingPunct="1">
              <a:spcBef>
                <a:spcPct val="50000"/>
              </a:spcBef>
            </a:pPr>
            <a:r>
              <a:rPr kumimoji="1" lang="zh-CN" altLang="en-US" sz="2400" b="1" dirty="0" smtClean="0">
                <a:solidFill>
                  <a:srgbClr val="000000"/>
                </a:solidFill>
                <a:latin typeface="宋体" pitchFamily="2" charset="-122"/>
              </a:rPr>
              <a:t>    </a:t>
            </a:r>
            <a:r>
              <a:rPr kumimoji="1" lang="en-US" altLang="zh-CN" sz="2400" b="1" dirty="0" smtClean="0">
                <a:solidFill>
                  <a:srgbClr val="000000"/>
                </a:solidFill>
                <a:latin typeface="宋体" pitchFamily="2" charset="-122"/>
              </a:rPr>
              <a:t>- </a:t>
            </a:r>
            <a:r>
              <a:rPr kumimoji="1" lang="zh-CN" altLang="en-US" sz="2400" b="1" dirty="0" smtClean="0">
                <a:solidFill>
                  <a:srgbClr val="000000"/>
                </a:solidFill>
                <a:latin typeface="宋体" pitchFamily="2" charset="-122"/>
              </a:rPr>
              <a:t>跳转</a:t>
            </a:r>
            <a:r>
              <a:rPr kumimoji="1" lang="zh-CN" altLang="en-US" sz="2400" b="1" dirty="0">
                <a:solidFill>
                  <a:srgbClr val="000000"/>
                </a:solidFill>
                <a:latin typeface="宋体" pitchFamily="2" charset="-122"/>
              </a:rPr>
              <a:t>指令</a:t>
            </a:r>
            <a:r>
              <a:rPr kumimoji="1" lang="zh-CN" altLang="en-US" sz="2400" b="1" dirty="0" smtClean="0">
                <a:solidFill>
                  <a:srgbClr val="000000"/>
                </a:solidFill>
                <a:latin typeface="宋体" pitchFamily="2" charset="-122"/>
              </a:rPr>
              <a:t>仅仅需要</a:t>
            </a:r>
            <a:r>
              <a:rPr kumimoji="1" lang="en-US" altLang="zh-CN" sz="2400" b="1" dirty="0" smtClean="0">
                <a:solidFill>
                  <a:srgbClr val="000000"/>
                </a:solidFill>
                <a:latin typeface="宋体" pitchFamily="2" charset="-122"/>
              </a:rPr>
              <a:t>3</a:t>
            </a:r>
            <a:r>
              <a:rPr kumimoji="1" lang="zh-CN" altLang="en-US" sz="2400" b="1" dirty="0" smtClean="0">
                <a:solidFill>
                  <a:srgbClr val="000000"/>
                </a:solidFill>
                <a:latin typeface="宋体" pitchFamily="2" charset="-122"/>
              </a:rPr>
              <a:t>个周期</a:t>
            </a:r>
          </a:p>
          <a:p>
            <a:pPr algn="l" eaLnBrk="1" hangingPunct="1">
              <a:spcBef>
                <a:spcPct val="50000"/>
              </a:spcBef>
            </a:pPr>
            <a:r>
              <a:rPr kumimoji="1" lang="en-US" altLang="zh-CN" sz="2400" b="1" dirty="0" smtClean="0">
                <a:solidFill>
                  <a:srgbClr val="000000"/>
                </a:solidFill>
              </a:rPr>
              <a:t>•</a:t>
            </a:r>
            <a:r>
              <a:rPr kumimoji="1" lang="en-US" altLang="zh-CN" sz="2400" b="1" dirty="0" smtClean="0">
                <a:solidFill>
                  <a:srgbClr val="000000"/>
                </a:solidFill>
                <a:latin typeface="宋体" pitchFamily="2" charset="-122"/>
              </a:rPr>
              <a:t> </a:t>
            </a:r>
            <a:r>
              <a:rPr kumimoji="1" lang="zh-CN" altLang="en-US" sz="2400" b="1" dirty="0" smtClean="0">
                <a:solidFill>
                  <a:srgbClr val="000000"/>
                </a:solidFill>
                <a:latin typeface="宋体" pitchFamily="2" charset="-122"/>
              </a:rPr>
              <a:t>允许每条指令多次使用同一个功能部件</a:t>
            </a:r>
          </a:p>
        </p:txBody>
      </p:sp>
      <p:sp>
        <p:nvSpPr>
          <p:cNvPr id="72707" name="Rectangle 3"/>
          <p:cNvSpPr>
            <a:spLocks noChangeArrowheads="1"/>
          </p:cNvSpPr>
          <p:nvPr/>
        </p:nvSpPr>
        <p:spPr bwMode="auto">
          <a:xfrm>
            <a:off x="533400" y="260648"/>
            <a:ext cx="409919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spcBef>
                <a:spcPct val="50000"/>
              </a:spcBef>
            </a:pPr>
            <a:r>
              <a:rPr kumimoji="1" lang="zh-CN" altLang="en-US" sz="3200" b="1" dirty="0" smtClean="0">
                <a:solidFill>
                  <a:srgbClr val="FF0000"/>
                </a:solidFill>
                <a:latin typeface="宋体" pitchFamily="2" charset="-122"/>
              </a:rPr>
              <a:t>多周期处理器的优点</a:t>
            </a:r>
            <a:r>
              <a:rPr kumimoji="1" lang="en-US" altLang="zh-CN" sz="3200" b="1" dirty="0" smtClean="0">
                <a:solidFill>
                  <a:srgbClr val="FF0000"/>
                </a:solidFill>
                <a:latin typeface="宋体" pitchFamily="2" charset="-122"/>
              </a:rPr>
              <a:t>:</a:t>
            </a:r>
          </a:p>
        </p:txBody>
      </p:sp>
    </p:spTree>
    <p:extLst>
      <p:ext uri="{BB962C8B-B14F-4D97-AF65-F5344CB8AC3E}">
        <p14:creationId xmlns:p14="http://schemas.microsoft.com/office/powerpoint/2010/main" val="21228856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539552" y="1052736"/>
            <a:ext cx="8458200"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hangingPunct="1">
              <a:spcBef>
                <a:spcPct val="50000"/>
              </a:spcBef>
            </a:pPr>
            <a:r>
              <a:rPr kumimoji="1" lang="en-US" altLang="zh-CN" sz="2400" b="1" dirty="0" smtClean="0">
                <a:solidFill>
                  <a:srgbClr val="FF0000"/>
                </a:solidFill>
                <a:latin typeface="Times New Roman" pitchFamily="18" charset="0"/>
                <a:ea typeface="新宋体" pitchFamily="49" charset="-122"/>
              </a:rPr>
              <a:t>ALU </a:t>
            </a:r>
            <a:r>
              <a:rPr kumimoji="1" lang="zh-CN" altLang="en-US" sz="2400" b="1" dirty="0" smtClean="0">
                <a:solidFill>
                  <a:srgbClr val="FF0000"/>
                </a:solidFill>
                <a:latin typeface="Times New Roman" pitchFamily="18" charset="0"/>
                <a:ea typeface="新宋体" pitchFamily="49" charset="-122"/>
              </a:rPr>
              <a:t>指令</a:t>
            </a:r>
            <a:r>
              <a:rPr kumimoji="1" lang="zh-CN" altLang="en-US" sz="2400" b="1" dirty="0" smtClean="0">
                <a:solidFill>
                  <a:srgbClr val="063DE9"/>
                </a:solidFill>
                <a:latin typeface="Times New Roman" pitchFamily="18" charset="0"/>
                <a:ea typeface="新宋体" pitchFamily="49" charset="-122"/>
              </a:rPr>
              <a:t>：</a:t>
            </a:r>
            <a:r>
              <a:rPr kumimoji="1" lang="en-US" altLang="zh-CN" sz="2400" b="1" dirty="0" smtClean="0">
                <a:solidFill>
                  <a:srgbClr val="063DE9"/>
                </a:solidFill>
                <a:latin typeface="Times New Roman" pitchFamily="18" charset="0"/>
                <a:ea typeface="新宋体" pitchFamily="49" charset="-122"/>
              </a:rPr>
              <a:t>RR</a:t>
            </a:r>
            <a:r>
              <a:rPr kumimoji="1" lang="zh-CN" altLang="en-US" sz="2400" b="1" dirty="0" smtClean="0">
                <a:solidFill>
                  <a:srgbClr val="063DE9"/>
                </a:solidFill>
                <a:latin typeface="Times New Roman" pitchFamily="18" charset="0"/>
                <a:ea typeface="新宋体" pitchFamily="49" charset="-122"/>
              </a:rPr>
              <a:t>型和</a:t>
            </a:r>
            <a:r>
              <a:rPr kumimoji="1" lang="en-US" altLang="zh-CN" sz="2400" b="1" dirty="0" smtClean="0">
                <a:solidFill>
                  <a:srgbClr val="063DE9"/>
                </a:solidFill>
                <a:latin typeface="Times New Roman" pitchFamily="18" charset="0"/>
                <a:ea typeface="新宋体" pitchFamily="49" charset="-122"/>
              </a:rPr>
              <a:t>RI</a:t>
            </a:r>
            <a:r>
              <a:rPr kumimoji="1" lang="zh-CN" altLang="en-US" sz="2400" b="1" dirty="0" smtClean="0">
                <a:solidFill>
                  <a:srgbClr val="063DE9"/>
                </a:solidFill>
                <a:latin typeface="Times New Roman" pitchFamily="18" charset="0"/>
                <a:ea typeface="新宋体" pitchFamily="49" charset="-122"/>
              </a:rPr>
              <a:t>型</a:t>
            </a:r>
          </a:p>
          <a:p>
            <a:pPr algn="l" eaLnBrk="1" hangingPunct="1">
              <a:spcBef>
                <a:spcPct val="50000"/>
              </a:spcBef>
            </a:pPr>
            <a:r>
              <a:rPr kumimoji="1" lang="zh-CN" altLang="en-US" sz="2400" b="1" dirty="0" smtClean="0">
                <a:solidFill>
                  <a:srgbClr val="063DE9"/>
                </a:solidFill>
                <a:latin typeface="Times New Roman" pitchFamily="18" charset="0"/>
                <a:ea typeface="新宋体" pitchFamily="49" charset="-122"/>
              </a:rPr>
              <a:t>    </a:t>
            </a:r>
            <a:r>
              <a:rPr kumimoji="1" lang="en-US" altLang="zh-CN" sz="2400" b="1" dirty="0" smtClean="0">
                <a:solidFill>
                  <a:srgbClr val="063DE9"/>
                </a:solidFill>
                <a:latin typeface="Times New Roman" pitchFamily="18" charset="0"/>
                <a:ea typeface="新宋体" pitchFamily="49" charset="-122"/>
              </a:rPr>
              <a:t>RR</a:t>
            </a:r>
            <a:r>
              <a:rPr kumimoji="1" lang="zh-CN" altLang="en-US" sz="2400" b="1" dirty="0" smtClean="0">
                <a:solidFill>
                  <a:srgbClr val="063DE9"/>
                </a:solidFill>
                <a:latin typeface="Times New Roman" pitchFamily="18" charset="0"/>
                <a:ea typeface="新宋体" pitchFamily="49" charset="-122"/>
              </a:rPr>
              <a:t>型     </a:t>
            </a:r>
            <a:r>
              <a:rPr kumimoji="1" lang="en-US" altLang="zh-CN" sz="2400" b="1" dirty="0" err="1" smtClean="0">
                <a:solidFill>
                  <a:srgbClr val="063DE9"/>
                </a:solidFill>
                <a:latin typeface="Times New Roman" pitchFamily="18" charset="0"/>
                <a:ea typeface="新宋体" pitchFamily="49" charset="-122"/>
              </a:rPr>
              <a:t>rd</a:t>
            </a:r>
            <a:r>
              <a:rPr kumimoji="1" lang="en-US" altLang="zh-CN" sz="2400" b="1" dirty="0" smtClean="0">
                <a:solidFill>
                  <a:srgbClr val="063DE9"/>
                </a:solidFill>
                <a:latin typeface="Times New Roman" pitchFamily="18" charset="0"/>
                <a:ea typeface="新宋体" pitchFamily="49" charset="-122"/>
                <a:sym typeface="Wingdings" pitchFamily="2" charset="2"/>
              </a:rPr>
              <a:t>(rs1) op (rs2)  </a:t>
            </a:r>
            <a:r>
              <a:rPr kumimoji="1" lang="zh-CN" altLang="en-US" sz="2400" b="1" dirty="0" smtClean="0">
                <a:solidFill>
                  <a:srgbClr val="063DE9"/>
                </a:solidFill>
                <a:latin typeface="Times New Roman" pitchFamily="18" charset="0"/>
                <a:ea typeface="新宋体" pitchFamily="49" charset="-122"/>
                <a:sym typeface="Wingdings" pitchFamily="2" charset="2"/>
              </a:rPr>
              <a:t>或   </a:t>
            </a:r>
            <a:r>
              <a:rPr kumimoji="1" lang="en-US" altLang="zh-CN" sz="2400" b="1" dirty="0" smtClean="0">
                <a:solidFill>
                  <a:srgbClr val="063DE9"/>
                </a:solidFill>
                <a:latin typeface="Times New Roman" pitchFamily="18" charset="0"/>
                <a:ea typeface="新宋体" pitchFamily="49" charset="-122"/>
                <a:sym typeface="Wingdings" pitchFamily="2" charset="2"/>
              </a:rPr>
              <a:t>R(</a:t>
            </a:r>
            <a:r>
              <a:rPr kumimoji="1" lang="en-US" altLang="zh-CN" sz="2400" b="1" dirty="0" err="1" smtClean="0">
                <a:solidFill>
                  <a:srgbClr val="063DE9"/>
                </a:solidFill>
                <a:latin typeface="Times New Roman" pitchFamily="18" charset="0"/>
                <a:ea typeface="新宋体" pitchFamily="49" charset="-122"/>
                <a:sym typeface="Wingdings" pitchFamily="2" charset="2"/>
              </a:rPr>
              <a:t>rd</a:t>
            </a:r>
            <a:r>
              <a:rPr kumimoji="1" lang="en-US" altLang="zh-CN" sz="2400" b="1" dirty="0" smtClean="0">
                <a:solidFill>
                  <a:srgbClr val="063DE9"/>
                </a:solidFill>
                <a:latin typeface="Times New Roman" pitchFamily="18" charset="0"/>
                <a:ea typeface="新宋体" pitchFamily="49" charset="-122"/>
                <a:sym typeface="Wingdings" pitchFamily="2" charset="2"/>
              </a:rPr>
              <a:t>)  R(rs1) op R(rs2) </a:t>
            </a:r>
          </a:p>
          <a:p>
            <a:pPr algn="l" eaLnBrk="1" hangingPunct="1">
              <a:spcBef>
                <a:spcPct val="50000"/>
              </a:spcBef>
            </a:pPr>
            <a:r>
              <a:rPr kumimoji="1" lang="en-US" altLang="zh-CN" sz="2400" b="1" dirty="0" smtClean="0">
                <a:solidFill>
                  <a:srgbClr val="063DE9"/>
                </a:solidFill>
                <a:latin typeface="Times New Roman" pitchFamily="18" charset="0"/>
                <a:ea typeface="新宋体" pitchFamily="49" charset="-122"/>
                <a:sym typeface="Wingdings" pitchFamily="2" charset="2"/>
              </a:rPr>
              <a:t>    </a:t>
            </a:r>
            <a:r>
              <a:rPr kumimoji="1" lang="en-US" altLang="zh-CN" sz="2400" b="1" dirty="0" smtClean="0">
                <a:solidFill>
                  <a:srgbClr val="063DE9"/>
                </a:solidFill>
                <a:latin typeface="Times New Roman" pitchFamily="18" charset="0"/>
                <a:ea typeface="新宋体" pitchFamily="49" charset="-122"/>
              </a:rPr>
              <a:t>RI</a:t>
            </a:r>
            <a:r>
              <a:rPr kumimoji="1" lang="zh-CN" altLang="en-US" sz="2400" b="1" dirty="0" smtClean="0">
                <a:solidFill>
                  <a:srgbClr val="063DE9"/>
                </a:solidFill>
                <a:latin typeface="Times New Roman" pitchFamily="18" charset="0"/>
                <a:ea typeface="新宋体" pitchFamily="49" charset="-122"/>
              </a:rPr>
              <a:t>型      </a:t>
            </a:r>
            <a:r>
              <a:rPr kumimoji="1" lang="en-US" altLang="zh-CN" sz="2400" b="1" dirty="0" err="1" smtClean="0">
                <a:solidFill>
                  <a:srgbClr val="063DE9"/>
                </a:solidFill>
                <a:latin typeface="Times New Roman" pitchFamily="18" charset="0"/>
                <a:ea typeface="新宋体" pitchFamily="49" charset="-122"/>
              </a:rPr>
              <a:t>rd</a:t>
            </a:r>
            <a:r>
              <a:rPr kumimoji="1" lang="en-US" altLang="zh-CN" sz="2400" b="1" dirty="0" smtClean="0">
                <a:solidFill>
                  <a:srgbClr val="063DE9"/>
                </a:solidFill>
                <a:latin typeface="Times New Roman" pitchFamily="18" charset="0"/>
                <a:ea typeface="新宋体" pitchFamily="49" charset="-122"/>
                <a:sym typeface="Wingdings" pitchFamily="2" charset="2"/>
              </a:rPr>
              <a:t>(rs1) op </a:t>
            </a:r>
            <a:r>
              <a:rPr kumimoji="1" lang="en-US" altLang="zh-CN" sz="2400" b="1" dirty="0" err="1" smtClean="0">
                <a:solidFill>
                  <a:srgbClr val="063DE9"/>
                </a:solidFill>
                <a:latin typeface="Times New Roman" pitchFamily="18" charset="0"/>
                <a:ea typeface="新宋体" pitchFamily="49" charset="-122"/>
                <a:sym typeface="Wingdings" pitchFamily="2" charset="2"/>
              </a:rPr>
              <a:t>imme</a:t>
            </a:r>
            <a:r>
              <a:rPr kumimoji="1" lang="en-US" altLang="zh-CN" sz="2400" b="1" dirty="0" smtClean="0">
                <a:solidFill>
                  <a:srgbClr val="063DE9"/>
                </a:solidFill>
                <a:latin typeface="Times New Roman" pitchFamily="18" charset="0"/>
                <a:ea typeface="新宋体" pitchFamily="49" charset="-122"/>
                <a:sym typeface="Wingdings" pitchFamily="2" charset="2"/>
              </a:rPr>
              <a:t> </a:t>
            </a:r>
            <a:r>
              <a:rPr kumimoji="1" lang="zh-CN" altLang="en-US" sz="2400" b="1" dirty="0" smtClean="0">
                <a:solidFill>
                  <a:srgbClr val="063DE9"/>
                </a:solidFill>
                <a:latin typeface="Times New Roman" pitchFamily="18" charset="0"/>
                <a:ea typeface="新宋体" pitchFamily="49" charset="-122"/>
                <a:sym typeface="Wingdings" pitchFamily="2" charset="2"/>
              </a:rPr>
              <a:t>或  </a:t>
            </a:r>
            <a:r>
              <a:rPr kumimoji="1" lang="en-US" altLang="zh-CN" sz="2400" b="1" dirty="0" smtClean="0">
                <a:solidFill>
                  <a:srgbClr val="063DE9"/>
                </a:solidFill>
                <a:latin typeface="Times New Roman" pitchFamily="18" charset="0"/>
                <a:ea typeface="新宋体" pitchFamily="49" charset="-122"/>
                <a:sym typeface="Wingdings" pitchFamily="2" charset="2"/>
              </a:rPr>
              <a:t>R(</a:t>
            </a:r>
            <a:r>
              <a:rPr kumimoji="1" lang="en-US" altLang="zh-CN" sz="2400" b="1" dirty="0" err="1" smtClean="0">
                <a:solidFill>
                  <a:srgbClr val="063DE9"/>
                </a:solidFill>
                <a:latin typeface="Times New Roman" pitchFamily="18" charset="0"/>
                <a:ea typeface="新宋体" pitchFamily="49" charset="-122"/>
                <a:sym typeface="Wingdings" pitchFamily="2" charset="2"/>
              </a:rPr>
              <a:t>rd</a:t>
            </a:r>
            <a:r>
              <a:rPr kumimoji="1" lang="en-US" altLang="zh-CN" sz="2400" b="1" dirty="0" smtClean="0">
                <a:solidFill>
                  <a:srgbClr val="063DE9"/>
                </a:solidFill>
                <a:latin typeface="Times New Roman" pitchFamily="18" charset="0"/>
                <a:ea typeface="新宋体" pitchFamily="49" charset="-122"/>
                <a:sym typeface="Wingdings" pitchFamily="2" charset="2"/>
              </a:rPr>
              <a:t>)  R(rs1) op </a:t>
            </a:r>
            <a:r>
              <a:rPr kumimoji="1" lang="en-US" altLang="zh-CN" sz="2400" b="1" dirty="0" err="1" smtClean="0">
                <a:solidFill>
                  <a:srgbClr val="063DE9"/>
                </a:solidFill>
                <a:latin typeface="Times New Roman" pitchFamily="18" charset="0"/>
                <a:ea typeface="新宋体" pitchFamily="49" charset="-122"/>
                <a:sym typeface="Wingdings" pitchFamily="2" charset="2"/>
              </a:rPr>
              <a:t>imme</a:t>
            </a:r>
            <a:r>
              <a:rPr kumimoji="1" lang="en-US" altLang="zh-CN" sz="2400" b="1" dirty="0" smtClean="0">
                <a:solidFill>
                  <a:srgbClr val="063DE9"/>
                </a:solidFill>
                <a:latin typeface="Times New Roman" pitchFamily="18" charset="0"/>
                <a:ea typeface="新宋体" pitchFamily="49" charset="-122"/>
                <a:sym typeface="Wingdings" pitchFamily="2" charset="2"/>
              </a:rPr>
              <a:t> </a:t>
            </a:r>
          </a:p>
          <a:p>
            <a:pPr algn="l" eaLnBrk="1" hangingPunct="1">
              <a:spcBef>
                <a:spcPct val="50000"/>
              </a:spcBef>
            </a:pPr>
            <a:r>
              <a:rPr kumimoji="1" lang="zh-CN" altLang="en-US" sz="2400" b="1" dirty="0" smtClean="0">
                <a:solidFill>
                  <a:srgbClr val="FF0000"/>
                </a:solidFill>
                <a:latin typeface="黑体" pitchFamily="49" charset="-122"/>
              </a:rPr>
              <a:t>存储器访问</a:t>
            </a:r>
            <a:r>
              <a:rPr kumimoji="1" lang="zh-CN" altLang="en-US" sz="2400" b="1" dirty="0" smtClean="0">
                <a:solidFill>
                  <a:srgbClr val="FF0000"/>
                </a:solidFill>
                <a:latin typeface="Times New Roman" pitchFamily="18" charset="0"/>
              </a:rPr>
              <a:t>指令</a:t>
            </a:r>
            <a:r>
              <a:rPr kumimoji="1" lang="zh-CN" altLang="en-US" sz="2400" b="1" dirty="0" smtClean="0">
                <a:solidFill>
                  <a:srgbClr val="063DE9"/>
                </a:solidFill>
                <a:latin typeface="Times New Roman" pitchFamily="18" charset="0"/>
                <a:ea typeface="新宋体" pitchFamily="49" charset="-122"/>
              </a:rPr>
              <a:t>： </a:t>
            </a:r>
            <a:r>
              <a:rPr kumimoji="1" lang="en-US" altLang="zh-CN" sz="2400" b="1" dirty="0" smtClean="0">
                <a:solidFill>
                  <a:srgbClr val="063DE9"/>
                </a:solidFill>
                <a:latin typeface="Times New Roman" pitchFamily="18" charset="0"/>
                <a:ea typeface="新宋体" pitchFamily="49" charset="-122"/>
              </a:rPr>
              <a:t>RI</a:t>
            </a:r>
            <a:r>
              <a:rPr kumimoji="1" lang="zh-CN" altLang="en-US" sz="2400" b="1" dirty="0" smtClean="0">
                <a:solidFill>
                  <a:srgbClr val="063DE9"/>
                </a:solidFill>
                <a:latin typeface="Times New Roman" pitchFamily="18" charset="0"/>
                <a:ea typeface="新宋体" pitchFamily="49" charset="-122"/>
              </a:rPr>
              <a:t>型</a:t>
            </a:r>
          </a:p>
          <a:p>
            <a:pPr algn="l" eaLnBrk="1" hangingPunct="1">
              <a:spcBef>
                <a:spcPct val="50000"/>
              </a:spcBef>
            </a:pPr>
            <a:r>
              <a:rPr kumimoji="1" lang="en-US" altLang="zh-CN" sz="2400" b="1" dirty="0" smtClean="0">
                <a:solidFill>
                  <a:srgbClr val="063DE9"/>
                </a:solidFill>
                <a:latin typeface="Times New Roman" pitchFamily="18" charset="0"/>
                <a:ea typeface="新宋体" pitchFamily="49" charset="-122"/>
              </a:rPr>
              <a:t>load:  </a:t>
            </a:r>
            <a:r>
              <a:rPr kumimoji="1" lang="en-US" altLang="zh-CN" sz="2400" b="1" dirty="0" err="1" smtClean="0">
                <a:solidFill>
                  <a:srgbClr val="063DE9"/>
                </a:solidFill>
                <a:latin typeface="Times New Roman" pitchFamily="18" charset="0"/>
                <a:ea typeface="新宋体" pitchFamily="49" charset="-122"/>
              </a:rPr>
              <a:t>rd</a:t>
            </a:r>
            <a:r>
              <a:rPr kumimoji="1" lang="en-US" altLang="zh-CN" sz="2400" b="1" dirty="0" smtClean="0">
                <a:solidFill>
                  <a:srgbClr val="063DE9"/>
                </a:solidFill>
                <a:latin typeface="Times New Roman" pitchFamily="18" charset="0"/>
                <a:ea typeface="新宋体" pitchFamily="49" charset="-122"/>
                <a:sym typeface="Wingdings" pitchFamily="2" charset="2"/>
              </a:rPr>
              <a:t>((rs1) + </a:t>
            </a:r>
            <a:r>
              <a:rPr kumimoji="1" lang="en-US" altLang="zh-CN" sz="2400" b="1" dirty="0" err="1" smtClean="0">
                <a:solidFill>
                  <a:srgbClr val="063DE9"/>
                </a:solidFill>
                <a:latin typeface="Times New Roman" pitchFamily="18" charset="0"/>
                <a:ea typeface="新宋体" pitchFamily="49" charset="-122"/>
                <a:sym typeface="Wingdings" pitchFamily="2" charset="2"/>
              </a:rPr>
              <a:t>imme</a:t>
            </a:r>
            <a:r>
              <a:rPr kumimoji="1" lang="en-US" altLang="zh-CN" sz="2400" b="1" dirty="0" smtClean="0">
                <a:solidFill>
                  <a:srgbClr val="063DE9"/>
                </a:solidFill>
                <a:latin typeface="Times New Roman" pitchFamily="18" charset="0"/>
                <a:ea typeface="新宋体" pitchFamily="49" charset="-122"/>
                <a:sym typeface="Wingdings" pitchFamily="2" charset="2"/>
              </a:rPr>
              <a:t>)  </a:t>
            </a:r>
            <a:r>
              <a:rPr kumimoji="1" lang="zh-CN" altLang="en-US" sz="2400" b="1" dirty="0" smtClean="0">
                <a:solidFill>
                  <a:srgbClr val="063DE9"/>
                </a:solidFill>
                <a:latin typeface="Times New Roman" pitchFamily="18" charset="0"/>
                <a:ea typeface="新宋体" pitchFamily="49" charset="-122"/>
                <a:sym typeface="Wingdings" pitchFamily="2" charset="2"/>
              </a:rPr>
              <a:t>或  </a:t>
            </a:r>
            <a:r>
              <a:rPr kumimoji="1" lang="en-US" altLang="zh-CN" sz="2400" b="1" dirty="0" smtClean="0">
                <a:solidFill>
                  <a:srgbClr val="063DE9"/>
                </a:solidFill>
                <a:latin typeface="Times New Roman" pitchFamily="18" charset="0"/>
                <a:ea typeface="新宋体" pitchFamily="49" charset="-122"/>
                <a:sym typeface="Wingdings" pitchFamily="2" charset="2"/>
              </a:rPr>
              <a:t>R(</a:t>
            </a:r>
            <a:r>
              <a:rPr kumimoji="1" lang="en-US" altLang="zh-CN" sz="2400" b="1" dirty="0" err="1" smtClean="0">
                <a:solidFill>
                  <a:srgbClr val="063DE9"/>
                </a:solidFill>
                <a:latin typeface="Times New Roman" pitchFamily="18" charset="0"/>
                <a:ea typeface="新宋体" pitchFamily="49" charset="-122"/>
                <a:sym typeface="Wingdings" pitchFamily="2" charset="2"/>
              </a:rPr>
              <a:t>rd</a:t>
            </a:r>
            <a:r>
              <a:rPr kumimoji="1" lang="en-US" altLang="zh-CN" sz="2400" b="1" dirty="0" smtClean="0">
                <a:solidFill>
                  <a:srgbClr val="063DE9"/>
                </a:solidFill>
                <a:latin typeface="Times New Roman" pitchFamily="18" charset="0"/>
                <a:ea typeface="新宋体" pitchFamily="49" charset="-122"/>
                <a:sym typeface="Wingdings" pitchFamily="2" charset="2"/>
              </a:rPr>
              <a:t>)  mem[(rs1) + </a:t>
            </a:r>
            <a:r>
              <a:rPr kumimoji="1" lang="en-US" altLang="zh-CN" sz="2400" b="1" dirty="0" err="1" smtClean="0">
                <a:solidFill>
                  <a:srgbClr val="063DE9"/>
                </a:solidFill>
                <a:latin typeface="Times New Roman" pitchFamily="18" charset="0"/>
                <a:ea typeface="新宋体" pitchFamily="49" charset="-122"/>
                <a:sym typeface="Wingdings" pitchFamily="2" charset="2"/>
              </a:rPr>
              <a:t>imme</a:t>
            </a:r>
            <a:r>
              <a:rPr kumimoji="1" lang="en-US" altLang="zh-CN" sz="2400" b="1" dirty="0" smtClean="0">
                <a:solidFill>
                  <a:srgbClr val="063DE9"/>
                </a:solidFill>
                <a:latin typeface="Times New Roman" pitchFamily="18" charset="0"/>
                <a:ea typeface="新宋体" pitchFamily="49" charset="-122"/>
                <a:sym typeface="Wingdings" pitchFamily="2" charset="2"/>
              </a:rPr>
              <a:t>] </a:t>
            </a:r>
          </a:p>
          <a:p>
            <a:pPr algn="l" eaLnBrk="1" hangingPunct="1">
              <a:spcBef>
                <a:spcPct val="50000"/>
              </a:spcBef>
            </a:pPr>
            <a:r>
              <a:rPr kumimoji="1" lang="en-US" altLang="zh-CN" sz="2400" b="1" dirty="0" smtClean="0">
                <a:solidFill>
                  <a:srgbClr val="063DE9"/>
                </a:solidFill>
                <a:latin typeface="Times New Roman" pitchFamily="18" charset="0"/>
                <a:ea typeface="新宋体" pitchFamily="49" charset="-122"/>
                <a:sym typeface="Wingdings" pitchFamily="2" charset="2"/>
              </a:rPr>
              <a:t>store   </a:t>
            </a:r>
            <a:r>
              <a:rPr kumimoji="1" lang="en-US" altLang="zh-CN" sz="2400" b="1" dirty="0" err="1" smtClean="0">
                <a:solidFill>
                  <a:srgbClr val="063DE9"/>
                </a:solidFill>
                <a:latin typeface="Times New Roman" pitchFamily="18" charset="0"/>
                <a:ea typeface="新宋体" pitchFamily="49" charset="-122"/>
              </a:rPr>
              <a:t>rd</a:t>
            </a:r>
            <a:r>
              <a:rPr kumimoji="1" lang="en-US" altLang="zh-CN" sz="2400" b="1" dirty="0" smtClean="0">
                <a:solidFill>
                  <a:srgbClr val="063DE9"/>
                </a:solidFill>
                <a:latin typeface="Times New Roman" pitchFamily="18" charset="0"/>
                <a:ea typeface="新宋体" pitchFamily="49" charset="-122"/>
                <a:sym typeface="Wingdings" pitchFamily="2" charset="2"/>
              </a:rPr>
              <a:t>((rs1) + </a:t>
            </a:r>
            <a:r>
              <a:rPr kumimoji="1" lang="en-US" altLang="zh-CN" sz="2400" b="1" dirty="0" err="1" smtClean="0">
                <a:solidFill>
                  <a:srgbClr val="063DE9"/>
                </a:solidFill>
                <a:latin typeface="Times New Roman" pitchFamily="18" charset="0"/>
                <a:ea typeface="新宋体" pitchFamily="49" charset="-122"/>
                <a:sym typeface="Wingdings" pitchFamily="2" charset="2"/>
              </a:rPr>
              <a:t>imme</a:t>
            </a:r>
            <a:r>
              <a:rPr kumimoji="1" lang="en-US" altLang="zh-CN" sz="2400" b="1" dirty="0" smtClean="0">
                <a:solidFill>
                  <a:srgbClr val="063DE9"/>
                </a:solidFill>
                <a:latin typeface="Times New Roman" pitchFamily="18" charset="0"/>
                <a:ea typeface="新宋体" pitchFamily="49" charset="-122"/>
                <a:sym typeface="Wingdings" pitchFamily="2" charset="2"/>
              </a:rPr>
              <a:t>) </a:t>
            </a:r>
            <a:r>
              <a:rPr kumimoji="1" lang="zh-CN" altLang="en-US" sz="2400" b="1" dirty="0" smtClean="0">
                <a:solidFill>
                  <a:srgbClr val="063DE9"/>
                </a:solidFill>
                <a:latin typeface="Times New Roman" pitchFamily="18" charset="0"/>
                <a:ea typeface="新宋体" pitchFamily="49" charset="-122"/>
                <a:sym typeface="Wingdings" pitchFamily="2" charset="2"/>
              </a:rPr>
              <a:t>或  </a:t>
            </a:r>
            <a:r>
              <a:rPr kumimoji="1" lang="en-US" altLang="zh-CN" sz="2400" b="1" dirty="0" smtClean="0">
                <a:solidFill>
                  <a:srgbClr val="063DE9"/>
                </a:solidFill>
                <a:latin typeface="Times New Roman" pitchFamily="18" charset="0"/>
                <a:ea typeface="新宋体" pitchFamily="49" charset="-122"/>
                <a:sym typeface="Wingdings" pitchFamily="2" charset="2"/>
              </a:rPr>
              <a:t>R(</a:t>
            </a:r>
            <a:r>
              <a:rPr kumimoji="1" lang="en-US" altLang="zh-CN" sz="2400" b="1" dirty="0" err="1" smtClean="0">
                <a:solidFill>
                  <a:srgbClr val="063DE9"/>
                </a:solidFill>
                <a:latin typeface="Times New Roman" pitchFamily="18" charset="0"/>
                <a:ea typeface="新宋体" pitchFamily="49" charset="-122"/>
                <a:sym typeface="Wingdings" pitchFamily="2" charset="2"/>
              </a:rPr>
              <a:t>rd</a:t>
            </a:r>
            <a:r>
              <a:rPr kumimoji="1" lang="en-US" altLang="zh-CN" sz="2400" b="1" dirty="0" smtClean="0">
                <a:solidFill>
                  <a:srgbClr val="063DE9"/>
                </a:solidFill>
                <a:latin typeface="Times New Roman" pitchFamily="18" charset="0"/>
                <a:ea typeface="新宋体" pitchFamily="49" charset="-122"/>
                <a:sym typeface="Wingdings" pitchFamily="2" charset="2"/>
              </a:rPr>
              <a:t>)  mem[(rs1) + </a:t>
            </a:r>
            <a:r>
              <a:rPr kumimoji="1" lang="en-US" altLang="zh-CN" sz="2400" b="1" dirty="0" err="1" smtClean="0">
                <a:solidFill>
                  <a:srgbClr val="063DE9"/>
                </a:solidFill>
                <a:latin typeface="Times New Roman" pitchFamily="18" charset="0"/>
                <a:ea typeface="新宋体" pitchFamily="49" charset="-122"/>
                <a:sym typeface="Wingdings" pitchFamily="2" charset="2"/>
              </a:rPr>
              <a:t>imme</a:t>
            </a:r>
            <a:r>
              <a:rPr kumimoji="1" lang="en-US" altLang="zh-CN" sz="2400" b="1" dirty="0" smtClean="0">
                <a:solidFill>
                  <a:srgbClr val="063DE9"/>
                </a:solidFill>
                <a:latin typeface="Times New Roman" pitchFamily="18" charset="0"/>
                <a:ea typeface="新宋体" pitchFamily="49" charset="-122"/>
                <a:sym typeface="Wingdings" pitchFamily="2" charset="2"/>
              </a:rPr>
              <a:t>] </a:t>
            </a:r>
            <a:endParaRPr kumimoji="1" lang="en-US" altLang="zh-CN" sz="2400" b="1" dirty="0" smtClean="0">
              <a:solidFill>
                <a:srgbClr val="063DE9"/>
              </a:solidFill>
              <a:latin typeface="Times New Roman" pitchFamily="18" charset="0"/>
              <a:ea typeface="新宋体" pitchFamily="49" charset="-122"/>
            </a:endParaRPr>
          </a:p>
          <a:p>
            <a:pPr algn="l" eaLnBrk="1" hangingPunct="1">
              <a:spcBef>
                <a:spcPct val="50000"/>
              </a:spcBef>
            </a:pPr>
            <a:r>
              <a:rPr kumimoji="1" lang="zh-CN" altLang="en-US" sz="2400" b="1" dirty="0" smtClean="0">
                <a:solidFill>
                  <a:srgbClr val="FF0000"/>
                </a:solidFill>
                <a:latin typeface="宋体" pitchFamily="2" charset="-122"/>
              </a:rPr>
              <a:t>转移</a:t>
            </a:r>
            <a:r>
              <a:rPr kumimoji="1" lang="en-US" altLang="zh-CN" sz="2400" b="1" dirty="0" smtClean="0">
                <a:solidFill>
                  <a:srgbClr val="FF0000"/>
                </a:solidFill>
                <a:latin typeface="宋体" pitchFamily="2" charset="-122"/>
              </a:rPr>
              <a:t>/</a:t>
            </a:r>
            <a:r>
              <a:rPr kumimoji="1" lang="zh-CN" altLang="en-US" sz="2400" b="1" dirty="0" smtClean="0">
                <a:solidFill>
                  <a:srgbClr val="FF0000"/>
                </a:solidFill>
                <a:latin typeface="宋体" pitchFamily="2" charset="-122"/>
              </a:rPr>
              <a:t>跳转</a:t>
            </a:r>
            <a:r>
              <a:rPr kumimoji="1" lang="en-US" altLang="zh-CN" sz="2400" b="1" dirty="0" smtClean="0">
                <a:solidFill>
                  <a:srgbClr val="FF0000"/>
                </a:solidFill>
                <a:latin typeface="宋体" pitchFamily="2" charset="-122"/>
              </a:rPr>
              <a:t>:</a:t>
            </a:r>
            <a:r>
              <a:rPr kumimoji="1" lang="en-US" altLang="zh-CN" sz="2400" dirty="0" smtClean="0">
                <a:solidFill>
                  <a:srgbClr val="063DE9"/>
                </a:solidFill>
                <a:latin typeface="黑体" pitchFamily="49" charset="-122"/>
                <a:ea typeface="黑体" pitchFamily="49" charset="-122"/>
              </a:rPr>
              <a:t> </a:t>
            </a:r>
            <a:r>
              <a:rPr kumimoji="1" lang="en-US" altLang="zh-CN" sz="2400" dirty="0" smtClean="0">
                <a:solidFill>
                  <a:srgbClr val="063DE9"/>
                </a:solidFill>
              </a:rPr>
              <a:t>BR</a:t>
            </a:r>
            <a:r>
              <a:rPr kumimoji="1" lang="zh-CN" altLang="en-US" sz="2400" dirty="0" smtClean="0">
                <a:solidFill>
                  <a:srgbClr val="063DE9"/>
                </a:solidFill>
                <a:latin typeface="宋体" pitchFamily="2" charset="-122"/>
              </a:rPr>
              <a:t>型</a:t>
            </a:r>
            <a:endParaRPr kumimoji="1" lang="zh-CN" altLang="en-US" sz="2400" dirty="0" smtClean="0">
              <a:solidFill>
                <a:srgbClr val="063DE9"/>
              </a:solidFill>
              <a:ea typeface="新宋体" pitchFamily="49" charset="-122"/>
            </a:endParaRPr>
          </a:p>
          <a:p>
            <a:pPr algn="l" eaLnBrk="1" hangingPunct="1">
              <a:spcBef>
                <a:spcPct val="50000"/>
              </a:spcBef>
            </a:pPr>
            <a:r>
              <a:rPr kumimoji="1" lang="zh-CN" altLang="en-US" sz="2400" b="1" dirty="0" smtClean="0">
                <a:solidFill>
                  <a:srgbClr val="FF0000"/>
                </a:solidFill>
              </a:rPr>
              <a:t>条件</a:t>
            </a:r>
            <a:r>
              <a:rPr kumimoji="1" lang="zh-CN" altLang="en-US" sz="2400" b="1" dirty="0" smtClean="0">
                <a:solidFill>
                  <a:srgbClr val="FF0000"/>
                </a:solidFill>
                <a:latin typeface="黑体" pitchFamily="49" charset="-122"/>
              </a:rPr>
              <a:t>转移</a:t>
            </a:r>
            <a:r>
              <a:rPr kumimoji="1" lang="zh-CN" altLang="en-US" sz="2400" dirty="0" smtClean="0">
                <a:solidFill>
                  <a:srgbClr val="063DE9"/>
                </a:solidFill>
                <a:latin typeface="黑体" pitchFamily="49" charset="-122"/>
                <a:ea typeface="黑体" pitchFamily="49" charset="-122"/>
              </a:rPr>
              <a:t>  </a:t>
            </a:r>
            <a:r>
              <a:rPr kumimoji="1" lang="en-US" altLang="zh-CN" sz="2400" b="1" dirty="0" err="1" smtClean="0">
                <a:solidFill>
                  <a:srgbClr val="063DE9"/>
                </a:solidFill>
                <a:ea typeface="新宋体" pitchFamily="49" charset="-122"/>
              </a:rPr>
              <a:t>beq</a:t>
            </a:r>
            <a:r>
              <a:rPr kumimoji="1" lang="zh-CN" altLang="en-US" sz="2400" b="1" dirty="0" smtClean="0">
                <a:solidFill>
                  <a:srgbClr val="063DE9"/>
                </a:solidFill>
                <a:ea typeface="新宋体" pitchFamily="49" charset="-122"/>
              </a:rPr>
              <a:t>：  </a:t>
            </a:r>
            <a:r>
              <a:rPr kumimoji="1" lang="en-US" altLang="zh-CN" sz="2400" b="1" dirty="0" smtClean="0">
                <a:solidFill>
                  <a:srgbClr val="063DE9"/>
                </a:solidFill>
                <a:ea typeface="新宋体" pitchFamily="49" charset="-122"/>
              </a:rPr>
              <a:t>if z=1 then pc=</a:t>
            </a:r>
            <a:r>
              <a:rPr kumimoji="1" lang="en-US" altLang="zh-CN" sz="2400" b="1" dirty="0" err="1" smtClean="0">
                <a:solidFill>
                  <a:srgbClr val="063DE9"/>
                </a:solidFill>
                <a:ea typeface="新宋体" pitchFamily="49" charset="-122"/>
              </a:rPr>
              <a:t>pc+disp</a:t>
            </a:r>
            <a:r>
              <a:rPr kumimoji="1" lang="zh-CN" altLang="en-US" sz="2400" b="1" dirty="0" smtClean="0">
                <a:solidFill>
                  <a:srgbClr val="063DE9"/>
                </a:solidFill>
                <a:ea typeface="新宋体" pitchFamily="49" charset="-122"/>
              </a:rPr>
              <a:t>，</a:t>
            </a:r>
            <a:r>
              <a:rPr kumimoji="1" lang="en-US" altLang="zh-CN" sz="2400" b="1" dirty="0" smtClean="0">
                <a:solidFill>
                  <a:srgbClr val="063DE9"/>
                </a:solidFill>
                <a:ea typeface="新宋体" pitchFamily="49" charset="-122"/>
              </a:rPr>
              <a:t>else pc=pc+1</a:t>
            </a:r>
          </a:p>
          <a:p>
            <a:pPr algn="l" eaLnBrk="1" hangingPunct="1">
              <a:spcBef>
                <a:spcPct val="50000"/>
              </a:spcBef>
            </a:pPr>
            <a:r>
              <a:rPr kumimoji="1" lang="en-US" altLang="zh-CN" sz="2400" b="1" dirty="0" smtClean="0">
                <a:solidFill>
                  <a:srgbClr val="063DE9"/>
                </a:solidFill>
                <a:ea typeface="新宋体" pitchFamily="49" charset="-122"/>
              </a:rPr>
              <a:t>                  </a:t>
            </a:r>
            <a:r>
              <a:rPr kumimoji="1" lang="en-US" altLang="zh-CN" sz="2400" b="1" dirty="0" err="1" smtClean="0">
                <a:solidFill>
                  <a:srgbClr val="063DE9"/>
                </a:solidFill>
                <a:ea typeface="新宋体" pitchFamily="49" charset="-122"/>
              </a:rPr>
              <a:t>bne</a:t>
            </a:r>
            <a:r>
              <a:rPr kumimoji="1" lang="en-US" altLang="zh-CN" sz="2400" b="1" dirty="0" smtClean="0">
                <a:solidFill>
                  <a:srgbClr val="063DE9"/>
                </a:solidFill>
                <a:ea typeface="新宋体" pitchFamily="49" charset="-122"/>
              </a:rPr>
              <a:t>:    if z=0 then pc=</a:t>
            </a:r>
            <a:r>
              <a:rPr kumimoji="1" lang="en-US" altLang="zh-CN" sz="2400" b="1" dirty="0" err="1" smtClean="0">
                <a:solidFill>
                  <a:srgbClr val="063DE9"/>
                </a:solidFill>
                <a:ea typeface="新宋体" pitchFamily="49" charset="-122"/>
              </a:rPr>
              <a:t>pc+disp</a:t>
            </a:r>
            <a:r>
              <a:rPr kumimoji="1" lang="en-US" altLang="zh-CN" sz="2400" b="1" dirty="0" smtClean="0">
                <a:solidFill>
                  <a:srgbClr val="063DE9"/>
                </a:solidFill>
                <a:ea typeface="新宋体" pitchFamily="49" charset="-122"/>
              </a:rPr>
              <a:t>,   else pc=pc+1</a:t>
            </a:r>
          </a:p>
          <a:p>
            <a:pPr algn="l" eaLnBrk="1" hangingPunct="1">
              <a:spcBef>
                <a:spcPct val="50000"/>
              </a:spcBef>
            </a:pPr>
            <a:r>
              <a:rPr kumimoji="1" lang="zh-CN" altLang="en-US" sz="2400" b="1" dirty="0" smtClean="0">
                <a:solidFill>
                  <a:srgbClr val="FF0000"/>
                </a:solidFill>
                <a:latin typeface="宋体" pitchFamily="2" charset="-122"/>
              </a:rPr>
              <a:t>无条件转移</a:t>
            </a:r>
            <a:r>
              <a:rPr kumimoji="1" lang="en-US" altLang="zh-CN" sz="2400" b="1" dirty="0" smtClean="0">
                <a:solidFill>
                  <a:srgbClr val="FF0000"/>
                </a:solidFill>
                <a:latin typeface="宋体" pitchFamily="2" charset="-122"/>
              </a:rPr>
              <a:t>:</a:t>
            </a:r>
            <a:r>
              <a:rPr kumimoji="1" lang="en-US" altLang="zh-CN" sz="2400" dirty="0" smtClean="0">
                <a:solidFill>
                  <a:srgbClr val="063DE9"/>
                </a:solidFill>
                <a:latin typeface="黑体" pitchFamily="49" charset="-122"/>
                <a:ea typeface="黑体" pitchFamily="49" charset="-122"/>
              </a:rPr>
              <a:t> </a:t>
            </a:r>
            <a:r>
              <a:rPr kumimoji="1" lang="en-US" altLang="zh-CN" sz="2400" b="1" dirty="0" smtClean="0">
                <a:solidFill>
                  <a:srgbClr val="063DE9"/>
                </a:solidFill>
                <a:ea typeface="新宋体" pitchFamily="49" charset="-122"/>
              </a:rPr>
              <a:t>Branch : pc=pc + </a:t>
            </a:r>
            <a:r>
              <a:rPr kumimoji="1" lang="en-US" altLang="zh-CN" sz="2400" b="1" dirty="0" err="1" smtClean="0">
                <a:solidFill>
                  <a:srgbClr val="063DE9"/>
                </a:solidFill>
                <a:ea typeface="新宋体" pitchFamily="49" charset="-122"/>
              </a:rPr>
              <a:t>disp</a:t>
            </a:r>
            <a:endParaRPr kumimoji="1" lang="en-US" altLang="zh-CN" sz="2400" b="1" dirty="0" smtClean="0">
              <a:solidFill>
                <a:srgbClr val="063DE9"/>
              </a:solidFill>
              <a:latin typeface="Times New Roman" pitchFamily="18" charset="0"/>
              <a:ea typeface="新宋体" pitchFamily="49" charset="-122"/>
            </a:endParaRPr>
          </a:p>
        </p:txBody>
      </p:sp>
      <p:sp>
        <p:nvSpPr>
          <p:cNvPr id="34819" name="Rectangle 4"/>
          <p:cNvSpPr>
            <a:spLocks noChangeArrowheads="1"/>
          </p:cNvSpPr>
          <p:nvPr/>
        </p:nvSpPr>
        <p:spPr bwMode="auto">
          <a:xfrm>
            <a:off x="539552" y="328246"/>
            <a:ext cx="34307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zh-CN" altLang="en-US" sz="2800" b="1" dirty="0" smtClean="0">
                <a:solidFill>
                  <a:srgbClr val="FF0000"/>
                </a:solidFill>
                <a:latin typeface="宋体" pitchFamily="2" charset="-122"/>
              </a:rPr>
              <a:t>指令将完成的操作：</a:t>
            </a:r>
          </a:p>
        </p:txBody>
      </p:sp>
    </p:spTree>
    <p:extLst>
      <p:ext uri="{BB962C8B-B14F-4D97-AF65-F5344CB8AC3E}">
        <p14:creationId xmlns:p14="http://schemas.microsoft.com/office/powerpoint/2010/main" val="25113730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pPr eaLnBrk="1" hangingPunct="1"/>
            <a:r>
              <a:rPr lang="en-US" smtClean="0"/>
              <a:t>Sequential Elements</a:t>
            </a:r>
            <a:endParaRPr lang="en-AU" altLang="zh-CN" smtClean="0">
              <a:ea typeface="宋体" pitchFamily="2" charset="-122"/>
            </a:endParaRPr>
          </a:p>
        </p:txBody>
      </p:sp>
      <p:sp>
        <p:nvSpPr>
          <p:cNvPr id="11268" name="Rectangle 3"/>
          <p:cNvSpPr>
            <a:spLocks noGrp="1" noChangeArrowheads="1"/>
          </p:cNvSpPr>
          <p:nvPr>
            <p:ph idx="1"/>
          </p:nvPr>
        </p:nvSpPr>
        <p:spPr>
          <a:xfrm>
            <a:off x="684213" y="1125538"/>
            <a:ext cx="8270875" cy="2765425"/>
          </a:xfrm>
        </p:spPr>
        <p:txBody>
          <a:bodyPr/>
          <a:lstStyle/>
          <a:p>
            <a:pPr eaLnBrk="1" hangingPunct="1"/>
            <a:r>
              <a:rPr lang="en-US" dirty="0" smtClean="0">
                <a:solidFill>
                  <a:srgbClr val="FF0000"/>
                </a:solidFill>
              </a:rPr>
              <a:t>Register</a:t>
            </a:r>
            <a:r>
              <a:rPr lang="en-US" dirty="0" smtClean="0"/>
              <a:t>: stores data in a circuit</a:t>
            </a:r>
          </a:p>
          <a:p>
            <a:pPr lvl="1" eaLnBrk="1" hangingPunct="1"/>
            <a:r>
              <a:rPr lang="en-US" dirty="0" smtClean="0"/>
              <a:t>Uses a clock signal to determine when to update the stored value</a:t>
            </a:r>
          </a:p>
          <a:p>
            <a:pPr lvl="1" eaLnBrk="1" hangingPunct="1"/>
            <a:r>
              <a:rPr lang="en-US" dirty="0" smtClean="0"/>
              <a:t>Edge-triggered: update when </a:t>
            </a:r>
            <a:r>
              <a:rPr lang="en-US" dirty="0" err="1" smtClean="0"/>
              <a:t>Clk</a:t>
            </a:r>
            <a:r>
              <a:rPr lang="en-US" dirty="0" smtClean="0"/>
              <a:t> changes from 0 to 1</a:t>
            </a:r>
            <a:r>
              <a:rPr lang="zh-CN" altLang="en-US" dirty="0" smtClean="0"/>
              <a:t>（</a:t>
            </a:r>
            <a:r>
              <a:rPr lang="en-US" altLang="zh-CN" dirty="0" smtClean="0"/>
              <a:t>or changes from 1 to 0 </a:t>
            </a:r>
            <a:r>
              <a:rPr lang="zh-CN" altLang="en-US" dirty="0" smtClean="0"/>
              <a:t>）</a:t>
            </a:r>
            <a:endParaRPr lang="en-AU" altLang="zh-CN" dirty="0" smtClean="0">
              <a:ea typeface="宋体" pitchFamily="2" charset="-122"/>
            </a:endParaRPr>
          </a:p>
        </p:txBody>
      </p:sp>
      <p:sp>
        <p:nvSpPr>
          <p:cNvPr id="1126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AU" altLang="zh-CN" sz="1400"/>
              <a:t>Chapter 4 — The Processor — </a:t>
            </a:r>
            <a:fld id="{00E2315A-21B5-4DB8-938F-4985CEA37D59}" type="slidenum">
              <a:rPr lang="en-AU" altLang="zh-CN" sz="1400"/>
              <a:pPr/>
              <a:t>5</a:t>
            </a:fld>
            <a:endParaRPr lang="en-AU" altLang="zh-CN" sz="1400"/>
          </a:p>
        </p:txBody>
      </p:sp>
      <p:grpSp>
        <p:nvGrpSpPr>
          <p:cNvPr id="11269" name="Group 4"/>
          <p:cNvGrpSpPr>
            <a:grpSpLocks/>
          </p:cNvGrpSpPr>
          <p:nvPr/>
        </p:nvGrpSpPr>
        <p:grpSpPr bwMode="auto">
          <a:xfrm>
            <a:off x="755650" y="4365625"/>
            <a:ext cx="2090738" cy="1223963"/>
            <a:chOff x="657" y="2296"/>
            <a:chExt cx="1317" cy="771"/>
          </a:xfrm>
        </p:grpSpPr>
        <p:sp>
          <p:nvSpPr>
            <p:cNvPr id="11300" name="Rectangle 5"/>
            <p:cNvSpPr>
              <a:spLocks noChangeArrowheads="1"/>
            </p:cNvSpPr>
            <p:nvPr/>
          </p:nvSpPr>
          <p:spPr bwMode="auto">
            <a:xfrm>
              <a:off x="1111" y="2296"/>
              <a:ext cx="499" cy="77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01" name="Line 6"/>
            <p:cNvSpPr>
              <a:spLocks noChangeShapeType="1"/>
            </p:cNvSpPr>
            <p:nvPr/>
          </p:nvSpPr>
          <p:spPr bwMode="auto">
            <a:xfrm>
              <a:off x="975" y="2478"/>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302" name="Line 7"/>
            <p:cNvSpPr>
              <a:spLocks noChangeShapeType="1"/>
            </p:cNvSpPr>
            <p:nvPr/>
          </p:nvSpPr>
          <p:spPr bwMode="auto">
            <a:xfrm>
              <a:off x="975" y="2886"/>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03" name="Line 8"/>
            <p:cNvSpPr>
              <a:spLocks noChangeShapeType="1"/>
            </p:cNvSpPr>
            <p:nvPr/>
          </p:nvSpPr>
          <p:spPr bwMode="auto">
            <a:xfrm>
              <a:off x="1610" y="2478"/>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304" name="Text Box 9"/>
            <p:cNvSpPr txBox="1">
              <a:spLocks noChangeArrowheads="1"/>
            </p:cNvSpPr>
            <p:nvPr/>
          </p:nvSpPr>
          <p:spPr bwMode="auto">
            <a:xfrm>
              <a:off x="748" y="2345"/>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pPr algn="l"/>
              <a:r>
                <a:rPr lang="en-US" sz="1800"/>
                <a:t>D</a:t>
              </a:r>
              <a:endParaRPr lang="en-AU" altLang="zh-CN" sz="1800">
                <a:ea typeface="宋体" pitchFamily="2" charset="-122"/>
              </a:endParaRPr>
            </a:p>
          </p:txBody>
        </p:sp>
        <p:sp>
          <p:nvSpPr>
            <p:cNvPr id="11305" name="Text Box 10"/>
            <p:cNvSpPr txBox="1">
              <a:spLocks noChangeArrowheads="1"/>
            </p:cNvSpPr>
            <p:nvPr/>
          </p:nvSpPr>
          <p:spPr bwMode="auto">
            <a:xfrm>
              <a:off x="657" y="2753"/>
              <a:ext cx="3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pPr algn="l"/>
              <a:r>
                <a:rPr lang="en-US" sz="1800"/>
                <a:t>Clk</a:t>
              </a:r>
              <a:endParaRPr lang="en-AU" altLang="zh-CN" sz="1800">
                <a:ea typeface="宋体" pitchFamily="2" charset="-122"/>
              </a:endParaRPr>
            </a:p>
          </p:txBody>
        </p:sp>
        <p:sp>
          <p:nvSpPr>
            <p:cNvPr id="11306" name="Text Box 11"/>
            <p:cNvSpPr txBox="1">
              <a:spLocks noChangeArrowheads="1"/>
            </p:cNvSpPr>
            <p:nvPr/>
          </p:nvSpPr>
          <p:spPr bwMode="auto">
            <a:xfrm>
              <a:off x="1746" y="2345"/>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pPr algn="l"/>
              <a:r>
                <a:rPr lang="en-US" sz="1800"/>
                <a:t>Q</a:t>
              </a:r>
              <a:endParaRPr lang="en-AU" altLang="zh-CN" sz="1800">
                <a:ea typeface="宋体" pitchFamily="2" charset="-122"/>
              </a:endParaRPr>
            </a:p>
          </p:txBody>
        </p:sp>
        <p:sp>
          <p:nvSpPr>
            <p:cNvPr id="11307" name="Line 12"/>
            <p:cNvSpPr>
              <a:spLocks noChangeShapeType="1"/>
            </p:cNvSpPr>
            <p:nvPr/>
          </p:nvSpPr>
          <p:spPr bwMode="auto">
            <a:xfrm>
              <a:off x="1111" y="2840"/>
              <a:ext cx="91" cy="4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308" name="Line 13"/>
            <p:cNvSpPr>
              <a:spLocks noChangeShapeType="1"/>
            </p:cNvSpPr>
            <p:nvPr/>
          </p:nvSpPr>
          <p:spPr bwMode="auto">
            <a:xfrm flipV="1">
              <a:off x="1111" y="2886"/>
              <a:ext cx="91" cy="4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270" name="Group 44"/>
          <p:cNvGrpSpPr>
            <a:grpSpLocks/>
          </p:cNvGrpSpPr>
          <p:nvPr/>
        </p:nvGrpSpPr>
        <p:grpSpPr bwMode="auto">
          <a:xfrm>
            <a:off x="3419475" y="4005263"/>
            <a:ext cx="4775200" cy="1800225"/>
            <a:chOff x="2154" y="2523"/>
            <a:chExt cx="3008" cy="1134"/>
          </a:xfrm>
        </p:grpSpPr>
        <p:sp>
          <p:nvSpPr>
            <p:cNvPr id="11271" name="Line 18"/>
            <p:cNvSpPr>
              <a:spLocks noChangeShapeType="1"/>
            </p:cNvSpPr>
            <p:nvPr/>
          </p:nvSpPr>
          <p:spPr bwMode="auto">
            <a:xfrm>
              <a:off x="2712" y="2614"/>
              <a:ext cx="5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2" name="Line 19"/>
            <p:cNvSpPr>
              <a:spLocks noChangeShapeType="1"/>
            </p:cNvSpPr>
            <p:nvPr/>
          </p:nvSpPr>
          <p:spPr bwMode="auto">
            <a:xfrm>
              <a:off x="2712" y="2614"/>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3" name="Line 20"/>
            <p:cNvSpPr>
              <a:spLocks noChangeShapeType="1"/>
            </p:cNvSpPr>
            <p:nvPr/>
          </p:nvSpPr>
          <p:spPr bwMode="auto">
            <a:xfrm>
              <a:off x="3256" y="2614"/>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4" name="Line 21"/>
            <p:cNvSpPr>
              <a:spLocks noChangeShapeType="1"/>
            </p:cNvSpPr>
            <p:nvPr/>
          </p:nvSpPr>
          <p:spPr bwMode="auto">
            <a:xfrm>
              <a:off x="3256" y="2795"/>
              <a:ext cx="5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5" name="Line 22"/>
            <p:cNvSpPr>
              <a:spLocks noChangeShapeType="1"/>
            </p:cNvSpPr>
            <p:nvPr/>
          </p:nvSpPr>
          <p:spPr bwMode="auto">
            <a:xfrm>
              <a:off x="2531" y="2795"/>
              <a:ext cx="18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6" name="Line 23"/>
            <p:cNvSpPr>
              <a:spLocks noChangeShapeType="1"/>
            </p:cNvSpPr>
            <p:nvPr/>
          </p:nvSpPr>
          <p:spPr bwMode="auto">
            <a:xfrm>
              <a:off x="3801" y="2614"/>
              <a:ext cx="5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7" name="Line 24"/>
            <p:cNvSpPr>
              <a:spLocks noChangeShapeType="1"/>
            </p:cNvSpPr>
            <p:nvPr/>
          </p:nvSpPr>
          <p:spPr bwMode="auto">
            <a:xfrm>
              <a:off x="3801" y="2614"/>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8" name="Line 25"/>
            <p:cNvSpPr>
              <a:spLocks noChangeShapeType="1"/>
            </p:cNvSpPr>
            <p:nvPr/>
          </p:nvSpPr>
          <p:spPr bwMode="auto">
            <a:xfrm>
              <a:off x="4345" y="2614"/>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9" name="Line 26"/>
            <p:cNvSpPr>
              <a:spLocks noChangeShapeType="1"/>
            </p:cNvSpPr>
            <p:nvPr/>
          </p:nvSpPr>
          <p:spPr bwMode="auto">
            <a:xfrm>
              <a:off x="4345" y="2795"/>
              <a:ext cx="5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0" name="Line 27"/>
            <p:cNvSpPr>
              <a:spLocks noChangeShapeType="1"/>
            </p:cNvSpPr>
            <p:nvPr/>
          </p:nvSpPr>
          <p:spPr bwMode="auto">
            <a:xfrm>
              <a:off x="4889" y="2614"/>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1" name="Line 28"/>
            <p:cNvSpPr>
              <a:spLocks noChangeShapeType="1"/>
            </p:cNvSpPr>
            <p:nvPr/>
          </p:nvSpPr>
          <p:spPr bwMode="auto">
            <a:xfrm flipV="1">
              <a:off x="4890" y="2613"/>
              <a:ext cx="227"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2" name="Line 29"/>
            <p:cNvSpPr>
              <a:spLocks noChangeShapeType="1"/>
            </p:cNvSpPr>
            <p:nvPr/>
          </p:nvSpPr>
          <p:spPr bwMode="auto">
            <a:xfrm>
              <a:off x="2531" y="3657"/>
              <a:ext cx="263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283" name="Line 30"/>
            <p:cNvSpPr>
              <a:spLocks noChangeShapeType="1"/>
            </p:cNvSpPr>
            <p:nvPr/>
          </p:nvSpPr>
          <p:spPr bwMode="auto">
            <a:xfrm flipV="1">
              <a:off x="2531" y="2523"/>
              <a:ext cx="0" cy="113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4" name="Text Box 31"/>
            <p:cNvSpPr txBox="1">
              <a:spLocks noChangeArrowheads="1"/>
            </p:cNvSpPr>
            <p:nvPr/>
          </p:nvSpPr>
          <p:spPr bwMode="auto">
            <a:xfrm>
              <a:off x="2154" y="2617"/>
              <a:ext cx="3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pPr algn="l"/>
              <a:r>
                <a:rPr lang="en-US"/>
                <a:t>Clk</a:t>
              </a:r>
              <a:endParaRPr lang="en-AU" altLang="zh-CN">
                <a:ea typeface="宋体" pitchFamily="2" charset="-122"/>
              </a:endParaRPr>
            </a:p>
          </p:txBody>
        </p:sp>
        <p:sp>
          <p:nvSpPr>
            <p:cNvPr id="11285" name="Text Box 32"/>
            <p:cNvSpPr txBox="1">
              <a:spLocks noChangeArrowheads="1"/>
            </p:cNvSpPr>
            <p:nvPr/>
          </p:nvSpPr>
          <p:spPr bwMode="auto">
            <a:xfrm>
              <a:off x="2154" y="2949"/>
              <a:ext cx="2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pPr algn="l"/>
              <a:r>
                <a:rPr lang="en-US"/>
                <a:t>D</a:t>
              </a:r>
              <a:endParaRPr lang="en-AU" altLang="zh-CN">
                <a:ea typeface="宋体" pitchFamily="2" charset="-122"/>
              </a:endParaRPr>
            </a:p>
          </p:txBody>
        </p:sp>
        <p:sp>
          <p:nvSpPr>
            <p:cNvPr id="11286" name="Text Box 33"/>
            <p:cNvSpPr txBox="1">
              <a:spLocks noChangeArrowheads="1"/>
            </p:cNvSpPr>
            <p:nvPr/>
          </p:nvSpPr>
          <p:spPr bwMode="auto">
            <a:xfrm>
              <a:off x="2154" y="3297"/>
              <a:ext cx="2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pPr algn="l"/>
              <a:r>
                <a:rPr lang="en-US"/>
                <a:t>Q</a:t>
              </a:r>
              <a:endParaRPr lang="en-AU" altLang="zh-CN">
                <a:ea typeface="宋体" pitchFamily="2" charset="-122"/>
              </a:endParaRPr>
            </a:p>
          </p:txBody>
        </p:sp>
        <p:sp>
          <p:nvSpPr>
            <p:cNvPr id="11287" name="Freeform 34"/>
            <p:cNvSpPr>
              <a:spLocks/>
            </p:cNvSpPr>
            <p:nvPr/>
          </p:nvSpPr>
          <p:spPr bwMode="auto">
            <a:xfrm>
              <a:off x="2531" y="2976"/>
              <a:ext cx="635" cy="182"/>
            </a:xfrm>
            <a:custGeom>
              <a:avLst/>
              <a:gdLst>
                <a:gd name="T0" fmla="*/ 0 w 635"/>
                <a:gd name="T1" fmla="*/ 0 h 182"/>
                <a:gd name="T2" fmla="*/ 590 w 635"/>
                <a:gd name="T3" fmla="*/ 0 h 182"/>
                <a:gd name="T4" fmla="*/ 635 w 635"/>
                <a:gd name="T5" fmla="*/ 91 h 182"/>
                <a:gd name="T6" fmla="*/ 590 w 635"/>
                <a:gd name="T7" fmla="*/ 182 h 182"/>
                <a:gd name="T8" fmla="*/ 0 w 635"/>
                <a:gd name="T9" fmla="*/ 182 h 182"/>
                <a:gd name="T10" fmla="*/ 0 60000 65536"/>
                <a:gd name="T11" fmla="*/ 0 60000 65536"/>
                <a:gd name="T12" fmla="*/ 0 60000 65536"/>
                <a:gd name="T13" fmla="*/ 0 60000 65536"/>
                <a:gd name="T14" fmla="*/ 0 60000 65536"/>
                <a:gd name="T15" fmla="*/ 0 w 635"/>
                <a:gd name="T16" fmla="*/ 0 h 182"/>
                <a:gd name="T17" fmla="*/ 635 w 635"/>
                <a:gd name="T18" fmla="*/ 182 h 182"/>
              </a:gdLst>
              <a:ahLst/>
              <a:cxnLst>
                <a:cxn ang="T10">
                  <a:pos x="T0" y="T1"/>
                </a:cxn>
                <a:cxn ang="T11">
                  <a:pos x="T2" y="T3"/>
                </a:cxn>
                <a:cxn ang="T12">
                  <a:pos x="T4" y="T5"/>
                </a:cxn>
                <a:cxn ang="T13">
                  <a:pos x="T6" y="T7"/>
                </a:cxn>
                <a:cxn ang="T14">
                  <a:pos x="T8" y="T9"/>
                </a:cxn>
              </a:cxnLst>
              <a:rect l="T15" t="T16" r="T17" b="T18"/>
              <a:pathLst>
                <a:path w="635" h="182">
                  <a:moveTo>
                    <a:pt x="0" y="0"/>
                  </a:moveTo>
                  <a:lnTo>
                    <a:pt x="590" y="0"/>
                  </a:lnTo>
                  <a:lnTo>
                    <a:pt x="635" y="91"/>
                  </a:lnTo>
                  <a:lnTo>
                    <a:pt x="590" y="182"/>
                  </a:lnTo>
                  <a:lnTo>
                    <a:pt x="0" y="182"/>
                  </a:lnTo>
                </a:path>
              </a:pathLst>
            </a:custGeom>
            <a:solidFill>
              <a:schemeClr val="accent1"/>
            </a:solidFill>
            <a:ln w="9525">
              <a:solidFill>
                <a:schemeClr val="tx1"/>
              </a:solidFill>
              <a:round/>
              <a:headEnd/>
              <a:tailEnd/>
            </a:ln>
          </p:spPr>
          <p:txBody>
            <a:bodyPr/>
            <a:lstStyle/>
            <a:p>
              <a:endParaRPr lang="zh-CN" altLang="en-US"/>
            </a:p>
          </p:txBody>
        </p:sp>
        <p:sp>
          <p:nvSpPr>
            <p:cNvPr id="11288" name="Freeform 35"/>
            <p:cNvSpPr>
              <a:spLocks/>
            </p:cNvSpPr>
            <p:nvPr/>
          </p:nvSpPr>
          <p:spPr bwMode="auto">
            <a:xfrm>
              <a:off x="3166" y="2976"/>
              <a:ext cx="1089" cy="182"/>
            </a:xfrm>
            <a:custGeom>
              <a:avLst/>
              <a:gdLst>
                <a:gd name="T0" fmla="*/ 0 w 1089"/>
                <a:gd name="T1" fmla="*/ 91 h 182"/>
                <a:gd name="T2" fmla="*/ 45 w 1089"/>
                <a:gd name="T3" fmla="*/ 0 h 182"/>
                <a:gd name="T4" fmla="*/ 1043 w 1089"/>
                <a:gd name="T5" fmla="*/ 0 h 182"/>
                <a:gd name="T6" fmla="*/ 1089 w 1089"/>
                <a:gd name="T7" fmla="*/ 91 h 182"/>
                <a:gd name="T8" fmla="*/ 1043 w 1089"/>
                <a:gd name="T9" fmla="*/ 182 h 182"/>
                <a:gd name="T10" fmla="*/ 45 w 1089"/>
                <a:gd name="T11" fmla="*/ 182 h 182"/>
                <a:gd name="T12" fmla="*/ 0 w 1089"/>
                <a:gd name="T13" fmla="*/ 91 h 182"/>
                <a:gd name="T14" fmla="*/ 0 60000 65536"/>
                <a:gd name="T15" fmla="*/ 0 60000 65536"/>
                <a:gd name="T16" fmla="*/ 0 60000 65536"/>
                <a:gd name="T17" fmla="*/ 0 60000 65536"/>
                <a:gd name="T18" fmla="*/ 0 60000 65536"/>
                <a:gd name="T19" fmla="*/ 0 60000 65536"/>
                <a:gd name="T20" fmla="*/ 0 60000 65536"/>
                <a:gd name="T21" fmla="*/ 0 w 1089"/>
                <a:gd name="T22" fmla="*/ 0 h 182"/>
                <a:gd name="T23" fmla="*/ 1089 w 1089"/>
                <a:gd name="T24" fmla="*/ 182 h 18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9" h="182">
                  <a:moveTo>
                    <a:pt x="0" y="91"/>
                  </a:moveTo>
                  <a:lnTo>
                    <a:pt x="45" y="0"/>
                  </a:lnTo>
                  <a:lnTo>
                    <a:pt x="1043" y="0"/>
                  </a:lnTo>
                  <a:lnTo>
                    <a:pt x="1089" y="91"/>
                  </a:lnTo>
                  <a:lnTo>
                    <a:pt x="1043" y="182"/>
                  </a:lnTo>
                  <a:lnTo>
                    <a:pt x="45" y="182"/>
                  </a:lnTo>
                  <a:lnTo>
                    <a:pt x="0" y="91"/>
                  </a:lnTo>
                  <a:close/>
                </a:path>
              </a:pathLst>
            </a:custGeom>
            <a:solidFill>
              <a:schemeClr val="accent1"/>
            </a:solidFill>
            <a:ln w="9525">
              <a:solidFill>
                <a:schemeClr val="tx1"/>
              </a:solidFill>
              <a:round/>
              <a:headEnd/>
              <a:tailEnd/>
            </a:ln>
          </p:spPr>
          <p:txBody>
            <a:bodyPr/>
            <a:lstStyle/>
            <a:p>
              <a:endParaRPr lang="zh-CN" altLang="en-US"/>
            </a:p>
          </p:txBody>
        </p:sp>
        <p:sp>
          <p:nvSpPr>
            <p:cNvPr id="11289" name="Freeform 36"/>
            <p:cNvSpPr>
              <a:spLocks/>
            </p:cNvSpPr>
            <p:nvPr/>
          </p:nvSpPr>
          <p:spPr bwMode="auto">
            <a:xfrm>
              <a:off x="3892" y="3339"/>
              <a:ext cx="1089" cy="182"/>
            </a:xfrm>
            <a:custGeom>
              <a:avLst/>
              <a:gdLst>
                <a:gd name="T0" fmla="*/ 0 w 1089"/>
                <a:gd name="T1" fmla="*/ 91 h 182"/>
                <a:gd name="T2" fmla="*/ 45 w 1089"/>
                <a:gd name="T3" fmla="*/ 0 h 182"/>
                <a:gd name="T4" fmla="*/ 1043 w 1089"/>
                <a:gd name="T5" fmla="*/ 0 h 182"/>
                <a:gd name="T6" fmla="*/ 1089 w 1089"/>
                <a:gd name="T7" fmla="*/ 91 h 182"/>
                <a:gd name="T8" fmla="*/ 1043 w 1089"/>
                <a:gd name="T9" fmla="*/ 182 h 182"/>
                <a:gd name="T10" fmla="*/ 45 w 1089"/>
                <a:gd name="T11" fmla="*/ 182 h 182"/>
                <a:gd name="T12" fmla="*/ 0 w 1089"/>
                <a:gd name="T13" fmla="*/ 91 h 182"/>
                <a:gd name="T14" fmla="*/ 0 60000 65536"/>
                <a:gd name="T15" fmla="*/ 0 60000 65536"/>
                <a:gd name="T16" fmla="*/ 0 60000 65536"/>
                <a:gd name="T17" fmla="*/ 0 60000 65536"/>
                <a:gd name="T18" fmla="*/ 0 60000 65536"/>
                <a:gd name="T19" fmla="*/ 0 60000 65536"/>
                <a:gd name="T20" fmla="*/ 0 60000 65536"/>
                <a:gd name="T21" fmla="*/ 0 w 1089"/>
                <a:gd name="T22" fmla="*/ 0 h 182"/>
                <a:gd name="T23" fmla="*/ 1089 w 1089"/>
                <a:gd name="T24" fmla="*/ 182 h 18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9" h="182">
                  <a:moveTo>
                    <a:pt x="0" y="91"/>
                  </a:moveTo>
                  <a:lnTo>
                    <a:pt x="45" y="0"/>
                  </a:lnTo>
                  <a:lnTo>
                    <a:pt x="1043" y="0"/>
                  </a:lnTo>
                  <a:lnTo>
                    <a:pt x="1089" y="91"/>
                  </a:lnTo>
                  <a:lnTo>
                    <a:pt x="1043" y="182"/>
                  </a:lnTo>
                  <a:lnTo>
                    <a:pt x="45" y="182"/>
                  </a:lnTo>
                  <a:lnTo>
                    <a:pt x="0" y="91"/>
                  </a:lnTo>
                  <a:close/>
                </a:path>
              </a:pathLst>
            </a:custGeom>
            <a:solidFill>
              <a:schemeClr val="hlink"/>
            </a:solidFill>
            <a:ln w="9525">
              <a:solidFill>
                <a:schemeClr val="tx1"/>
              </a:solidFill>
              <a:round/>
              <a:headEnd/>
              <a:tailEnd/>
            </a:ln>
          </p:spPr>
          <p:txBody>
            <a:bodyPr/>
            <a:lstStyle/>
            <a:p>
              <a:endParaRPr lang="zh-CN" altLang="en-US"/>
            </a:p>
          </p:txBody>
        </p:sp>
        <p:sp>
          <p:nvSpPr>
            <p:cNvPr id="11290" name="Freeform 37"/>
            <p:cNvSpPr>
              <a:spLocks/>
            </p:cNvSpPr>
            <p:nvPr/>
          </p:nvSpPr>
          <p:spPr bwMode="auto">
            <a:xfrm>
              <a:off x="2803" y="3339"/>
              <a:ext cx="1089" cy="182"/>
            </a:xfrm>
            <a:custGeom>
              <a:avLst/>
              <a:gdLst>
                <a:gd name="T0" fmla="*/ 0 w 1089"/>
                <a:gd name="T1" fmla="*/ 91 h 182"/>
                <a:gd name="T2" fmla="*/ 45 w 1089"/>
                <a:gd name="T3" fmla="*/ 0 h 182"/>
                <a:gd name="T4" fmla="*/ 1043 w 1089"/>
                <a:gd name="T5" fmla="*/ 0 h 182"/>
                <a:gd name="T6" fmla="*/ 1089 w 1089"/>
                <a:gd name="T7" fmla="*/ 91 h 182"/>
                <a:gd name="T8" fmla="*/ 1043 w 1089"/>
                <a:gd name="T9" fmla="*/ 182 h 182"/>
                <a:gd name="T10" fmla="*/ 45 w 1089"/>
                <a:gd name="T11" fmla="*/ 182 h 182"/>
                <a:gd name="T12" fmla="*/ 0 w 1089"/>
                <a:gd name="T13" fmla="*/ 91 h 182"/>
                <a:gd name="T14" fmla="*/ 0 60000 65536"/>
                <a:gd name="T15" fmla="*/ 0 60000 65536"/>
                <a:gd name="T16" fmla="*/ 0 60000 65536"/>
                <a:gd name="T17" fmla="*/ 0 60000 65536"/>
                <a:gd name="T18" fmla="*/ 0 60000 65536"/>
                <a:gd name="T19" fmla="*/ 0 60000 65536"/>
                <a:gd name="T20" fmla="*/ 0 60000 65536"/>
                <a:gd name="T21" fmla="*/ 0 w 1089"/>
                <a:gd name="T22" fmla="*/ 0 h 182"/>
                <a:gd name="T23" fmla="*/ 1089 w 1089"/>
                <a:gd name="T24" fmla="*/ 182 h 18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9" h="182">
                  <a:moveTo>
                    <a:pt x="0" y="91"/>
                  </a:moveTo>
                  <a:lnTo>
                    <a:pt x="45" y="0"/>
                  </a:lnTo>
                  <a:lnTo>
                    <a:pt x="1043" y="0"/>
                  </a:lnTo>
                  <a:lnTo>
                    <a:pt x="1089" y="91"/>
                  </a:lnTo>
                  <a:lnTo>
                    <a:pt x="1043" y="182"/>
                  </a:lnTo>
                  <a:lnTo>
                    <a:pt x="45" y="182"/>
                  </a:lnTo>
                  <a:lnTo>
                    <a:pt x="0" y="91"/>
                  </a:lnTo>
                  <a:close/>
                </a:path>
              </a:pathLst>
            </a:custGeom>
            <a:solidFill>
              <a:schemeClr val="hlink"/>
            </a:solidFill>
            <a:ln w="9525">
              <a:solidFill>
                <a:schemeClr val="tx1"/>
              </a:solidFill>
              <a:round/>
              <a:headEnd/>
              <a:tailEnd/>
            </a:ln>
          </p:spPr>
          <p:txBody>
            <a:bodyPr/>
            <a:lstStyle/>
            <a:p>
              <a:endParaRPr lang="zh-CN" altLang="en-US"/>
            </a:p>
          </p:txBody>
        </p:sp>
        <p:sp>
          <p:nvSpPr>
            <p:cNvPr id="11291" name="Freeform 38"/>
            <p:cNvSpPr>
              <a:spLocks/>
            </p:cNvSpPr>
            <p:nvPr/>
          </p:nvSpPr>
          <p:spPr bwMode="auto">
            <a:xfrm>
              <a:off x="2531" y="3340"/>
              <a:ext cx="272" cy="181"/>
            </a:xfrm>
            <a:custGeom>
              <a:avLst/>
              <a:gdLst>
                <a:gd name="T0" fmla="*/ 0 w 272"/>
                <a:gd name="T1" fmla="*/ 0 h 181"/>
                <a:gd name="T2" fmla="*/ 227 w 272"/>
                <a:gd name="T3" fmla="*/ 0 h 181"/>
                <a:gd name="T4" fmla="*/ 272 w 272"/>
                <a:gd name="T5" fmla="*/ 90 h 181"/>
                <a:gd name="T6" fmla="*/ 227 w 272"/>
                <a:gd name="T7" fmla="*/ 181 h 181"/>
                <a:gd name="T8" fmla="*/ 0 w 272"/>
                <a:gd name="T9" fmla="*/ 181 h 181"/>
                <a:gd name="T10" fmla="*/ 0 60000 65536"/>
                <a:gd name="T11" fmla="*/ 0 60000 65536"/>
                <a:gd name="T12" fmla="*/ 0 60000 65536"/>
                <a:gd name="T13" fmla="*/ 0 60000 65536"/>
                <a:gd name="T14" fmla="*/ 0 60000 65536"/>
                <a:gd name="T15" fmla="*/ 0 w 272"/>
                <a:gd name="T16" fmla="*/ 0 h 181"/>
                <a:gd name="T17" fmla="*/ 272 w 272"/>
                <a:gd name="T18" fmla="*/ 181 h 181"/>
              </a:gdLst>
              <a:ahLst/>
              <a:cxnLst>
                <a:cxn ang="T10">
                  <a:pos x="T0" y="T1"/>
                </a:cxn>
                <a:cxn ang="T11">
                  <a:pos x="T2" y="T3"/>
                </a:cxn>
                <a:cxn ang="T12">
                  <a:pos x="T4" y="T5"/>
                </a:cxn>
                <a:cxn ang="T13">
                  <a:pos x="T6" y="T7"/>
                </a:cxn>
                <a:cxn ang="T14">
                  <a:pos x="T8" y="T9"/>
                </a:cxn>
              </a:cxnLst>
              <a:rect l="T15" t="T16" r="T17" b="T18"/>
              <a:pathLst>
                <a:path w="272" h="181">
                  <a:moveTo>
                    <a:pt x="0" y="0"/>
                  </a:moveTo>
                  <a:lnTo>
                    <a:pt x="227" y="0"/>
                  </a:lnTo>
                  <a:lnTo>
                    <a:pt x="272" y="90"/>
                  </a:lnTo>
                  <a:lnTo>
                    <a:pt x="227" y="181"/>
                  </a:lnTo>
                  <a:lnTo>
                    <a:pt x="0" y="181"/>
                  </a:lnTo>
                </a:path>
              </a:pathLst>
            </a:custGeom>
            <a:solidFill>
              <a:schemeClr val="hlink"/>
            </a:solidFill>
            <a:ln w="9525">
              <a:solidFill>
                <a:schemeClr val="tx1"/>
              </a:solidFill>
              <a:round/>
              <a:headEnd/>
              <a:tailEnd/>
            </a:ln>
          </p:spPr>
          <p:txBody>
            <a:bodyPr/>
            <a:lstStyle/>
            <a:p>
              <a:endParaRPr lang="zh-CN" altLang="en-US"/>
            </a:p>
          </p:txBody>
        </p:sp>
        <p:sp>
          <p:nvSpPr>
            <p:cNvPr id="11292" name="Freeform 39"/>
            <p:cNvSpPr>
              <a:spLocks/>
            </p:cNvSpPr>
            <p:nvPr/>
          </p:nvSpPr>
          <p:spPr bwMode="auto">
            <a:xfrm>
              <a:off x="2712" y="3067"/>
              <a:ext cx="169" cy="270"/>
            </a:xfrm>
            <a:custGeom>
              <a:avLst/>
              <a:gdLst>
                <a:gd name="T0" fmla="*/ 0 w 169"/>
                <a:gd name="T1" fmla="*/ 0 h 270"/>
                <a:gd name="T2" fmla="*/ 45 w 169"/>
                <a:gd name="T3" fmla="*/ 190 h 270"/>
                <a:gd name="T4" fmla="*/ 137 w 169"/>
                <a:gd name="T5" fmla="*/ 158 h 270"/>
                <a:gd name="T6" fmla="*/ 169 w 169"/>
                <a:gd name="T7" fmla="*/ 270 h 270"/>
                <a:gd name="T8" fmla="*/ 0 60000 65536"/>
                <a:gd name="T9" fmla="*/ 0 60000 65536"/>
                <a:gd name="T10" fmla="*/ 0 60000 65536"/>
                <a:gd name="T11" fmla="*/ 0 60000 65536"/>
                <a:gd name="T12" fmla="*/ 0 w 169"/>
                <a:gd name="T13" fmla="*/ 0 h 270"/>
                <a:gd name="T14" fmla="*/ 169 w 169"/>
                <a:gd name="T15" fmla="*/ 270 h 270"/>
              </a:gdLst>
              <a:ahLst/>
              <a:cxnLst>
                <a:cxn ang="T8">
                  <a:pos x="T0" y="T1"/>
                </a:cxn>
                <a:cxn ang="T9">
                  <a:pos x="T2" y="T3"/>
                </a:cxn>
                <a:cxn ang="T10">
                  <a:pos x="T4" y="T5"/>
                </a:cxn>
                <a:cxn ang="T11">
                  <a:pos x="T6" y="T7"/>
                </a:cxn>
              </a:cxnLst>
              <a:rect l="T12" t="T13" r="T14" b="T15"/>
              <a:pathLst>
                <a:path w="169" h="270">
                  <a:moveTo>
                    <a:pt x="0" y="0"/>
                  </a:moveTo>
                  <a:cubicBezTo>
                    <a:pt x="7" y="32"/>
                    <a:pt x="22" y="164"/>
                    <a:pt x="45" y="190"/>
                  </a:cubicBezTo>
                  <a:cubicBezTo>
                    <a:pt x="68" y="216"/>
                    <a:pt x="116" y="145"/>
                    <a:pt x="137" y="158"/>
                  </a:cubicBezTo>
                  <a:cubicBezTo>
                    <a:pt x="158" y="171"/>
                    <a:pt x="162" y="247"/>
                    <a:pt x="169" y="270"/>
                  </a:cubicBezTo>
                </a:path>
              </a:pathLst>
            </a:custGeom>
            <a:noFill/>
            <a:ln w="952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293" name="Freeform 40"/>
            <p:cNvSpPr>
              <a:spLocks/>
            </p:cNvSpPr>
            <p:nvPr/>
          </p:nvSpPr>
          <p:spPr bwMode="auto">
            <a:xfrm>
              <a:off x="3801" y="3067"/>
              <a:ext cx="169" cy="270"/>
            </a:xfrm>
            <a:custGeom>
              <a:avLst/>
              <a:gdLst>
                <a:gd name="T0" fmla="*/ 0 w 169"/>
                <a:gd name="T1" fmla="*/ 0 h 270"/>
                <a:gd name="T2" fmla="*/ 45 w 169"/>
                <a:gd name="T3" fmla="*/ 190 h 270"/>
                <a:gd name="T4" fmla="*/ 137 w 169"/>
                <a:gd name="T5" fmla="*/ 158 h 270"/>
                <a:gd name="T6" fmla="*/ 169 w 169"/>
                <a:gd name="T7" fmla="*/ 270 h 270"/>
                <a:gd name="T8" fmla="*/ 0 60000 65536"/>
                <a:gd name="T9" fmla="*/ 0 60000 65536"/>
                <a:gd name="T10" fmla="*/ 0 60000 65536"/>
                <a:gd name="T11" fmla="*/ 0 60000 65536"/>
                <a:gd name="T12" fmla="*/ 0 w 169"/>
                <a:gd name="T13" fmla="*/ 0 h 270"/>
                <a:gd name="T14" fmla="*/ 169 w 169"/>
                <a:gd name="T15" fmla="*/ 270 h 270"/>
              </a:gdLst>
              <a:ahLst/>
              <a:cxnLst>
                <a:cxn ang="T8">
                  <a:pos x="T0" y="T1"/>
                </a:cxn>
                <a:cxn ang="T9">
                  <a:pos x="T2" y="T3"/>
                </a:cxn>
                <a:cxn ang="T10">
                  <a:pos x="T4" y="T5"/>
                </a:cxn>
                <a:cxn ang="T11">
                  <a:pos x="T6" y="T7"/>
                </a:cxn>
              </a:cxnLst>
              <a:rect l="T12" t="T13" r="T14" b="T15"/>
              <a:pathLst>
                <a:path w="169" h="270">
                  <a:moveTo>
                    <a:pt x="0" y="0"/>
                  </a:moveTo>
                  <a:cubicBezTo>
                    <a:pt x="7" y="32"/>
                    <a:pt x="22" y="164"/>
                    <a:pt x="45" y="190"/>
                  </a:cubicBezTo>
                  <a:cubicBezTo>
                    <a:pt x="68" y="216"/>
                    <a:pt x="116" y="145"/>
                    <a:pt x="137" y="158"/>
                  </a:cubicBezTo>
                  <a:cubicBezTo>
                    <a:pt x="158" y="171"/>
                    <a:pt x="162" y="247"/>
                    <a:pt x="169" y="270"/>
                  </a:cubicBezTo>
                </a:path>
              </a:pathLst>
            </a:custGeom>
            <a:noFill/>
            <a:ln w="952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294" name="Freeform 41"/>
            <p:cNvSpPr>
              <a:spLocks/>
            </p:cNvSpPr>
            <p:nvPr/>
          </p:nvSpPr>
          <p:spPr bwMode="auto">
            <a:xfrm>
              <a:off x="4980" y="3339"/>
              <a:ext cx="136" cy="182"/>
            </a:xfrm>
            <a:custGeom>
              <a:avLst/>
              <a:gdLst>
                <a:gd name="T0" fmla="*/ 136 w 136"/>
                <a:gd name="T1" fmla="*/ 0 h 182"/>
                <a:gd name="T2" fmla="*/ 45 w 136"/>
                <a:gd name="T3" fmla="*/ 0 h 182"/>
                <a:gd name="T4" fmla="*/ 0 w 136"/>
                <a:gd name="T5" fmla="*/ 91 h 182"/>
                <a:gd name="T6" fmla="*/ 45 w 136"/>
                <a:gd name="T7" fmla="*/ 182 h 182"/>
                <a:gd name="T8" fmla="*/ 136 w 136"/>
                <a:gd name="T9" fmla="*/ 182 h 182"/>
                <a:gd name="T10" fmla="*/ 0 60000 65536"/>
                <a:gd name="T11" fmla="*/ 0 60000 65536"/>
                <a:gd name="T12" fmla="*/ 0 60000 65536"/>
                <a:gd name="T13" fmla="*/ 0 60000 65536"/>
                <a:gd name="T14" fmla="*/ 0 60000 65536"/>
                <a:gd name="T15" fmla="*/ 0 w 136"/>
                <a:gd name="T16" fmla="*/ 0 h 182"/>
                <a:gd name="T17" fmla="*/ 136 w 136"/>
                <a:gd name="T18" fmla="*/ 182 h 182"/>
              </a:gdLst>
              <a:ahLst/>
              <a:cxnLst>
                <a:cxn ang="T10">
                  <a:pos x="T0" y="T1"/>
                </a:cxn>
                <a:cxn ang="T11">
                  <a:pos x="T2" y="T3"/>
                </a:cxn>
                <a:cxn ang="T12">
                  <a:pos x="T4" y="T5"/>
                </a:cxn>
                <a:cxn ang="T13">
                  <a:pos x="T6" y="T7"/>
                </a:cxn>
                <a:cxn ang="T14">
                  <a:pos x="T8" y="T9"/>
                </a:cxn>
              </a:cxnLst>
              <a:rect l="T15" t="T16" r="T17" b="T18"/>
              <a:pathLst>
                <a:path w="136" h="182">
                  <a:moveTo>
                    <a:pt x="136" y="0"/>
                  </a:moveTo>
                  <a:lnTo>
                    <a:pt x="45" y="0"/>
                  </a:lnTo>
                  <a:lnTo>
                    <a:pt x="0" y="91"/>
                  </a:lnTo>
                  <a:lnTo>
                    <a:pt x="45" y="182"/>
                  </a:lnTo>
                  <a:lnTo>
                    <a:pt x="136" y="182"/>
                  </a:lnTo>
                </a:path>
              </a:pathLst>
            </a:custGeom>
            <a:solidFill>
              <a:schemeClr val="hlink"/>
            </a:solidFill>
            <a:ln w="9525">
              <a:solidFill>
                <a:schemeClr val="tx1"/>
              </a:solidFill>
              <a:round/>
              <a:headEnd/>
              <a:tailEnd/>
            </a:ln>
          </p:spPr>
          <p:txBody>
            <a:bodyPr/>
            <a:lstStyle/>
            <a:p>
              <a:endParaRPr lang="zh-CN" altLang="en-US"/>
            </a:p>
          </p:txBody>
        </p:sp>
        <p:sp>
          <p:nvSpPr>
            <p:cNvPr id="11295" name="Freeform 42"/>
            <p:cNvSpPr>
              <a:spLocks/>
            </p:cNvSpPr>
            <p:nvPr/>
          </p:nvSpPr>
          <p:spPr bwMode="auto">
            <a:xfrm>
              <a:off x="4255" y="2976"/>
              <a:ext cx="862" cy="182"/>
            </a:xfrm>
            <a:custGeom>
              <a:avLst/>
              <a:gdLst>
                <a:gd name="T0" fmla="*/ 862 w 862"/>
                <a:gd name="T1" fmla="*/ 0 h 182"/>
                <a:gd name="T2" fmla="*/ 46 w 862"/>
                <a:gd name="T3" fmla="*/ 0 h 182"/>
                <a:gd name="T4" fmla="*/ 0 w 862"/>
                <a:gd name="T5" fmla="*/ 91 h 182"/>
                <a:gd name="T6" fmla="*/ 46 w 862"/>
                <a:gd name="T7" fmla="*/ 182 h 182"/>
                <a:gd name="T8" fmla="*/ 862 w 862"/>
                <a:gd name="T9" fmla="*/ 182 h 182"/>
                <a:gd name="T10" fmla="*/ 0 60000 65536"/>
                <a:gd name="T11" fmla="*/ 0 60000 65536"/>
                <a:gd name="T12" fmla="*/ 0 60000 65536"/>
                <a:gd name="T13" fmla="*/ 0 60000 65536"/>
                <a:gd name="T14" fmla="*/ 0 60000 65536"/>
                <a:gd name="T15" fmla="*/ 0 w 862"/>
                <a:gd name="T16" fmla="*/ 0 h 182"/>
                <a:gd name="T17" fmla="*/ 862 w 862"/>
                <a:gd name="T18" fmla="*/ 182 h 182"/>
              </a:gdLst>
              <a:ahLst/>
              <a:cxnLst>
                <a:cxn ang="T10">
                  <a:pos x="T0" y="T1"/>
                </a:cxn>
                <a:cxn ang="T11">
                  <a:pos x="T2" y="T3"/>
                </a:cxn>
                <a:cxn ang="T12">
                  <a:pos x="T4" y="T5"/>
                </a:cxn>
                <a:cxn ang="T13">
                  <a:pos x="T6" y="T7"/>
                </a:cxn>
                <a:cxn ang="T14">
                  <a:pos x="T8" y="T9"/>
                </a:cxn>
              </a:cxnLst>
              <a:rect l="T15" t="T16" r="T17" b="T18"/>
              <a:pathLst>
                <a:path w="862" h="182">
                  <a:moveTo>
                    <a:pt x="862" y="0"/>
                  </a:moveTo>
                  <a:lnTo>
                    <a:pt x="46" y="0"/>
                  </a:lnTo>
                  <a:lnTo>
                    <a:pt x="0" y="91"/>
                  </a:lnTo>
                  <a:lnTo>
                    <a:pt x="46" y="182"/>
                  </a:lnTo>
                  <a:lnTo>
                    <a:pt x="862" y="182"/>
                  </a:lnTo>
                </a:path>
              </a:pathLst>
            </a:custGeom>
            <a:solidFill>
              <a:schemeClr val="accent1"/>
            </a:solidFill>
            <a:ln w="9525">
              <a:solidFill>
                <a:schemeClr val="tx1"/>
              </a:solidFill>
              <a:round/>
              <a:headEnd/>
              <a:tailEnd/>
            </a:ln>
          </p:spPr>
          <p:txBody>
            <a:bodyPr/>
            <a:lstStyle/>
            <a:p>
              <a:endParaRPr lang="zh-CN" altLang="en-US"/>
            </a:p>
          </p:txBody>
        </p:sp>
        <p:sp>
          <p:nvSpPr>
            <p:cNvPr id="11296" name="Freeform 43"/>
            <p:cNvSpPr>
              <a:spLocks/>
            </p:cNvSpPr>
            <p:nvPr/>
          </p:nvSpPr>
          <p:spPr bwMode="auto">
            <a:xfrm>
              <a:off x="4890" y="3067"/>
              <a:ext cx="169" cy="270"/>
            </a:xfrm>
            <a:custGeom>
              <a:avLst/>
              <a:gdLst>
                <a:gd name="T0" fmla="*/ 0 w 169"/>
                <a:gd name="T1" fmla="*/ 0 h 270"/>
                <a:gd name="T2" fmla="*/ 45 w 169"/>
                <a:gd name="T3" fmla="*/ 190 h 270"/>
                <a:gd name="T4" fmla="*/ 137 w 169"/>
                <a:gd name="T5" fmla="*/ 158 h 270"/>
                <a:gd name="T6" fmla="*/ 169 w 169"/>
                <a:gd name="T7" fmla="*/ 270 h 270"/>
                <a:gd name="T8" fmla="*/ 0 60000 65536"/>
                <a:gd name="T9" fmla="*/ 0 60000 65536"/>
                <a:gd name="T10" fmla="*/ 0 60000 65536"/>
                <a:gd name="T11" fmla="*/ 0 60000 65536"/>
                <a:gd name="T12" fmla="*/ 0 w 169"/>
                <a:gd name="T13" fmla="*/ 0 h 270"/>
                <a:gd name="T14" fmla="*/ 169 w 169"/>
                <a:gd name="T15" fmla="*/ 270 h 270"/>
              </a:gdLst>
              <a:ahLst/>
              <a:cxnLst>
                <a:cxn ang="T8">
                  <a:pos x="T0" y="T1"/>
                </a:cxn>
                <a:cxn ang="T9">
                  <a:pos x="T2" y="T3"/>
                </a:cxn>
                <a:cxn ang="T10">
                  <a:pos x="T4" y="T5"/>
                </a:cxn>
                <a:cxn ang="T11">
                  <a:pos x="T6" y="T7"/>
                </a:cxn>
              </a:cxnLst>
              <a:rect l="T12" t="T13" r="T14" b="T15"/>
              <a:pathLst>
                <a:path w="169" h="270">
                  <a:moveTo>
                    <a:pt x="0" y="0"/>
                  </a:moveTo>
                  <a:cubicBezTo>
                    <a:pt x="7" y="32"/>
                    <a:pt x="22" y="164"/>
                    <a:pt x="45" y="190"/>
                  </a:cubicBezTo>
                  <a:cubicBezTo>
                    <a:pt x="68" y="216"/>
                    <a:pt x="116" y="145"/>
                    <a:pt x="137" y="158"/>
                  </a:cubicBezTo>
                  <a:cubicBezTo>
                    <a:pt x="158" y="171"/>
                    <a:pt x="162" y="247"/>
                    <a:pt x="169" y="270"/>
                  </a:cubicBezTo>
                </a:path>
              </a:pathLst>
            </a:custGeom>
            <a:noFill/>
            <a:ln w="952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297" name="Line 15"/>
            <p:cNvSpPr>
              <a:spLocks noChangeShapeType="1"/>
            </p:cNvSpPr>
            <p:nvPr/>
          </p:nvSpPr>
          <p:spPr bwMode="auto">
            <a:xfrm>
              <a:off x="2712" y="2523"/>
              <a:ext cx="0" cy="113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98" name="Line 16"/>
            <p:cNvSpPr>
              <a:spLocks noChangeShapeType="1"/>
            </p:cNvSpPr>
            <p:nvPr/>
          </p:nvSpPr>
          <p:spPr bwMode="auto">
            <a:xfrm>
              <a:off x="3801" y="2523"/>
              <a:ext cx="0" cy="113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99" name="Line 17"/>
            <p:cNvSpPr>
              <a:spLocks noChangeShapeType="1"/>
            </p:cNvSpPr>
            <p:nvPr/>
          </p:nvSpPr>
          <p:spPr bwMode="auto">
            <a:xfrm>
              <a:off x="4889" y="2523"/>
              <a:ext cx="1" cy="113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1876091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ChangeArrowheads="1"/>
          </p:cNvSpPr>
          <p:nvPr/>
        </p:nvSpPr>
        <p:spPr bwMode="auto">
          <a:xfrm>
            <a:off x="304800" y="914400"/>
            <a:ext cx="8458200"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hangingPunct="1">
              <a:spcBef>
                <a:spcPct val="50000"/>
              </a:spcBef>
            </a:pPr>
            <a:r>
              <a:rPr kumimoji="1" lang="en-US" altLang="zh-CN" sz="2400" b="1" dirty="0" smtClean="0">
                <a:solidFill>
                  <a:srgbClr val="FF0000"/>
                </a:solidFill>
                <a:latin typeface="宋体" pitchFamily="2" charset="-122"/>
              </a:rPr>
              <a:t>ALU</a:t>
            </a:r>
            <a:r>
              <a:rPr kumimoji="1" lang="zh-CN" altLang="en-US" sz="2400" b="1" dirty="0" smtClean="0">
                <a:solidFill>
                  <a:srgbClr val="FF0000"/>
                </a:solidFill>
                <a:latin typeface="宋体" pitchFamily="2" charset="-122"/>
              </a:rPr>
              <a:t>指令</a:t>
            </a:r>
          </a:p>
          <a:p>
            <a:pPr algn="l" eaLnBrk="1" hangingPunct="1">
              <a:spcBef>
                <a:spcPct val="50000"/>
              </a:spcBef>
            </a:pPr>
            <a:r>
              <a:rPr kumimoji="1" lang="en-US" altLang="zh-CN" sz="2400" b="1" dirty="0" smtClean="0">
                <a:solidFill>
                  <a:srgbClr val="063DE9"/>
                </a:solidFill>
              </a:rPr>
              <a:t>•</a:t>
            </a:r>
            <a:r>
              <a:rPr kumimoji="1" lang="en-US" altLang="zh-CN" sz="2400" b="1" dirty="0" smtClean="0">
                <a:solidFill>
                  <a:srgbClr val="063DE9"/>
                </a:solidFill>
                <a:latin typeface="宋体" pitchFamily="2" charset="-122"/>
              </a:rPr>
              <a:t> add </a:t>
            </a:r>
            <a:r>
              <a:rPr kumimoji="1" lang="en-US" altLang="zh-CN" sz="2400" b="1" dirty="0" err="1" smtClean="0">
                <a:solidFill>
                  <a:srgbClr val="063DE9"/>
                </a:solidFill>
                <a:latin typeface="宋体" pitchFamily="2" charset="-122"/>
              </a:rPr>
              <a:t>rd</a:t>
            </a:r>
            <a:r>
              <a:rPr kumimoji="1" lang="en-US" altLang="zh-CN" sz="2400" b="1" dirty="0" smtClean="0">
                <a:solidFill>
                  <a:srgbClr val="063DE9"/>
                </a:solidFill>
                <a:latin typeface="宋体" pitchFamily="2" charset="-122"/>
              </a:rPr>
              <a:t>, rs1, rs2    </a:t>
            </a:r>
            <a:r>
              <a:rPr kumimoji="1" lang="en-US" altLang="zh-CN" sz="2400" b="1" dirty="0" err="1" smtClean="0">
                <a:solidFill>
                  <a:srgbClr val="063DE9"/>
                </a:solidFill>
                <a:latin typeface="宋体" pitchFamily="2" charset="-122"/>
              </a:rPr>
              <a:t>addi</a:t>
            </a:r>
            <a:r>
              <a:rPr kumimoji="1" lang="en-US" altLang="zh-CN" sz="2400" b="1" dirty="0" smtClean="0">
                <a:solidFill>
                  <a:srgbClr val="063DE9"/>
                </a:solidFill>
                <a:latin typeface="宋体" pitchFamily="2" charset="-122"/>
              </a:rPr>
              <a:t>  </a:t>
            </a:r>
            <a:r>
              <a:rPr kumimoji="1" lang="en-US" altLang="zh-CN" sz="2400" b="1" dirty="0" err="1" smtClean="0">
                <a:solidFill>
                  <a:srgbClr val="063DE9"/>
                </a:solidFill>
                <a:latin typeface="宋体" pitchFamily="2" charset="-122"/>
              </a:rPr>
              <a:t>rd</a:t>
            </a:r>
            <a:r>
              <a:rPr kumimoji="1" lang="en-US" altLang="zh-CN" sz="2400" b="1" dirty="0" smtClean="0">
                <a:solidFill>
                  <a:srgbClr val="063DE9"/>
                </a:solidFill>
                <a:latin typeface="宋体" pitchFamily="2" charset="-122"/>
              </a:rPr>
              <a:t>, rs1, </a:t>
            </a:r>
            <a:r>
              <a:rPr kumimoji="1" lang="en-US" altLang="zh-CN" sz="2400" b="1" dirty="0" err="1" smtClean="0">
                <a:solidFill>
                  <a:srgbClr val="063DE9"/>
                </a:solidFill>
                <a:latin typeface="宋体" pitchFamily="2" charset="-122"/>
              </a:rPr>
              <a:t>imme</a:t>
            </a:r>
            <a:endParaRPr kumimoji="1" lang="en-US" altLang="zh-CN" sz="2400" b="1" dirty="0" smtClean="0">
              <a:solidFill>
                <a:srgbClr val="063DE9"/>
              </a:solidFill>
              <a:latin typeface="宋体" pitchFamily="2" charset="-122"/>
            </a:endParaRPr>
          </a:p>
          <a:p>
            <a:pPr algn="l" eaLnBrk="1" hangingPunct="1">
              <a:spcBef>
                <a:spcPct val="50000"/>
              </a:spcBef>
            </a:pPr>
            <a:r>
              <a:rPr kumimoji="1" lang="en-US" altLang="zh-CN" sz="2400" b="1" dirty="0" smtClean="0">
                <a:solidFill>
                  <a:srgbClr val="063DE9"/>
                </a:solidFill>
              </a:rPr>
              <a:t>•</a:t>
            </a:r>
            <a:r>
              <a:rPr kumimoji="1" lang="en-US" altLang="zh-CN" sz="2400" b="1" dirty="0" smtClean="0">
                <a:solidFill>
                  <a:srgbClr val="063DE9"/>
                </a:solidFill>
                <a:latin typeface="宋体" pitchFamily="2" charset="-122"/>
              </a:rPr>
              <a:t> sub </a:t>
            </a:r>
            <a:r>
              <a:rPr kumimoji="1" lang="en-US" altLang="zh-CN" sz="2400" b="1" dirty="0" err="1" smtClean="0">
                <a:solidFill>
                  <a:srgbClr val="063DE9"/>
                </a:solidFill>
                <a:latin typeface="宋体" pitchFamily="2" charset="-122"/>
              </a:rPr>
              <a:t>rd</a:t>
            </a:r>
            <a:r>
              <a:rPr kumimoji="1" lang="en-US" altLang="zh-CN" sz="2400" b="1" dirty="0" smtClean="0">
                <a:solidFill>
                  <a:srgbClr val="063DE9"/>
                </a:solidFill>
                <a:latin typeface="宋体" pitchFamily="2" charset="-122"/>
              </a:rPr>
              <a:t>, rs1, rs2    </a:t>
            </a:r>
            <a:r>
              <a:rPr kumimoji="1" lang="en-US" altLang="zh-CN" sz="2400" b="1" dirty="0" err="1" smtClean="0">
                <a:solidFill>
                  <a:srgbClr val="063DE9"/>
                </a:solidFill>
                <a:latin typeface="宋体" pitchFamily="2" charset="-122"/>
              </a:rPr>
              <a:t>subi</a:t>
            </a:r>
            <a:r>
              <a:rPr kumimoji="1" lang="en-US" altLang="zh-CN" sz="2400" b="1" dirty="0" smtClean="0">
                <a:solidFill>
                  <a:srgbClr val="063DE9"/>
                </a:solidFill>
                <a:latin typeface="宋体" pitchFamily="2" charset="-122"/>
              </a:rPr>
              <a:t>  </a:t>
            </a:r>
            <a:r>
              <a:rPr kumimoji="1" lang="en-US" altLang="zh-CN" sz="2400" b="1" dirty="0" err="1" smtClean="0">
                <a:solidFill>
                  <a:srgbClr val="063DE9"/>
                </a:solidFill>
                <a:latin typeface="宋体" pitchFamily="2" charset="-122"/>
              </a:rPr>
              <a:t>rd</a:t>
            </a:r>
            <a:r>
              <a:rPr kumimoji="1" lang="en-US" altLang="zh-CN" sz="2400" b="1" dirty="0" smtClean="0">
                <a:solidFill>
                  <a:srgbClr val="063DE9"/>
                </a:solidFill>
                <a:latin typeface="宋体" pitchFamily="2" charset="-122"/>
              </a:rPr>
              <a:t>, rs1, </a:t>
            </a:r>
            <a:r>
              <a:rPr kumimoji="1" lang="en-US" altLang="zh-CN" sz="2400" b="1" dirty="0" err="1" smtClean="0">
                <a:solidFill>
                  <a:srgbClr val="063DE9"/>
                </a:solidFill>
                <a:latin typeface="宋体" pitchFamily="2" charset="-122"/>
              </a:rPr>
              <a:t>imme</a:t>
            </a:r>
            <a:endParaRPr kumimoji="1" lang="en-US" altLang="zh-CN" sz="2400" b="1" dirty="0" smtClean="0">
              <a:solidFill>
                <a:srgbClr val="063DE9"/>
              </a:solidFill>
              <a:latin typeface="宋体" pitchFamily="2" charset="-122"/>
            </a:endParaRPr>
          </a:p>
          <a:p>
            <a:pPr algn="l" eaLnBrk="1" hangingPunct="1">
              <a:spcBef>
                <a:spcPct val="50000"/>
              </a:spcBef>
              <a:buFontTx/>
              <a:buChar char="•"/>
            </a:pPr>
            <a:r>
              <a:rPr kumimoji="1" lang="en-US" altLang="zh-CN" sz="2400" b="1" dirty="0" smtClean="0">
                <a:solidFill>
                  <a:srgbClr val="063DE9"/>
                </a:solidFill>
                <a:latin typeface="宋体" pitchFamily="2" charset="-122"/>
              </a:rPr>
              <a:t> and </a:t>
            </a:r>
            <a:r>
              <a:rPr kumimoji="1" lang="en-US" altLang="zh-CN" sz="2400" b="1" dirty="0" err="1" smtClean="0">
                <a:solidFill>
                  <a:srgbClr val="063DE9"/>
                </a:solidFill>
                <a:latin typeface="宋体" pitchFamily="2" charset="-122"/>
              </a:rPr>
              <a:t>rd</a:t>
            </a:r>
            <a:r>
              <a:rPr kumimoji="1" lang="en-US" altLang="zh-CN" sz="2400" b="1" dirty="0" smtClean="0">
                <a:solidFill>
                  <a:srgbClr val="063DE9"/>
                </a:solidFill>
                <a:latin typeface="宋体" pitchFamily="2" charset="-122"/>
              </a:rPr>
              <a:t>, rs1, rs2    </a:t>
            </a:r>
            <a:r>
              <a:rPr kumimoji="1" lang="en-US" altLang="zh-CN" sz="2400" b="1" dirty="0" err="1" smtClean="0">
                <a:solidFill>
                  <a:srgbClr val="063DE9"/>
                </a:solidFill>
                <a:latin typeface="宋体" pitchFamily="2" charset="-122"/>
              </a:rPr>
              <a:t>andi</a:t>
            </a:r>
            <a:r>
              <a:rPr kumimoji="1" lang="en-US" altLang="zh-CN" sz="2400" b="1" dirty="0" smtClean="0">
                <a:solidFill>
                  <a:srgbClr val="063DE9"/>
                </a:solidFill>
                <a:latin typeface="宋体" pitchFamily="2" charset="-122"/>
              </a:rPr>
              <a:t>  </a:t>
            </a:r>
            <a:r>
              <a:rPr kumimoji="1" lang="en-US" altLang="zh-CN" sz="2400" b="1" dirty="0" err="1" smtClean="0">
                <a:solidFill>
                  <a:srgbClr val="063DE9"/>
                </a:solidFill>
                <a:latin typeface="宋体" pitchFamily="2" charset="-122"/>
              </a:rPr>
              <a:t>rd</a:t>
            </a:r>
            <a:r>
              <a:rPr kumimoji="1" lang="en-US" altLang="zh-CN" sz="2400" b="1" dirty="0" smtClean="0">
                <a:solidFill>
                  <a:srgbClr val="063DE9"/>
                </a:solidFill>
                <a:latin typeface="宋体" pitchFamily="2" charset="-122"/>
              </a:rPr>
              <a:t>, rs1, </a:t>
            </a:r>
            <a:r>
              <a:rPr kumimoji="1" lang="en-US" altLang="zh-CN" sz="2400" b="1" dirty="0" err="1" smtClean="0">
                <a:solidFill>
                  <a:srgbClr val="063DE9"/>
                </a:solidFill>
                <a:latin typeface="宋体" pitchFamily="2" charset="-122"/>
              </a:rPr>
              <a:t>imme</a:t>
            </a:r>
            <a:endParaRPr kumimoji="1" lang="en-US" altLang="zh-CN" sz="2400" b="1" dirty="0" smtClean="0">
              <a:solidFill>
                <a:srgbClr val="063DE9"/>
              </a:solidFill>
              <a:latin typeface="宋体" pitchFamily="2" charset="-122"/>
            </a:endParaRPr>
          </a:p>
          <a:p>
            <a:pPr algn="l" eaLnBrk="1" hangingPunct="1">
              <a:spcBef>
                <a:spcPct val="50000"/>
              </a:spcBef>
              <a:buFontTx/>
              <a:buChar char="•"/>
            </a:pPr>
            <a:r>
              <a:rPr kumimoji="1" lang="en-US" altLang="zh-CN" sz="2400" b="1" dirty="0" smtClean="0">
                <a:solidFill>
                  <a:srgbClr val="063DE9"/>
                </a:solidFill>
                <a:latin typeface="宋体" pitchFamily="2" charset="-122"/>
              </a:rPr>
              <a:t> or  </a:t>
            </a:r>
            <a:r>
              <a:rPr kumimoji="1" lang="en-US" altLang="zh-CN" sz="2400" b="1" dirty="0" err="1" smtClean="0">
                <a:solidFill>
                  <a:srgbClr val="063DE9"/>
                </a:solidFill>
                <a:latin typeface="宋体" pitchFamily="2" charset="-122"/>
              </a:rPr>
              <a:t>rd</a:t>
            </a:r>
            <a:r>
              <a:rPr kumimoji="1" lang="en-US" altLang="zh-CN" sz="2400" b="1" dirty="0" smtClean="0">
                <a:solidFill>
                  <a:srgbClr val="063DE9"/>
                </a:solidFill>
                <a:latin typeface="宋体" pitchFamily="2" charset="-122"/>
              </a:rPr>
              <a:t>, rs1, rs2    </a:t>
            </a:r>
            <a:r>
              <a:rPr kumimoji="1" lang="en-US" altLang="zh-CN" sz="2400" b="1" dirty="0" err="1" smtClean="0">
                <a:solidFill>
                  <a:srgbClr val="063DE9"/>
                </a:solidFill>
                <a:latin typeface="宋体" pitchFamily="2" charset="-122"/>
              </a:rPr>
              <a:t>ori</a:t>
            </a:r>
            <a:r>
              <a:rPr kumimoji="1" lang="en-US" altLang="zh-CN" sz="2400" b="1" dirty="0" smtClean="0">
                <a:solidFill>
                  <a:srgbClr val="063DE9"/>
                </a:solidFill>
                <a:latin typeface="宋体" pitchFamily="2" charset="-122"/>
              </a:rPr>
              <a:t>   </a:t>
            </a:r>
            <a:r>
              <a:rPr kumimoji="1" lang="en-US" altLang="zh-CN" sz="2400" b="1" dirty="0" err="1" smtClean="0">
                <a:solidFill>
                  <a:srgbClr val="063DE9"/>
                </a:solidFill>
                <a:latin typeface="宋体" pitchFamily="2" charset="-122"/>
              </a:rPr>
              <a:t>rd</a:t>
            </a:r>
            <a:r>
              <a:rPr kumimoji="1" lang="en-US" altLang="zh-CN" sz="2400" b="1" dirty="0" smtClean="0">
                <a:solidFill>
                  <a:srgbClr val="063DE9"/>
                </a:solidFill>
                <a:latin typeface="宋体" pitchFamily="2" charset="-122"/>
              </a:rPr>
              <a:t>, rs1, </a:t>
            </a:r>
            <a:r>
              <a:rPr kumimoji="1" lang="en-US" altLang="zh-CN" sz="2400" b="1" dirty="0" err="1" smtClean="0">
                <a:solidFill>
                  <a:srgbClr val="063DE9"/>
                </a:solidFill>
                <a:latin typeface="宋体" pitchFamily="2" charset="-122"/>
              </a:rPr>
              <a:t>imme</a:t>
            </a:r>
            <a:endParaRPr kumimoji="1" lang="en-US" altLang="zh-CN" sz="2400" b="1" dirty="0" smtClean="0">
              <a:solidFill>
                <a:srgbClr val="063DE9"/>
              </a:solidFill>
              <a:latin typeface="宋体" pitchFamily="2" charset="-122"/>
            </a:endParaRPr>
          </a:p>
          <a:p>
            <a:pPr algn="l" eaLnBrk="1" hangingPunct="1">
              <a:spcBef>
                <a:spcPct val="50000"/>
              </a:spcBef>
            </a:pPr>
            <a:r>
              <a:rPr kumimoji="1" lang="zh-CN" altLang="en-US" sz="2400" b="1" dirty="0" smtClean="0">
                <a:solidFill>
                  <a:srgbClr val="FF0000"/>
                </a:solidFill>
                <a:latin typeface="宋体" pitchFamily="2" charset="-122"/>
              </a:rPr>
              <a:t>存储器访问</a:t>
            </a:r>
          </a:p>
          <a:p>
            <a:pPr algn="l" eaLnBrk="1" hangingPunct="1">
              <a:spcBef>
                <a:spcPct val="50000"/>
              </a:spcBef>
            </a:pPr>
            <a:r>
              <a:rPr kumimoji="1" lang="en-US" altLang="zh-CN" sz="2400" b="1" dirty="0" smtClean="0">
                <a:solidFill>
                  <a:srgbClr val="063DE9"/>
                </a:solidFill>
              </a:rPr>
              <a:t>•</a:t>
            </a:r>
            <a:r>
              <a:rPr kumimoji="1" lang="en-US" altLang="zh-CN" sz="2400" b="1" dirty="0" smtClean="0">
                <a:solidFill>
                  <a:srgbClr val="063DE9"/>
                </a:solidFill>
                <a:latin typeface="宋体" pitchFamily="2" charset="-122"/>
              </a:rPr>
              <a:t> load  </a:t>
            </a:r>
            <a:r>
              <a:rPr kumimoji="1" lang="en-US" altLang="zh-CN" sz="2400" b="1" dirty="0" err="1" smtClean="0">
                <a:solidFill>
                  <a:srgbClr val="3333CC"/>
                </a:solidFill>
                <a:latin typeface="宋体" pitchFamily="2" charset="-122"/>
              </a:rPr>
              <a:t>rd</a:t>
            </a:r>
            <a:r>
              <a:rPr kumimoji="1" lang="en-US" altLang="zh-CN" sz="2400" b="1" dirty="0" smtClean="0">
                <a:solidFill>
                  <a:srgbClr val="3333CC"/>
                </a:solidFill>
                <a:latin typeface="宋体" pitchFamily="2" charset="-122"/>
              </a:rPr>
              <a:t>, rs1</a:t>
            </a:r>
            <a:r>
              <a:rPr kumimoji="1" lang="en-US" altLang="zh-CN" sz="2400" b="1" dirty="0" smtClean="0">
                <a:solidFill>
                  <a:srgbClr val="063DE9"/>
                </a:solidFill>
                <a:latin typeface="宋体" pitchFamily="2" charset="-122"/>
              </a:rPr>
              <a:t>, </a:t>
            </a:r>
            <a:r>
              <a:rPr kumimoji="1" lang="en-US" altLang="zh-CN" sz="2400" b="1" dirty="0" err="1" smtClean="0">
                <a:solidFill>
                  <a:srgbClr val="063DE9"/>
                </a:solidFill>
                <a:latin typeface="宋体" pitchFamily="2" charset="-122"/>
              </a:rPr>
              <a:t>imme</a:t>
            </a:r>
            <a:endParaRPr kumimoji="1" lang="en-US" altLang="zh-CN" sz="2400" b="1" dirty="0" smtClean="0">
              <a:solidFill>
                <a:srgbClr val="063DE9"/>
              </a:solidFill>
              <a:latin typeface="宋体" pitchFamily="2" charset="-122"/>
            </a:endParaRPr>
          </a:p>
          <a:p>
            <a:pPr algn="l" eaLnBrk="1" hangingPunct="1">
              <a:spcBef>
                <a:spcPct val="50000"/>
              </a:spcBef>
            </a:pPr>
            <a:r>
              <a:rPr kumimoji="1" lang="en-US" altLang="zh-CN" sz="2400" b="1" dirty="0" smtClean="0">
                <a:solidFill>
                  <a:srgbClr val="063DE9"/>
                </a:solidFill>
              </a:rPr>
              <a:t>•</a:t>
            </a:r>
            <a:r>
              <a:rPr kumimoji="1" lang="en-US" altLang="zh-CN" sz="2400" b="1" dirty="0" smtClean="0">
                <a:solidFill>
                  <a:srgbClr val="063DE9"/>
                </a:solidFill>
                <a:latin typeface="宋体" pitchFamily="2" charset="-122"/>
              </a:rPr>
              <a:t> </a:t>
            </a:r>
            <a:r>
              <a:rPr kumimoji="1" lang="en-US" altLang="zh-CN" sz="2400" b="1" dirty="0" err="1" smtClean="0">
                <a:solidFill>
                  <a:srgbClr val="063DE9"/>
                </a:solidFill>
                <a:latin typeface="宋体" pitchFamily="2" charset="-122"/>
              </a:rPr>
              <a:t>stroe</a:t>
            </a:r>
            <a:r>
              <a:rPr kumimoji="1" lang="en-US" altLang="zh-CN" sz="2400" b="1" dirty="0" smtClean="0">
                <a:solidFill>
                  <a:srgbClr val="063DE9"/>
                </a:solidFill>
                <a:latin typeface="宋体" pitchFamily="2" charset="-122"/>
              </a:rPr>
              <a:t> </a:t>
            </a:r>
            <a:r>
              <a:rPr kumimoji="1" lang="en-US" altLang="zh-CN" sz="2400" b="1" dirty="0" err="1" smtClean="0">
                <a:solidFill>
                  <a:srgbClr val="3333CC"/>
                </a:solidFill>
                <a:latin typeface="宋体" pitchFamily="2" charset="-122"/>
              </a:rPr>
              <a:t>rd</a:t>
            </a:r>
            <a:r>
              <a:rPr kumimoji="1" lang="en-US" altLang="zh-CN" sz="2400" b="1" dirty="0" smtClean="0">
                <a:solidFill>
                  <a:srgbClr val="3333CC"/>
                </a:solidFill>
                <a:latin typeface="宋体" pitchFamily="2" charset="-122"/>
              </a:rPr>
              <a:t>, rs1</a:t>
            </a:r>
            <a:r>
              <a:rPr kumimoji="1" lang="en-US" altLang="zh-CN" sz="2400" b="1" dirty="0" smtClean="0">
                <a:solidFill>
                  <a:srgbClr val="063DE9"/>
                </a:solidFill>
                <a:latin typeface="宋体" pitchFamily="2" charset="-122"/>
              </a:rPr>
              <a:t>, </a:t>
            </a:r>
            <a:r>
              <a:rPr kumimoji="1" lang="en-US" altLang="zh-CN" sz="2400" b="1" dirty="0" err="1" smtClean="0">
                <a:solidFill>
                  <a:srgbClr val="063DE9"/>
                </a:solidFill>
                <a:latin typeface="宋体" pitchFamily="2" charset="-122"/>
              </a:rPr>
              <a:t>imme</a:t>
            </a:r>
            <a:endParaRPr kumimoji="1" lang="en-US" altLang="zh-CN" sz="2400" b="1" dirty="0" smtClean="0">
              <a:solidFill>
                <a:srgbClr val="063DE9"/>
              </a:solidFill>
              <a:latin typeface="宋体" pitchFamily="2" charset="-122"/>
            </a:endParaRPr>
          </a:p>
          <a:p>
            <a:pPr algn="l" eaLnBrk="1" hangingPunct="1">
              <a:spcBef>
                <a:spcPct val="50000"/>
              </a:spcBef>
            </a:pPr>
            <a:r>
              <a:rPr kumimoji="1" lang="zh-CN" altLang="en-US" sz="2400" b="1" dirty="0" smtClean="0">
                <a:solidFill>
                  <a:srgbClr val="FF0000"/>
                </a:solidFill>
                <a:latin typeface="宋体" pitchFamily="2" charset="-122"/>
              </a:rPr>
              <a:t>条件转移</a:t>
            </a:r>
            <a:r>
              <a:rPr kumimoji="1" lang="en-US" altLang="zh-CN" sz="2400" b="1" dirty="0" smtClean="0">
                <a:solidFill>
                  <a:srgbClr val="FF0000"/>
                </a:solidFill>
                <a:latin typeface="宋体" pitchFamily="2" charset="-122"/>
              </a:rPr>
              <a:t>:</a:t>
            </a:r>
            <a:r>
              <a:rPr kumimoji="1" lang="en-US" altLang="zh-CN" sz="2400" b="1" dirty="0" smtClean="0">
                <a:solidFill>
                  <a:srgbClr val="063DE9"/>
                </a:solidFill>
                <a:latin typeface="宋体" pitchFamily="2" charset="-122"/>
              </a:rPr>
              <a:t>   </a:t>
            </a:r>
            <a:r>
              <a:rPr kumimoji="1" lang="en-US" altLang="zh-CN" sz="2400" b="1" dirty="0" err="1" smtClean="0">
                <a:solidFill>
                  <a:srgbClr val="063DE9"/>
                </a:solidFill>
                <a:latin typeface="宋体" pitchFamily="2" charset="-122"/>
              </a:rPr>
              <a:t>beq</a:t>
            </a:r>
            <a:r>
              <a:rPr kumimoji="1" lang="en-US" altLang="zh-CN" sz="2400" b="1" dirty="0" smtClean="0">
                <a:solidFill>
                  <a:srgbClr val="063DE9"/>
                </a:solidFill>
                <a:latin typeface="宋体" pitchFamily="2" charset="-122"/>
              </a:rPr>
              <a:t>   </a:t>
            </a:r>
            <a:r>
              <a:rPr kumimoji="1" lang="en-US" altLang="zh-CN" sz="2400" b="1" dirty="0" err="1" smtClean="0">
                <a:solidFill>
                  <a:srgbClr val="063DE9"/>
                </a:solidFill>
                <a:latin typeface="宋体" pitchFamily="2" charset="-122"/>
              </a:rPr>
              <a:t>disp</a:t>
            </a:r>
            <a:r>
              <a:rPr kumimoji="1" lang="en-US" altLang="zh-CN" sz="2400" b="1" dirty="0" smtClean="0">
                <a:solidFill>
                  <a:srgbClr val="063DE9"/>
                </a:solidFill>
                <a:latin typeface="宋体" pitchFamily="2" charset="-122"/>
              </a:rPr>
              <a:t>    </a:t>
            </a:r>
            <a:r>
              <a:rPr kumimoji="1" lang="en-US" altLang="zh-CN" sz="2400" b="1" dirty="0" err="1" smtClean="0">
                <a:solidFill>
                  <a:srgbClr val="063DE9"/>
                </a:solidFill>
                <a:latin typeface="宋体" pitchFamily="2" charset="-122"/>
              </a:rPr>
              <a:t>bne</a:t>
            </a:r>
            <a:r>
              <a:rPr kumimoji="1" lang="en-US" altLang="zh-CN" sz="2400" b="1" dirty="0" smtClean="0">
                <a:solidFill>
                  <a:srgbClr val="063DE9"/>
                </a:solidFill>
                <a:latin typeface="宋体" pitchFamily="2" charset="-122"/>
              </a:rPr>
              <a:t>   </a:t>
            </a:r>
            <a:r>
              <a:rPr kumimoji="1" lang="en-US" altLang="zh-CN" sz="2400" b="1" dirty="0" err="1" smtClean="0">
                <a:solidFill>
                  <a:srgbClr val="063DE9"/>
                </a:solidFill>
                <a:latin typeface="宋体" pitchFamily="2" charset="-122"/>
              </a:rPr>
              <a:t>disp</a:t>
            </a:r>
            <a:endParaRPr kumimoji="1" lang="en-US" altLang="zh-CN" sz="2400" b="1" dirty="0" smtClean="0">
              <a:solidFill>
                <a:srgbClr val="063DE9"/>
              </a:solidFill>
              <a:latin typeface="宋体" pitchFamily="2" charset="-122"/>
            </a:endParaRPr>
          </a:p>
          <a:p>
            <a:pPr algn="l" eaLnBrk="1" hangingPunct="1">
              <a:spcBef>
                <a:spcPct val="50000"/>
              </a:spcBef>
            </a:pPr>
            <a:r>
              <a:rPr kumimoji="1" lang="zh-CN" altLang="en-US" sz="2400" b="1" dirty="0" smtClean="0">
                <a:solidFill>
                  <a:srgbClr val="FF0000"/>
                </a:solidFill>
                <a:latin typeface="宋体" pitchFamily="2" charset="-122"/>
              </a:rPr>
              <a:t>无条件跳转</a:t>
            </a:r>
            <a:r>
              <a:rPr kumimoji="1" lang="en-US" altLang="zh-CN" sz="2400" b="1" dirty="0" smtClean="0">
                <a:solidFill>
                  <a:srgbClr val="063DE9"/>
                </a:solidFill>
                <a:latin typeface="宋体" pitchFamily="2" charset="-122"/>
              </a:rPr>
              <a:t>: Branch  </a:t>
            </a:r>
            <a:r>
              <a:rPr kumimoji="1" lang="en-US" altLang="zh-CN" sz="2400" b="1" dirty="0" err="1" smtClean="0">
                <a:solidFill>
                  <a:srgbClr val="063DE9"/>
                </a:solidFill>
                <a:latin typeface="宋体" pitchFamily="2" charset="-122"/>
              </a:rPr>
              <a:t>disp</a:t>
            </a:r>
            <a:endParaRPr kumimoji="1" lang="en-US" altLang="zh-CN" sz="2400" b="1" dirty="0" smtClean="0">
              <a:solidFill>
                <a:srgbClr val="063DE9"/>
              </a:solidFill>
              <a:latin typeface="宋体" pitchFamily="2" charset="-122"/>
            </a:endParaRPr>
          </a:p>
        </p:txBody>
      </p:sp>
      <p:sp>
        <p:nvSpPr>
          <p:cNvPr id="31747" name="Rectangle 3"/>
          <p:cNvSpPr>
            <a:spLocks noChangeArrowheads="1"/>
          </p:cNvSpPr>
          <p:nvPr/>
        </p:nvSpPr>
        <p:spPr bwMode="auto">
          <a:xfrm>
            <a:off x="381000" y="328613"/>
            <a:ext cx="59191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eaLnBrk="1" hangingPunct="1">
              <a:spcBef>
                <a:spcPct val="50000"/>
              </a:spcBef>
            </a:pPr>
            <a:r>
              <a:rPr kumimoji="1" lang="zh-CN" altLang="en-US" sz="2800" b="1" dirty="0" smtClean="0">
                <a:solidFill>
                  <a:srgbClr val="FD0128"/>
                </a:solidFill>
                <a:latin typeface="宋体" pitchFamily="2" charset="-122"/>
              </a:rPr>
              <a:t>假定多周期机器涉及的</a:t>
            </a:r>
            <a:r>
              <a:rPr kumimoji="1" lang="zh-CN" altLang="en-US" sz="2800" b="1" dirty="0">
                <a:solidFill>
                  <a:srgbClr val="FD0128"/>
                </a:solidFill>
                <a:latin typeface="宋体" pitchFamily="2" charset="-122"/>
              </a:rPr>
              <a:t>具体</a:t>
            </a:r>
            <a:r>
              <a:rPr kumimoji="1" lang="zh-CN" altLang="en-US" sz="2800" b="1" dirty="0" smtClean="0">
                <a:solidFill>
                  <a:srgbClr val="FD0128"/>
                </a:solidFill>
                <a:latin typeface="宋体" pitchFamily="2" charset="-122"/>
              </a:rPr>
              <a:t>指令如下</a:t>
            </a:r>
          </a:p>
        </p:txBody>
      </p:sp>
    </p:spTree>
    <p:extLst>
      <p:ext uri="{BB962C8B-B14F-4D97-AF65-F5344CB8AC3E}">
        <p14:creationId xmlns:p14="http://schemas.microsoft.com/office/powerpoint/2010/main" val="738359276"/>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457200" y="4210050"/>
            <a:ext cx="8305800" cy="210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hangingPunct="1">
              <a:spcBef>
                <a:spcPct val="50000"/>
              </a:spcBef>
            </a:pPr>
            <a:r>
              <a:rPr kumimoji="1" lang="en-US" altLang="zh-CN" sz="2400" b="1" smtClean="0">
                <a:solidFill>
                  <a:srgbClr val="063DE9"/>
                </a:solidFill>
              </a:rPr>
              <a:t> </a:t>
            </a:r>
            <a:r>
              <a:rPr kumimoji="1" lang="en-US" altLang="zh-CN" sz="2400" b="1" smtClean="0">
                <a:solidFill>
                  <a:srgbClr val="FF0000"/>
                </a:solidFill>
              </a:rPr>
              <a:t>opcode:</a:t>
            </a:r>
            <a:r>
              <a:rPr kumimoji="1" lang="en-US" altLang="zh-CN" sz="2400" b="1" smtClean="0">
                <a:solidFill>
                  <a:srgbClr val="063DE9"/>
                </a:solidFill>
              </a:rPr>
              <a:t> </a:t>
            </a:r>
            <a:r>
              <a:rPr kumimoji="1" lang="zh-CN" altLang="en-US" sz="2400" b="1" smtClean="0">
                <a:solidFill>
                  <a:srgbClr val="063DE9"/>
                </a:solidFill>
                <a:latin typeface="宋体" pitchFamily="2" charset="-122"/>
              </a:rPr>
              <a:t>指令的操作码</a:t>
            </a:r>
          </a:p>
          <a:p>
            <a:pPr algn="l" eaLnBrk="1" hangingPunct="1">
              <a:spcBef>
                <a:spcPct val="50000"/>
              </a:spcBef>
            </a:pPr>
            <a:r>
              <a:rPr kumimoji="1" lang="zh-CN" altLang="en-US" sz="2400" b="1" smtClean="0">
                <a:solidFill>
                  <a:srgbClr val="063DE9"/>
                </a:solidFill>
              </a:rPr>
              <a:t> </a:t>
            </a:r>
            <a:r>
              <a:rPr kumimoji="1" lang="en-US" altLang="zh-CN" sz="2400" b="1" smtClean="0">
                <a:solidFill>
                  <a:srgbClr val="FF0000"/>
                </a:solidFill>
              </a:rPr>
              <a:t>rs1, rs2, rd:</a:t>
            </a:r>
            <a:r>
              <a:rPr kumimoji="1" lang="en-US" altLang="zh-CN" sz="2400" b="1" smtClean="0">
                <a:solidFill>
                  <a:srgbClr val="063DE9"/>
                </a:solidFill>
              </a:rPr>
              <a:t> </a:t>
            </a:r>
            <a:r>
              <a:rPr kumimoji="1" lang="zh-CN" altLang="en-US" sz="2400" b="1" smtClean="0">
                <a:solidFill>
                  <a:srgbClr val="063DE9"/>
                </a:solidFill>
                <a:latin typeface="宋体" pitchFamily="2" charset="-122"/>
              </a:rPr>
              <a:t>源</a:t>
            </a:r>
            <a:r>
              <a:rPr kumimoji="1" lang="en-US" altLang="zh-CN" sz="2400" b="1" smtClean="0">
                <a:solidFill>
                  <a:srgbClr val="063DE9"/>
                </a:solidFill>
                <a:latin typeface="宋体" pitchFamily="2" charset="-122"/>
              </a:rPr>
              <a:t>1</a:t>
            </a:r>
            <a:r>
              <a:rPr kumimoji="1" lang="zh-CN" altLang="en-US" sz="2400" b="1" smtClean="0">
                <a:solidFill>
                  <a:srgbClr val="063DE9"/>
                </a:solidFill>
                <a:latin typeface="宋体" pitchFamily="2" charset="-122"/>
              </a:rPr>
              <a:t>和源</a:t>
            </a:r>
            <a:r>
              <a:rPr kumimoji="1" lang="en-US" altLang="zh-CN" sz="2400" b="1" smtClean="0">
                <a:solidFill>
                  <a:srgbClr val="063DE9"/>
                </a:solidFill>
                <a:latin typeface="宋体" pitchFamily="2" charset="-122"/>
              </a:rPr>
              <a:t>2</a:t>
            </a:r>
            <a:r>
              <a:rPr kumimoji="1" lang="zh-CN" altLang="en-US" sz="2400" b="1" smtClean="0">
                <a:solidFill>
                  <a:srgbClr val="063DE9"/>
                </a:solidFill>
                <a:latin typeface="宋体" pitchFamily="2" charset="-122"/>
              </a:rPr>
              <a:t>以及目的寄存器描述符</a:t>
            </a:r>
          </a:p>
          <a:p>
            <a:pPr algn="l" eaLnBrk="1" hangingPunct="1">
              <a:spcBef>
                <a:spcPct val="50000"/>
              </a:spcBef>
            </a:pPr>
            <a:r>
              <a:rPr kumimoji="1" lang="zh-CN" altLang="en-US" sz="2400" b="1" smtClean="0">
                <a:solidFill>
                  <a:srgbClr val="063DE9"/>
                </a:solidFill>
              </a:rPr>
              <a:t> </a:t>
            </a:r>
            <a:r>
              <a:rPr kumimoji="1" lang="en-US" altLang="zh-CN" sz="2400" b="1" smtClean="0">
                <a:solidFill>
                  <a:srgbClr val="FF0000"/>
                </a:solidFill>
              </a:rPr>
              <a:t>displacement:</a:t>
            </a:r>
            <a:r>
              <a:rPr kumimoji="1" lang="en-US" altLang="zh-CN" sz="2400" b="1" smtClean="0">
                <a:solidFill>
                  <a:srgbClr val="063DE9"/>
                </a:solidFill>
              </a:rPr>
              <a:t> </a:t>
            </a:r>
            <a:r>
              <a:rPr kumimoji="1" lang="zh-CN" altLang="en-US" sz="2400" b="1" smtClean="0">
                <a:solidFill>
                  <a:srgbClr val="063DE9"/>
                </a:solidFill>
                <a:latin typeface="宋体" pitchFamily="2" charset="-122"/>
              </a:rPr>
              <a:t>偏移量</a:t>
            </a:r>
          </a:p>
          <a:p>
            <a:pPr algn="l" eaLnBrk="1" hangingPunct="1">
              <a:spcBef>
                <a:spcPct val="50000"/>
              </a:spcBef>
            </a:pPr>
            <a:r>
              <a:rPr kumimoji="1" lang="zh-CN" altLang="en-US" sz="2400" b="1" smtClean="0">
                <a:solidFill>
                  <a:srgbClr val="063DE9"/>
                </a:solidFill>
              </a:rPr>
              <a:t> </a:t>
            </a:r>
            <a:r>
              <a:rPr kumimoji="1" lang="en-US" altLang="zh-CN" sz="2400" b="1" smtClean="0">
                <a:solidFill>
                  <a:srgbClr val="FF0000"/>
                </a:solidFill>
              </a:rPr>
              <a:t>immediate:</a:t>
            </a:r>
            <a:r>
              <a:rPr kumimoji="1" lang="en-US" altLang="zh-CN" sz="2400" b="1" smtClean="0">
                <a:solidFill>
                  <a:srgbClr val="063DE9"/>
                </a:solidFill>
              </a:rPr>
              <a:t> </a:t>
            </a:r>
            <a:r>
              <a:rPr kumimoji="1" lang="zh-CN" altLang="en-US" sz="2400" b="1" smtClean="0">
                <a:solidFill>
                  <a:srgbClr val="063DE9"/>
                </a:solidFill>
                <a:latin typeface="宋体" pitchFamily="2" charset="-122"/>
              </a:rPr>
              <a:t>立即数数值</a:t>
            </a:r>
          </a:p>
        </p:txBody>
      </p:sp>
      <p:grpSp>
        <p:nvGrpSpPr>
          <p:cNvPr id="32771" name="Group 115"/>
          <p:cNvGrpSpPr>
            <a:grpSpLocks/>
          </p:cNvGrpSpPr>
          <p:nvPr/>
        </p:nvGrpSpPr>
        <p:grpSpPr bwMode="auto">
          <a:xfrm>
            <a:off x="2514600" y="838200"/>
            <a:ext cx="5638800" cy="838200"/>
            <a:chOff x="1584" y="528"/>
            <a:chExt cx="3552" cy="528"/>
          </a:xfrm>
        </p:grpSpPr>
        <p:sp>
          <p:nvSpPr>
            <p:cNvPr id="32834" name="Rectangle 112"/>
            <p:cNvSpPr>
              <a:spLocks noChangeArrowheads="1"/>
            </p:cNvSpPr>
            <p:nvPr/>
          </p:nvSpPr>
          <p:spPr bwMode="auto">
            <a:xfrm>
              <a:off x="1584" y="528"/>
              <a:ext cx="3552" cy="528"/>
            </a:xfrm>
            <a:prstGeom prst="rect">
              <a:avLst/>
            </a:prstGeom>
            <a:solidFill>
              <a:srgbClr val="CCFFFF"/>
            </a:solidFill>
            <a:ln w="9525">
              <a:solidFill>
                <a:schemeClr val="tx1"/>
              </a:solidFill>
              <a:miter lim="800000"/>
              <a:headEnd/>
              <a:tailEnd/>
            </a:ln>
          </p:spPr>
          <p:txBody>
            <a:bodyPr wrap="none" anchor="ctr"/>
            <a:lstStyle/>
            <a:p>
              <a:pPr algn="l" eaLnBrk="1" hangingPunct="1"/>
              <a:endParaRPr kumimoji="1" lang="zh-CN" altLang="en-US" sz="2400" smtClean="0">
                <a:solidFill>
                  <a:srgbClr val="000000"/>
                </a:solidFill>
                <a:latin typeface="Tahoma" pitchFamily="34" charset="0"/>
              </a:endParaRPr>
            </a:p>
          </p:txBody>
        </p:sp>
        <p:grpSp>
          <p:nvGrpSpPr>
            <p:cNvPr id="32835" name="Group 53"/>
            <p:cNvGrpSpPr>
              <a:grpSpLocks/>
            </p:cNvGrpSpPr>
            <p:nvPr/>
          </p:nvGrpSpPr>
          <p:grpSpPr bwMode="auto">
            <a:xfrm>
              <a:off x="1584" y="528"/>
              <a:ext cx="3552" cy="528"/>
              <a:chOff x="-3" y="-3"/>
              <a:chExt cx="2388" cy="850"/>
            </a:xfrm>
          </p:grpSpPr>
          <p:grpSp>
            <p:nvGrpSpPr>
              <p:cNvPr id="32836" name="Group 51"/>
              <p:cNvGrpSpPr>
                <a:grpSpLocks/>
              </p:cNvGrpSpPr>
              <p:nvPr/>
            </p:nvGrpSpPr>
            <p:grpSpPr bwMode="auto">
              <a:xfrm>
                <a:off x="0" y="0"/>
                <a:ext cx="2382" cy="844"/>
                <a:chOff x="0" y="0"/>
                <a:chExt cx="2382" cy="844"/>
              </a:xfrm>
            </p:grpSpPr>
            <p:grpSp>
              <p:nvGrpSpPr>
                <p:cNvPr id="32838" name="Group 32"/>
                <p:cNvGrpSpPr>
                  <a:grpSpLocks/>
                </p:cNvGrpSpPr>
                <p:nvPr/>
              </p:nvGrpSpPr>
              <p:grpSpPr bwMode="auto">
                <a:xfrm>
                  <a:off x="0" y="0"/>
                  <a:ext cx="538" cy="422"/>
                  <a:chOff x="0" y="0"/>
                  <a:chExt cx="538" cy="422"/>
                </a:xfrm>
              </p:grpSpPr>
              <p:sp>
                <p:nvSpPr>
                  <p:cNvPr id="32866" name="Rectangle 21"/>
                  <p:cNvSpPr>
                    <a:spLocks noChangeArrowheads="1"/>
                  </p:cNvSpPr>
                  <p:nvPr/>
                </p:nvSpPr>
                <p:spPr bwMode="auto">
                  <a:xfrm>
                    <a:off x="43" y="0"/>
                    <a:ext cx="452"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kumimoji="1" lang="en-US" altLang="zh-CN" sz="1800" b="1" smtClean="0">
                        <a:solidFill>
                          <a:srgbClr val="000000"/>
                        </a:solidFill>
                        <a:latin typeface="Times New Roman" pitchFamily="18" charset="0"/>
                      </a:rPr>
                      <a:t>31   26</a:t>
                    </a:r>
                    <a:endParaRPr kumimoji="1" lang="en-US" altLang="zh-CN" sz="1800" smtClean="0">
                      <a:solidFill>
                        <a:srgbClr val="000000"/>
                      </a:solidFill>
                      <a:latin typeface="Times New Roman" pitchFamily="18" charset="0"/>
                    </a:endParaRPr>
                  </a:p>
                  <a:p>
                    <a:pPr algn="just"/>
                    <a:endParaRPr kumimoji="1" lang="en-US" altLang="zh-CN" sz="1800" smtClean="0">
                      <a:solidFill>
                        <a:srgbClr val="000000"/>
                      </a:solidFill>
                      <a:latin typeface="Times New Roman" pitchFamily="18" charset="0"/>
                    </a:endParaRPr>
                  </a:p>
                </p:txBody>
              </p:sp>
              <p:sp>
                <p:nvSpPr>
                  <p:cNvPr id="32867" name="Rectangle 31"/>
                  <p:cNvSpPr>
                    <a:spLocks noChangeArrowheads="1"/>
                  </p:cNvSpPr>
                  <p:nvPr/>
                </p:nvSpPr>
                <p:spPr bwMode="auto">
                  <a:xfrm>
                    <a:off x="0" y="0"/>
                    <a:ext cx="538"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2839" name="Group 34"/>
                <p:cNvGrpSpPr>
                  <a:grpSpLocks/>
                </p:cNvGrpSpPr>
                <p:nvPr/>
              </p:nvGrpSpPr>
              <p:grpSpPr bwMode="auto">
                <a:xfrm>
                  <a:off x="538" y="0"/>
                  <a:ext cx="482" cy="422"/>
                  <a:chOff x="538" y="0"/>
                  <a:chExt cx="482" cy="422"/>
                </a:xfrm>
              </p:grpSpPr>
              <p:sp>
                <p:nvSpPr>
                  <p:cNvPr id="32864" name="Rectangle 22"/>
                  <p:cNvSpPr>
                    <a:spLocks noChangeArrowheads="1"/>
                  </p:cNvSpPr>
                  <p:nvPr/>
                </p:nvSpPr>
                <p:spPr bwMode="auto">
                  <a:xfrm>
                    <a:off x="581" y="0"/>
                    <a:ext cx="396"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kumimoji="1" lang="en-US" altLang="zh-CN" sz="1800" b="1" smtClean="0">
                        <a:solidFill>
                          <a:srgbClr val="000000"/>
                        </a:solidFill>
                        <a:latin typeface="Times New Roman" pitchFamily="18" charset="0"/>
                      </a:rPr>
                      <a:t>25  21</a:t>
                    </a:r>
                    <a:endParaRPr kumimoji="1" lang="en-US" altLang="zh-CN" sz="1800" smtClean="0">
                      <a:solidFill>
                        <a:srgbClr val="000000"/>
                      </a:solidFill>
                      <a:latin typeface="Times New Roman" pitchFamily="18" charset="0"/>
                    </a:endParaRPr>
                  </a:p>
                  <a:p>
                    <a:pPr algn="just"/>
                    <a:endParaRPr kumimoji="1" lang="en-US" altLang="zh-CN" sz="1800" smtClean="0">
                      <a:solidFill>
                        <a:srgbClr val="000000"/>
                      </a:solidFill>
                      <a:latin typeface="Times New Roman" pitchFamily="18" charset="0"/>
                    </a:endParaRPr>
                  </a:p>
                </p:txBody>
              </p:sp>
              <p:sp>
                <p:nvSpPr>
                  <p:cNvPr id="32865" name="Rectangle 33"/>
                  <p:cNvSpPr>
                    <a:spLocks noChangeArrowheads="1"/>
                  </p:cNvSpPr>
                  <p:nvPr/>
                </p:nvSpPr>
                <p:spPr bwMode="auto">
                  <a:xfrm>
                    <a:off x="538" y="0"/>
                    <a:ext cx="482"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2840" name="Group 36"/>
                <p:cNvGrpSpPr>
                  <a:grpSpLocks/>
                </p:cNvGrpSpPr>
                <p:nvPr/>
              </p:nvGrpSpPr>
              <p:grpSpPr bwMode="auto">
                <a:xfrm>
                  <a:off x="1020" y="0"/>
                  <a:ext cx="510" cy="422"/>
                  <a:chOff x="1020" y="0"/>
                  <a:chExt cx="510" cy="422"/>
                </a:xfrm>
              </p:grpSpPr>
              <p:sp>
                <p:nvSpPr>
                  <p:cNvPr id="32862" name="Rectangle 23"/>
                  <p:cNvSpPr>
                    <a:spLocks noChangeArrowheads="1"/>
                  </p:cNvSpPr>
                  <p:nvPr/>
                </p:nvSpPr>
                <p:spPr bwMode="auto">
                  <a:xfrm>
                    <a:off x="1063" y="0"/>
                    <a:ext cx="424"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kumimoji="1" lang="en-US" altLang="zh-CN" sz="1800" b="1" smtClean="0">
                        <a:solidFill>
                          <a:srgbClr val="000000"/>
                        </a:solidFill>
                        <a:latin typeface="Times New Roman" pitchFamily="18" charset="0"/>
                      </a:rPr>
                      <a:t>20   16 </a:t>
                    </a:r>
                    <a:endParaRPr kumimoji="1" lang="en-US" altLang="zh-CN" sz="1800" smtClean="0">
                      <a:solidFill>
                        <a:srgbClr val="000000"/>
                      </a:solidFill>
                      <a:latin typeface="Times New Roman" pitchFamily="18" charset="0"/>
                    </a:endParaRPr>
                  </a:p>
                  <a:p>
                    <a:pPr algn="just"/>
                    <a:endParaRPr kumimoji="1" lang="en-US" altLang="zh-CN" sz="1800" smtClean="0">
                      <a:solidFill>
                        <a:srgbClr val="000000"/>
                      </a:solidFill>
                      <a:latin typeface="Times New Roman" pitchFamily="18" charset="0"/>
                    </a:endParaRPr>
                  </a:p>
                </p:txBody>
              </p:sp>
              <p:sp>
                <p:nvSpPr>
                  <p:cNvPr id="32863" name="Rectangle 35"/>
                  <p:cNvSpPr>
                    <a:spLocks noChangeArrowheads="1"/>
                  </p:cNvSpPr>
                  <p:nvPr/>
                </p:nvSpPr>
                <p:spPr bwMode="auto">
                  <a:xfrm>
                    <a:off x="1020" y="0"/>
                    <a:ext cx="510"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2841" name="Group 38"/>
                <p:cNvGrpSpPr>
                  <a:grpSpLocks/>
                </p:cNvGrpSpPr>
                <p:nvPr/>
              </p:nvGrpSpPr>
              <p:grpSpPr bwMode="auto">
                <a:xfrm>
                  <a:off x="1530" y="0"/>
                  <a:ext cx="482" cy="422"/>
                  <a:chOff x="1530" y="0"/>
                  <a:chExt cx="482" cy="422"/>
                </a:xfrm>
              </p:grpSpPr>
              <p:sp>
                <p:nvSpPr>
                  <p:cNvPr id="32860" name="Rectangle 24"/>
                  <p:cNvSpPr>
                    <a:spLocks noChangeArrowheads="1"/>
                  </p:cNvSpPr>
                  <p:nvPr/>
                </p:nvSpPr>
                <p:spPr bwMode="auto">
                  <a:xfrm>
                    <a:off x="1573" y="0"/>
                    <a:ext cx="396"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kumimoji="1" lang="en-US" altLang="zh-CN" sz="1800" b="1" smtClean="0">
                        <a:solidFill>
                          <a:srgbClr val="000000"/>
                        </a:solidFill>
                        <a:latin typeface="Times New Roman" pitchFamily="18" charset="0"/>
                      </a:rPr>
                      <a:t>15    5  </a:t>
                    </a:r>
                    <a:endParaRPr kumimoji="1" lang="en-US" altLang="zh-CN" sz="1800" smtClean="0">
                      <a:solidFill>
                        <a:srgbClr val="000000"/>
                      </a:solidFill>
                      <a:latin typeface="Times New Roman" pitchFamily="18" charset="0"/>
                    </a:endParaRPr>
                  </a:p>
                  <a:p>
                    <a:pPr algn="just"/>
                    <a:endParaRPr kumimoji="1" lang="en-US" altLang="zh-CN" sz="1800" smtClean="0">
                      <a:solidFill>
                        <a:srgbClr val="000000"/>
                      </a:solidFill>
                      <a:latin typeface="Times New Roman" pitchFamily="18" charset="0"/>
                    </a:endParaRPr>
                  </a:p>
                </p:txBody>
              </p:sp>
              <p:sp>
                <p:nvSpPr>
                  <p:cNvPr id="32861" name="Rectangle 37"/>
                  <p:cNvSpPr>
                    <a:spLocks noChangeArrowheads="1"/>
                  </p:cNvSpPr>
                  <p:nvPr/>
                </p:nvSpPr>
                <p:spPr bwMode="auto">
                  <a:xfrm>
                    <a:off x="1530" y="0"/>
                    <a:ext cx="482"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2842" name="Group 40"/>
                <p:cNvGrpSpPr>
                  <a:grpSpLocks/>
                </p:cNvGrpSpPr>
                <p:nvPr/>
              </p:nvGrpSpPr>
              <p:grpSpPr bwMode="auto">
                <a:xfrm>
                  <a:off x="2012" y="0"/>
                  <a:ext cx="370" cy="422"/>
                  <a:chOff x="2012" y="0"/>
                  <a:chExt cx="370" cy="422"/>
                </a:xfrm>
              </p:grpSpPr>
              <p:sp>
                <p:nvSpPr>
                  <p:cNvPr id="32858" name="Rectangle 25"/>
                  <p:cNvSpPr>
                    <a:spLocks noChangeArrowheads="1"/>
                  </p:cNvSpPr>
                  <p:nvPr/>
                </p:nvSpPr>
                <p:spPr bwMode="auto">
                  <a:xfrm>
                    <a:off x="2055" y="0"/>
                    <a:ext cx="284"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kumimoji="1" lang="en-US" altLang="zh-CN" sz="1800" b="1" smtClean="0">
                        <a:solidFill>
                          <a:srgbClr val="000000"/>
                        </a:solidFill>
                        <a:latin typeface="Times New Roman" pitchFamily="18" charset="0"/>
                      </a:rPr>
                      <a:t>4  0</a:t>
                    </a:r>
                    <a:endParaRPr kumimoji="1" lang="en-US" altLang="zh-CN" sz="1800" smtClean="0">
                      <a:solidFill>
                        <a:srgbClr val="000000"/>
                      </a:solidFill>
                      <a:latin typeface="Times New Roman" pitchFamily="18" charset="0"/>
                    </a:endParaRPr>
                  </a:p>
                  <a:p>
                    <a:pPr algn="just"/>
                    <a:endParaRPr kumimoji="1" lang="en-US" altLang="zh-CN" sz="1800" smtClean="0">
                      <a:solidFill>
                        <a:srgbClr val="000000"/>
                      </a:solidFill>
                      <a:latin typeface="Times New Roman" pitchFamily="18" charset="0"/>
                    </a:endParaRPr>
                  </a:p>
                </p:txBody>
              </p:sp>
              <p:sp>
                <p:nvSpPr>
                  <p:cNvPr id="32859" name="Rectangle 39"/>
                  <p:cNvSpPr>
                    <a:spLocks noChangeArrowheads="1"/>
                  </p:cNvSpPr>
                  <p:nvPr/>
                </p:nvSpPr>
                <p:spPr bwMode="auto">
                  <a:xfrm>
                    <a:off x="2012" y="0"/>
                    <a:ext cx="370"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2843" name="Group 42"/>
                <p:cNvGrpSpPr>
                  <a:grpSpLocks/>
                </p:cNvGrpSpPr>
                <p:nvPr/>
              </p:nvGrpSpPr>
              <p:grpSpPr bwMode="auto">
                <a:xfrm>
                  <a:off x="0" y="422"/>
                  <a:ext cx="538" cy="422"/>
                  <a:chOff x="0" y="422"/>
                  <a:chExt cx="538" cy="422"/>
                </a:xfrm>
              </p:grpSpPr>
              <p:sp>
                <p:nvSpPr>
                  <p:cNvPr id="32856" name="Rectangle 26"/>
                  <p:cNvSpPr>
                    <a:spLocks noChangeArrowheads="1"/>
                  </p:cNvSpPr>
                  <p:nvPr/>
                </p:nvSpPr>
                <p:spPr bwMode="auto">
                  <a:xfrm>
                    <a:off x="43" y="422"/>
                    <a:ext cx="452"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800" b="1" smtClean="0">
                        <a:solidFill>
                          <a:srgbClr val="000000"/>
                        </a:solidFill>
                        <a:latin typeface="Times New Roman" pitchFamily="18" charset="0"/>
                      </a:rPr>
                      <a:t>opcode</a:t>
                    </a:r>
                    <a:endParaRPr kumimoji="1" lang="en-US" altLang="zh-CN" sz="1800" smtClean="0">
                      <a:solidFill>
                        <a:srgbClr val="000000"/>
                      </a:solidFill>
                      <a:latin typeface="Times New Roman" pitchFamily="18" charset="0"/>
                    </a:endParaRPr>
                  </a:p>
                  <a:p>
                    <a:endParaRPr kumimoji="1" lang="en-US" altLang="zh-CN" sz="1800" smtClean="0">
                      <a:solidFill>
                        <a:srgbClr val="000000"/>
                      </a:solidFill>
                      <a:latin typeface="Times New Roman" pitchFamily="18" charset="0"/>
                    </a:endParaRPr>
                  </a:p>
                </p:txBody>
              </p:sp>
              <p:sp>
                <p:nvSpPr>
                  <p:cNvPr id="32857" name="Rectangle 41"/>
                  <p:cNvSpPr>
                    <a:spLocks noChangeArrowheads="1"/>
                  </p:cNvSpPr>
                  <p:nvPr/>
                </p:nvSpPr>
                <p:spPr bwMode="auto">
                  <a:xfrm>
                    <a:off x="0" y="422"/>
                    <a:ext cx="538"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2844" name="Group 44"/>
                <p:cNvGrpSpPr>
                  <a:grpSpLocks/>
                </p:cNvGrpSpPr>
                <p:nvPr/>
              </p:nvGrpSpPr>
              <p:grpSpPr bwMode="auto">
                <a:xfrm>
                  <a:off x="538" y="422"/>
                  <a:ext cx="482" cy="422"/>
                  <a:chOff x="538" y="422"/>
                  <a:chExt cx="482" cy="422"/>
                </a:xfrm>
              </p:grpSpPr>
              <p:sp>
                <p:nvSpPr>
                  <p:cNvPr id="32854" name="Rectangle 27"/>
                  <p:cNvSpPr>
                    <a:spLocks noChangeArrowheads="1"/>
                  </p:cNvSpPr>
                  <p:nvPr/>
                </p:nvSpPr>
                <p:spPr bwMode="auto">
                  <a:xfrm>
                    <a:off x="581" y="422"/>
                    <a:ext cx="396"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800" b="1" smtClean="0">
                        <a:solidFill>
                          <a:srgbClr val="000000"/>
                        </a:solidFill>
                        <a:latin typeface="Times New Roman" pitchFamily="18" charset="0"/>
                      </a:rPr>
                      <a:t>rd</a:t>
                    </a:r>
                    <a:endParaRPr kumimoji="1" lang="en-US" altLang="zh-CN" sz="1800" smtClean="0">
                      <a:solidFill>
                        <a:srgbClr val="000000"/>
                      </a:solidFill>
                      <a:latin typeface="Times New Roman" pitchFamily="18" charset="0"/>
                    </a:endParaRPr>
                  </a:p>
                  <a:p>
                    <a:endParaRPr kumimoji="1" lang="en-US" altLang="zh-CN" sz="1800" smtClean="0">
                      <a:solidFill>
                        <a:srgbClr val="000000"/>
                      </a:solidFill>
                      <a:latin typeface="Times New Roman" pitchFamily="18" charset="0"/>
                    </a:endParaRPr>
                  </a:p>
                </p:txBody>
              </p:sp>
              <p:sp>
                <p:nvSpPr>
                  <p:cNvPr id="32855" name="Rectangle 43"/>
                  <p:cNvSpPr>
                    <a:spLocks noChangeArrowheads="1"/>
                  </p:cNvSpPr>
                  <p:nvPr/>
                </p:nvSpPr>
                <p:spPr bwMode="auto">
                  <a:xfrm>
                    <a:off x="538" y="422"/>
                    <a:ext cx="482"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2845" name="Group 46"/>
                <p:cNvGrpSpPr>
                  <a:grpSpLocks/>
                </p:cNvGrpSpPr>
                <p:nvPr/>
              </p:nvGrpSpPr>
              <p:grpSpPr bwMode="auto">
                <a:xfrm>
                  <a:off x="1020" y="422"/>
                  <a:ext cx="510" cy="422"/>
                  <a:chOff x="1020" y="422"/>
                  <a:chExt cx="510" cy="422"/>
                </a:xfrm>
              </p:grpSpPr>
              <p:sp>
                <p:nvSpPr>
                  <p:cNvPr id="32852" name="Rectangle 28"/>
                  <p:cNvSpPr>
                    <a:spLocks noChangeArrowheads="1"/>
                  </p:cNvSpPr>
                  <p:nvPr/>
                </p:nvSpPr>
                <p:spPr bwMode="auto">
                  <a:xfrm>
                    <a:off x="1063" y="422"/>
                    <a:ext cx="424"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800" b="1" smtClean="0">
                        <a:solidFill>
                          <a:srgbClr val="000000"/>
                        </a:solidFill>
                        <a:latin typeface="Times New Roman" pitchFamily="18" charset="0"/>
                      </a:rPr>
                      <a:t>rs1</a:t>
                    </a:r>
                    <a:endParaRPr kumimoji="1" lang="en-US" altLang="zh-CN" sz="1800" smtClean="0">
                      <a:solidFill>
                        <a:srgbClr val="000000"/>
                      </a:solidFill>
                      <a:latin typeface="Times New Roman" pitchFamily="18" charset="0"/>
                    </a:endParaRPr>
                  </a:p>
                  <a:p>
                    <a:endParaRPr kumimoji="1" lang="en-US" altLang="zh-CN" sz="1800" smtClean="0">
                      <a:solidFill>
                        <a:srgbClr val="000000"/>
                      </a:solidFill>
                      <a:latin typeface="Times New Roman" pitchFamily="18" charset="0"/>
                    </a:endParaRPr>
                  </a:p>
                </p:txBody>
              </p:sp>
              <p:sp>
                <p:nvSpPr>
                  <p:cNvPr id="32853" name="Rectangle 45"/>
                  <p:cNvSpPr>
                    <a:spLocks noChangeArrowheads="1"/>
                  </p:cNvSpPr>
                  <p:nvPr/>
                </p:nvSpPr>
                <p:spPr bwMode="auto">
                  <a:xfrm>
                    <a:off x="1020" y="422"/>
                    <a:ext cx="510"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2846" name="Group 48"/>
                <p:cNvGrpSpPr>
                  <a:grpSpLocks/>
                </p:cNvGrpSpPr>
                <p:nvPr/>
              </p:nvGrpSpPr>
              <p:grpSpPr bwMode="auto">
                <a:xfrm>
                  <a:off x="1530" y="422"/>
                  <a:ext cx="482" cy="422"/>
                  <a:chOff x="1530" y="422"/>
                  <a:chExt cx="482" cy="422"/>
                </a:xfrm>
              </p:grpSpPr>
              <p:sp>
                <p:nvSpPr>
                  <p:cNvPr id="32850" name="Rectangle 29"/>
                  <p:cNvSpPr>
                    <a:spLocks noChangeArrowheads="1"/>
                  </p:cNvSpPr>
                  <p:nvPr/>
                </p:nvSpPr>
                <p:spPr bwMode="auto">
                  <a:xfrm>
                    <a:off x="1573" y="422"/>
                    <a:ext cx="396"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800" smtClean="0">
                        <a:solidFill>
                          <a:srgbClr val="000000"/>
                        </a:solidFill>
                        <a:latin typeface="Times New Roman" pitchFamily="18" charset="0"/>
                      </a:rPr>
                      <a:t> </a:t>
                    </a:r>
                  </a:p>
                  <a:p>
                    <a:endParaRPr kumimoji="1" lang="en-US" altLang="zh-CN" sz="1800" smtClean="0">
                      <a:solidFill>
                        <a:srgbClr val="000000"/>
                      </a:solidFill>
                      <a:latin typeface="Times New Roman" pitchFamily="18" charset="0"/>
                    </a:endParaRPr>
                  </a:p>
                </p:txBody>
              </p:sp>
              <p:sp>
                <p:nvSpPr>
                  <p:cNvPr id="32851" name="Rectangle 47"/>
                  <p:cNvSpPr>
                    <a:spLocks noChangeArrowheads="1"/>
                  </p:cNvSpPr>
                  <p:nvPr/>
                </p:nvSpPr>
                <p:spPr bwMode="auto">
                  <a:xfrm>
                    <a:off x="1530" y="422"/>
                    <a:ext cx="482"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2847" name="Group 50"/>
                <p:cNvGrpSpPr>
                  <a:grpSpLocks/>
                </p:cNvGrpSpPr>
                <p:nvPr/>
              </p:nvGrpSpPr>
              <p:grpSpPr bwMode="auto">
                <a:xfrm>
                  <a:off x="2012" y="422"/>
                  <a:ext cx="370" cy="422"/>
                  <a:chOff x="2012" y="422"/>
                  <a:chExt cx="370" cy="422"/>
                </a:xfrm>
              </p:grpSpPr>
              <p:sp>
                <p:nvSpPr>
                  <p:cNvPr id="32848" name="Rectangle 30"/>
                  <p:cNvSpPr>
                    <a:spLocks noChangeArrowheads="1"/>
                  </p:cNvSpPr>
                  <p:nvPr/>
                </p:nvSpPr>
                <p:spPr bwMode="auto">
                  <a:xfrm>
                    <a:off x="2055" y="422"/>
                    <a:ext cx="284"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800" b="1" smtClean="0">
                        <a:solidFill>
                          <a:srgbClr val="000000"/>
                        </a:solidFill>
                        <a:latin typeface="Times New Roman" pitchFamily="18" charset="0"/>
                      </a:rPr>
                      <a:t>rs2</a:t>
                    </a:r>
                    <a:endParaRPr kumimoji="1" lang="en-US" altLang="zh-CN" sz="1800" smtClean="0">
                      <a:solidFill>
                        <a:srgbClr val="000000"/>
                      </a:solidFill>
                      <a:latin typeface="Times New Roman" pitchFamily="18" charset="0"/>
                    </a:endParaRPr>
                  </a:p>
                  <a:p>
                    <a:endParaRPr kumimoji="1" lang="en-US" altLang="zh-CN" sz="1800" smtClean="0">
                      <a:solidFill>
                        <a:srgbClr val="000000"/>
                      </a:solidFill>
                      <a:latin typeface="Times New Roman" pitchFamily="18" charset="0"/>
                    </a:endParaRPr>
                  </a:p>
                </p:txBody>
              </p:sp>
              <p:sp>
                <p:nvSpPr>
                  <p:cNvPr id="32849" name="Rectangle 49"/>
                  <p:cNvSpPr>
                    <a:spLocks noChangeArrowheads="1"/>
                  </p:cNvSpPr>
                  <p:nvPr/>
                </p:nvSpPr>
                <p:spPr bwMode="auto">
                  <a:xfrm>
                    <a:off x="2012" y="422"/>
                    <a:ext cx="370"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sp>
            <p:nvSpPr>
              <p:cNvPr id="32837" name="Rectangle 52"/>
              <p:cNvSpPr>
                <a:spLocks noChangeArrowheads="1"/>
              </p:cNvSpPr>
              <p:nvPr/>
            </p:nvSpPr>
            <p:spPr bwMode="auto">
              <a:xfrm>
                <a:off x="-3" y="-3"/>
                <a:ext cx="2388" cy="850"/>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sp>
        <p:nvSpPr>
          <p:cNvPr id="32772" name="Rectangle 54"/>
          <p:cNvSpPr>
            <a:spLocks noChangeArrowheads="1"/>
          </p:cNvSpPr>
          <p:nvPr/>
        </p:nvSpPr>
        <p:spPr bwMode="auto">
          <a:xfrm>
            <a:off x="250646" y="190500"/>
            <a:ext cx="6623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zh-CN" altLang="en-US" sz="2400" b="1" dirty="0" smtClean="0">
                <a:solidFill>
                  <a:srgbClr val="FF0000"/>
                </a:solidFill>
                <a:latin typeface="宋体" pitchFamily="2" charset="-122"/>
              </a:rPr>
              <a:t>所有的指令都是</a:t>
            </a:r>
            <a:r>
              <a:rPr kumimoji="1" lang="en-US" altLang="zh-CN" sz="2400" b="1" dirty="0" smtClean="0">
                <a:solidFill>
                  <a:srgbClr val="FF0000"/>
                </a:solidFill>
                <a:latin typeface="宋体" pitchFamily="2" charset="-122"/>
              </a:rPr>
              <a:t>32</a:t>
            </a:r>
            <a:r>
              <a:rPr kumimoji="1" lang="zh-CN" altLang="en-US" sz="2400" b="1" dirty="0" smtClean="0">
                <a:solidFill>
                  <a:srgbClr val="FF0000"/>
                </a:solidFill>
                <a:latin typeface="宋体" pitchFamily="2" charset="-122"/>
              </a:rPr>
              <a:t>位长    具有如下三种格式：</a:t>
            </a:r>
          </a:p>
        </p:txBody>
      </p:sp>
      <p:sp>
        <p:nvSpPr>
          <p:cNvPr id="32773" name="Rectangle 55"/>
          <p:cNvSpPr>
            <a:spLocks noChangeArrowheads="1"/>
          </p:cNvSpPr>
          <p:nvPr/>
        </p:nvSpPr>
        <p:spPr bwMode="auto">
          <a:xfrm>
            <a:off x="1143000" y="1143000"/>
            <a:ext cx="796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en-US" altLang="zh-CN" sz="2400" b="1" smtClean="0">
                <a:solidFill>
                  <a:srgbClr val="063DE9"/>
                </a:solidFill>
                <a:latin typeface="宋体" pitchFamily="2" charset="-122"/>
              </a:rPr>
              <a:t>RR</a:t>
            </a:r>
            <a:r>
              <a:rPr kumimoji="1" lang="zh-CN" altLang="en-US" sz="2400" b="1" smtClean="0">
                <a:solidFill>
                  <a:srgbClr val="063DE9"/>
                </a:solidFill>
                <a:latin typeface="宋体" pitchFamily="2" charset="-122"/>
              </a:rPr>
              <a:t>型</a:t>
            </a:r>
          </a:p>
        </p:txBody>
      </p:sp>
      <p:sp>
        <p:nvSpPr>
          <p:cNvPr id="32774" name="Rectangle 56"/>
          <p:cNvSpPr>
            <a:spLocks noChangeArrowheads="1"/>
          </p:cNvSpPr>
          <p:nvPr/>
        </p:nvSpPr>
        <p:spPr bwMode="auto">
          <a:xfrm>
            <a:off x="1143000" y="2057400"/>
            <a:ext cx="7985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en-US" altLang="zh-CN" sz="2400" b="1" smtClean="0">
                <a:solidFill>
                  <a:srgbClr val="063DE9"/>
                </a:solidFill>
                <a:latin typeface="宋体" pitchFamily="2" charset="-122"/>
              </a:rPr>
              <a:t>RI</a:t>
            </a:r>
            <a:r>
              <a:rPr kumimoji="1" lang="zh-CN" altLang="en-US" sz="2400" b="1" smtClean="0">
                <a:solidFill>
                  <a:srgbClr val="063DE9"/>
                </a:solidFill>
                <a:latin typeface="宋体" pitchFamily="2" charset="-122"/>
              </a:rPr>
              <a:t>型</a:t>
            </a:r>
          </a:p>
        </p:txBody>
      </p:sp>
      <p:sp>
        <p:nvSpPr>
          <p:cNvPr id="32775" name="Rectangle 57"/>
          <p:cNvSpPr>
            <a:spLocks noChangeArrowheads="1"/>
          </p:cNvSpPr>
          <p:nvPr/>
        </p:nvSpPr>
        <p:spPr bwMode="auto">
          <a:xfrm>
            <a:off x="1143000" y="3124200"/>
            <a:ext cx="7985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spcBef>
                <a:spcPct val="50000"/>
              </a:spcBef>
            </a:pPr>
            <a:r>
              <a:rPr kumimoji="1" lang="en-US" altLang="zh-CN" sz="2400" b="1" smtClean="0">
                <a:solidFill>
                  <a:srgbClr val="063DE9"/>
                </a:solidFill>
                <a:latin typeface="宋体" pitchFamily="2" charset="-122"/>
              </a:rPr>
              <a:t>BR</a:t>
            </a:r>
            <a:r>
              <a:rPr kumimoji="1" lang="zh-CN" altLang="en-US" sz="2400" b="1" smtClean="0">
                <a:solidFill>
                  <a:srgbClr val="063DE9"/>
                </a:solidFill>
                <a:latin typeface="宋体" pitchFamily="2" charset="-122"/>
              </a:rPr>
              <a:t>型</a:t>
            </a:r>
          </a:p>
        </p:txBody>
      </p:sp>
      <p:grpSp>
        <p:nvGrpSpPr>
          <p:cNvPr id="32776" name="Group 116"/>
          <p:cNvGrpSpPr>
            <a:grpSpLocks/>
          </p:cNvGrpSpPr>
          <p:nvPr/>
        </p:nvGrpSpPr>
        <p:grpSpPr bwMode="auto">
          <a:xfrm>
            <a:off x="2514600" y="1981200"/>
            <a:ext cx="5638800" cy="838200"/>
            <a:chOff x="1584" y="1248"/>
            <a:chExt cx="3552" cy="528"/>
          </a:xfrm>
        </p:grpSpPr>
        <p:sp>
          <p:nvSpPr>
            <p:cNvPr id="32803" name="Rectangle 113"/>
            <p:cNvSpPr>
              <a:spLocks noChangeArrowheads="1"/>
            </p:cNvSpPr>
            <p:nvPr/>
          </p:nvSpPr>
          <p:spPr bwMode="auto">
            <a:xfrm>
              <a:off x="1584" y="1248"/>
              <a:ext cx="3552" cy="528"/>
            </a:xfrm>
            <a:prstGeom prst="rect">
              <a:avLst/>
            </a:prstGeom>
            <a:solidFill>
              <a:srgbClr val="CCFFFF"/>
            </a:solidFill>
            <a:ln w="9525">
              <a:solidFill>
                <a:schemeClr val="tx1"/>
              </a:solidFill>
              <a:miter lim="800000"/>
              <a:headEnd/>
              <a:tailEnd/>
            </a:ln>
          </p:spPr>
          <p:txBody>
            <a:bodyPr wrap="none" anchor="ctr"/>
            <a:lstStyle/>
            <a:p>
              <a:pPr algn="l" eaLnBrk="1" hangingPunct="1"/>
              <a:endParaRPr kumimoji="1" lang="zh-CN" altLang="en-US" sz="2400" smtClean="0">
                <a:solidFill>
                  <a:srgbClr val="000000"/>
                </a:solidFill>
                <a:latin typeface="Tahoma" pitchFamily="34" charset="0"/>
              </a:endParaRPr>
            </a:p>
          </p:txBody>
        </p:sp>
        <p:grpSp>
          <p:nvGrpSpPr>
            <p:cNvPr id="32804" name="Group 87"/>
            <p:cNvGrpSpPr>
              <a:grpSpLocks/>
            </p:cNvGrpSpPr>
            <p:nvPr/>
          </p:nvGrpSpPr>
          <p:grpSpPr bwMode="auto">
            <a:xfrm>
              <a:off x="1584" y="1248"/>
              <a:ext cx="3552" cy="521"/>
              <a:chOff x="-3" y="-3"/>
              <a:chExt cx="2388" cy="850"/>
            </a:xfrm>
          </p:grpSpPr>
          <p:grpSp>
            <p:nvGrpSpPr>
              <p:cNvPr id="32805" name="Group 85"/>
              <p:cNvGrpSpPr>
                <a:grpSpLocks/>
              </p:cNvGrpSpPr>
              <p:nvPr/>
            </p:nvGrpSpPr>
            <p:grpSpPr bwMode="auto">
              <a:xfrm>
                <a:off x="0" y="0"/>
                <a:ext cx="2382" cy="844"/>
                <a:chOff x="0" y="0"/>
                <a:chExt cx="2382" cy="844"/>
              </a:xfrm>
            </p:grpSpPr>
            <p:grpSp>
              <p:nvGrpSpPr>
                <p:cNvPr id="32807" name="Group 68"/>
                <p:cNvGrpSpPr>
                  <a:grpSpLocks/>
                </p:cNvGrpSpPr>
                <p:nvPr/>
              </p:nvGrpSpPr>
              <p:grpSpPr bwMode="auto">
                <a:xfrm>
                  <a:off x="0" y="0"/>
                  <a:ext cx="538" cy="422"/>
                  <a:chOff x="0" y="0"/>
                  <a:chExt cx="538" cy="422"/>
                </a:xfrm>
              </p:grpSpPr>
              <p:sp>
                <p:nvSpPr>
                  <p:cNvPr id="32832" name="Rectangle 58"/>
                  <p:cNvSpPr>
                    <a:spLocks noChangeArrowheads="1"/>
                  </p:cNvSpPr>
                  <p:nvPr/>
                </p:nvSpPr>
                <p:spPr bwMode="auto">
                  <a:xfrm>
                    <a:off x="43" y="0"/>
                    <a:ext cx="452"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kumimoji="1" lang="en-US" altLang="zh-CN" sz="1800" b="1" smtClean="0">
                        <a:solidFill>
                          <a:srgbClr val="000000"/>
                        </a:solidFill>
                        <a:latin typeface="Times New Roman" pitchFamily="18" charset="0"/>
                      </a:rPr>
                      <a:t>31   26</a:t>
                    </a:r>
                    <a:endParaRPr kumimoji="1" lang="en-US" altLang="zh-CN" sz="1800" smtClean="0">
                      <a:solidFill>
                        <a:srgbClr val="000000"/>
                      </a:solidFill>
                      <a:latin typeface="Times New Roman" pitchFamily="18" charset="0"/>
                    </a:endParaRPr>
                  </a:p>
                  <a:p>
                    <a:pPr algn="just"/>
                    <a:endParaRPr kumimoji="1" lang="en-US" altLang="zh-CN" sz="1800" smtClean="0">
                      <a:solidFill>
                        <a:srgbClr val="000000"/>
                      </a:solidFill>
                      <a:latin typeface="Times New Roman" pitchFamily="18" charset="0"/>
                    </a:endParaRPr>
                  </a:p>
                </p:txBody>
              </p:sp>
              <p:sp>
                <p:nvSpPr>
                  <p:cNvPr id="32833" name="Rectangle 67"/>
                  <p:cNvSpPr>
                    <a:spLocks noChangeArrowheads="1"/>
                  </p:cNvSpPr>
                  <p:nvPr/>
                </p:nvSpPr>
                <p:spPr bwMode="auto">
                  <a:xfrm>
                    <a:off x="0" y="0"/>
                    <a:ext cx="538"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2808" name="Group 70"/>
                <p:cNvGrpSpPr>
                  <a:grpSpLocks/>
                </p:cNvGrpSpPr>
                <p:nvPr/>
              </p:nvGrpSpPr>
              <p:grpSpPr bwMode="auto">
                <a:xfrm>
                  <a:off x="538" y="0"/>
                  <a:ext cx="482" cy="422"/>
                  <a:chOff x="538" y="0"/>
                  <a:chExt cx="482" cy="422"/>
                </a:xfrm>
              </p:grpSpPr>
              <p:sp>
                <p:nvSpPr>
                  <p:cNvPr id="32830" name="Rectangle 59"/>
                  <p:cNvSpPr>
                    <a:spLocks noChangeArrowheads="1"/>
                  </p:cNvSpPr>
                  <p:nvPr/>
                </p:nvSpPr>
                <p:spPr bwMode="auto">
                  <a:xfrm>
                    <a:off x="581" y="0"/>
                    <a:ext cx="396"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kumimoji="1" lang="en-US" altLang="zh-CN" sz="1800" b="1" smtClean="0">
                        <a:solidFill>
                          <a:srgbClr val="000000"/>
                        </a:solidFill>
                        <a:latin typeface="Times New Roman" pitchFamily="18" charset="0"/>
                      </a:rPr>
                      <a:t>25  21</a:t>
                    </a:r>
                    <a:endParaRPr kumimoji="1" lang="en-US" altLang="zh-CN" sz="1800" smtClean="0">
                      <a:solidFill>
                        <a:srgbClr val="000000"/>
                      </a:solidFill>
                      <a:latin typeface="Times New Roman" pitchFamily="18" charset="0"/>
                    </a:endParaRPr>
                  </a:p>
                  <a:p>
                    <a:pPr algn="just"/>
                    <a:endParaRPr kumimoji="1" lang="en-US" altLang="zh-CN" sz="1800" smtClean="0">
                      <a:solidFill>
                        <a:srgbClr val="000000"/>
                      </a:solidFill>
                      <a:latin typeface="Times New Roman" pitchFamily="18" charset="0"/>
                    </a:endParaRPr>
                  </a:p>
                </p:txBody>
              </p:sp>
              <p:sp>
                <p:nvSpPr>
                  <p:cNvPr id="32831" name="Rectangle 69"/>
                  <p:cNvSpPr>
                    <a:spLocks noChangeArrowheads="1"/>
                  </p:cNvSpPr>
                  <p:nvPr/>
                </p:nvSpPr>
                <p:spPr bwMode="auto">
                  <a:xfrm>
                    <a:off x="538" y="0"/>
                    <a:ext cx="482"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2809" name="Group 72"/>
                <p:cNvGrpSpPr>
                  <a:grpSpLocks/>
                </p:cNvGrpSpPr>
                <p:nvPr/>
              </p:nvGrpSpPr>
              <p:grpSpPr bwMode="auto">
                <a:xfrm>
                  <a:off x="1020" y="0"/>
                  <a:ext cx="510" cy="422"/>
                  <a:chOff x="1020" y="0"/>
                  <a:chExt cx="510" cy="422"/>
                </a:xfrm>
              </p:grpSpPr>
              <p:sp>
                <p:nvSpPr>
                  <p:cNvPr id="32828" name="Rectangle 60"/>
                  <p:cNvSpPr>
                    <a:spLocks noChangeArrowheads="1"/>
                  </p:cNvSpPr>
                  <p:nvPr/>
                </p:nvSpPr>
                <p:spPr bwMode="auto">
                  <a:xfrm>
                    <a:off x="1063" y="0"/>
                    <a:ext cx="424"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kumimoji="1" lang="en-US" altLang="zh-CN" sz="1800" b="1" smtClean="0">
                        <a:solidFill>
                          <a:srgbClr val="000000"/>
                        </a:solidFill>
                        <a:latin typeface="Times New Roman" pitchFamily="18" charset="0"/>
                      </a:rPr>
                      <a:t>20   16 </a:t>
                    </a:r>
                    <a:endParaRPr kumimoji="1" lang="en-US" altLang="zh-CN" sz="1800" smtClean="0">
                      <a:solidFill>
                        <a:srgbClr val="000000"/>
                      </a:solidFill>
                      <a:latin typeface="Times New Roman" pitchFamily="18" charset="0"/>
                    </a:endParaRPr>
                  </a:p>
                  <a:p>
                    <a:pPr algn="just"/>
                    <a:endParaRPr kumimoji="1" lang="en-US" altLang="zh-CN" sz="1800" smtClean="0">
                      <a:solidFill>
                        <a:srgbClr val="000000"/>
                      </a:solidFill>
                      <a:latin typeface="Times New Roman" pitchFamily="18" charset="0"/>
                    </a:endParaRPr>
                  </a:p>
                </p:txBody>
              </p:sp>
              <p:sp>
                <p:nvSpPr>
                  <p:cNvPr id="32829" name="Rectangle 71"/>
                  <p:cNvSpPr>
                    <a:spLocks noChangeArrowheads="1"/>
                  </p:cNvSpPr>
                  <p:nvPr/>
                </p:nvSpPr>
                <p:spPr bwMode="auto">
                  <a:xfrm>
                    <a:off x="1020" y="0"/>
                    <a:ext cx="510"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2810" name="Group 74"/>
                <p:cNvGrpSpPr>
                  <a:grpSpLocks/>
                </p:cNvGrpSpPr>
                <p:nvPr/>
              </p:nvGrpSpPr>
              <p:grpSpPr bwMode="auto">
                <a:xfrm>
                  <a:off x="1530" y="0"/>
                  <a:ext cx="482" cy="422"/>
                  <a:chOff x="1530" y="0"/>
                  <a:chExt cx="482" cy="422"/>
                </a:xfrm>
              </p:grpSpPr>
              <p:sp>
                <p:nvSpPr>
                  <p:cNvPr id="32826" name="Rectangle 61"/>
                  <p:cNvSpPr>
                    <a:spLocks noChangeArrowheads="1"/>
                  </p:cNvSpPr>
                  <p:nvPr/>
                </p:nvSpPr>
                <p:spPr bwMode="auto">
                  <a:xfrm>
                    <a:off x="1573" y="0"/>
                    <a:ext cx="396"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kumimoji="1" lang="en-US" altLang="zh-CN" sz="1800" b="1" smtClean="0">
                        <a:solidFill>
                          <a:srgbClr val="000000"/>
                        </a:solidFill>
                        <a:latin typeface="Times New Roman" pitchFamily="18" charset="0"/>
                      </a:rPr>
                      <a:t>15   5  </a:t>
                    </a:r>
                    <a:endParaRPr kumimoji="1" lang="en-US" altLang="zh-CN" sz="1800" smtClean="0">
                      <a:solidFill>
                        <a:srgbClr val="000000"/>
                      </a:solidFill>
                      <a:latin typeface="Times New Roman" pitchFamily="18" charset="0"/>
                    </a:endParaRPr>
                  </a:p>
                  <a:p>
                    <a:pPr algn="just"/>
                    <a:endParaRPr kumimoji="1" lang="en-US" altLang="zh-CN" sz="1800" smtClean="0">
                      <a:solidFill>
                        <a:srgbClr val="000000"/>
                      </a:solidFill>
                      <a:latin typeface="Times New Roman" pitchFamily="18" charset="0"/>
                    </a:endParaRPr>
                  </a:p>
                </p:txBody>
              </p:sp>
              <p:sp>
                <p:nvSpPr>
                  <p:cNvPr id="32827" name="Rectangle 73"/>
                  <p:cNvSpPr>
                    <a:spLocks noChangeArrowheads="1"/>
                  </p:cNvSpPr>
                  <p:nvPr/>
                </p:nvSpPr>
                <p:spPr bwMode="auto">
                  <a:xfrm>
                    <a:off x="1530" y="0"/>
                    <a:ext cx="482"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2811" name="Group 76"/>
                <p:cNvGrpSpPr>
                  <a:grpSpLocks/>
                </p:cNvGrpSpPr>
                <p:nvPr/>
              </p:nvGrpSpPr>
              <p:grpSpPr bwMode="auto">
                <a:xfrm>
                  <a:off x="2012" y="0"/>
                  <a:ext cx="370" cy="422"/>
                  <a:chOff x="2012" y="0"/>
                  <a:chExt cx="370" cy="422"/>
                </a:xfrm>
              </p:grpSpPr>
              <p:sp>
                <p:nvSpPr>
                  <p:cNvPr id="32824" name="Rectangle 62"/>
                  <p:cNvSpPr>
                    <a:spLocks noChangeArrowheads="1"/>
                  </p:cNvSpPr>
                  <p:nvPr/>
                </p:nvSpPr>
                <p:spPr bwMode="auto">
                  <a:xfrm>
                    <a:off x="2055" y="0"/>
                    <a:ext cx="284"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kumimoji="1" lang="en-US" altLang="zh-CN" sz="1800" b="1" smtClean="0">
                        <a:solidFill>
                          <a:srgbClr val="000000"/>
                        </a:solidFill>
                        <a:latin typeface="Times New Roman" pitchFamily="18" charset="0"/>
                      </a:rPr>
                      <a:t>4  0</a:t>
                    </a:r>
                    <a:endParaRPr kumimoji="1" lang="en-US" altLang="zh-CN" sz="1800" smtClean="0">
                      <a:solidFill>
                        <a:srgbClr val="000000"/>
                      </a:solidFill>
                      <a:latin typeface="Times New Roman" pitchFamily="18" charset="0"/>
                    </a:endParaRPr>
                  </a:p>
                  <a:p>
                    <a:pPr algn="just"/>
                    <a:endParaRPr kumimoji="1" lang="en-US" altLang="zh-CN" sz="1800" smtClean="0">
                      <a:solidFill>
                        <a:srgbClr val="000000"/>
                      </a:solidFill>
                      <a:latin typeface="Times New Roman" pitchFamily="18" charset="0"/>
                    </a:endParaRPr>
                  </a:p>
                </p:txBody>
              </p:sp>
              <p:sp>
                <p:nvSpPr>
                  <p:cNvPr id="32825" name="Rectangle 75"/>
                  <p:cNvSpPr>
                    <a:spLocks noChangeArrowheads="1"/>
                  </p:cNvSpPr>
                  <p:nvPr/>
                </p:nvSpPr>
                <p:spPr bwMode="auto">
                  <a:xfrm>
                    <a:off x="2012" y="0"/>
                    <a:ext cx="370"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2812" name="Group 78"/>
                <p:cNvGrpSpPr>
                  <a:grpSpLocks/>
                </p:cNvGrpSpPr>
                <p:nvPr/>
              </p:nvGrpSpPr>
              <p:grpSpPr bwMode="auto">
                <a:xfrm>
                  <a:off x="0" y="422"/>
                  <a:ext cx="538" cy="422"/>
                  <a:chOff x="0" y="422"/>
                  <a:chExt cx="538" cy="422"/>
                </a:xfrm>
              </p:grpSpPr>
              <p:sp>
                <p:nvSpPr>
                  <p:cNvPr id="32822" name="Rectangle 63"/>
                  <p:cNvSpPr>
                    <a:spLocks noChangeArrowheads="1"/>
                  </p:cNvSpPr>
                  <p:nvPr/>
                </p:nvSpPr>
                <p:spPr bwMode="auto">
                  <a:xfrm>
                    <a:off x="43" y="422"/>
                    <a:ext cx="452"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800" b="1" smtClean="0">
                        <a:solidFill>
                          <a:srgbClr val="000000"/>
                        </a:solidFill>
                        <a:latin typeface="Times New Roman" pitchFamily="18" charset="0"/>
                      </a:rPr>
                      <a:t>opcode</a:t>
                    </a:r>
                    <a:endParaRPr kumimoji="1" lang="en-US" altLang="zh-CN" sz="1800" smtClean="0">
                      <a:solidFill>
                        <a:srgbClr val="000000"/>
                      </a:solidFill>
                      <a:latin typeface="Times New Roman" pitchFamily="18" charset="0"/>
                    </a:endParaRPr>
                  </a:p>
                  <a:p>
                    <a:endParaRPr kumimoji="1" lang="en-US" altLang="zh-CN" sz="1800" smtClean="0">
                      <a:solidFill>
                        <a:srgbClr val="000000"/>
                      </a:solidFill>
                      <a:latin typeface="Times New Roman" pitchFamily="18" charset="0"/>
                    </a:endParaRPr>
                  </a:p>
                </p:txBody>
              </p:sp>
              <p:sp>
                <p:nvSpPr>
                  <p:cNvPr id="32823" name="Rectangle 77"/>
                  <p:cNvSpPr>
                    <a:spLocks noChangeArrowheads="1"/>
                  </p:cNvSpPr>
                  <p:nvPr/>
                </p:nvSpPr>
                <p:spPr bwMode="auto">
                  <a:xfrm>
                    <a:off x="0" y="422"/>
                    <a:ext cx="538"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2813" name="Group 80"/>
                <p:cNvGrpSpPr>
                  <a:grpSpLocks/>
                </p:cNvGrpSpPr>
                <p:nvPr/>
              </p:nvGrpSpPr>
              <p:grpSpPr bwMode="auto">
                <a:xfrm>
                  <a:off x="538" y="422"/>
                  <a:ext cx="482" cy="422"/>
                  <a:chOff x="538" y="422"/>
                  <a:chExt cx="482" cy="422"/>
                </a:xfrm>
              </p:grpSpPr>
              <p:sp>
                <p:nvSpPr>
                  <p:cNvPr id="32820" name="Rectangle 64"/>
                  <p:cNvSpPr>
                    <a:spLocks noChangeArrowheads="1"/>
                  </p:cNvSpPr>
                  <p:nvPr/>
                </p:nvSpPr>
                <p:spPr bwMode="auto">
                  <a:xfrm>
                    <a:off x="581" y="422"/>
                    <a:ext cx="396"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800" b="1" smtClean="0">
                        <a:solidFill>
                          <a:srgbClr val="000000"/>
                        </a:solidFill>
                        <a:latin typeface="Times New Roman" pitchFamily="18" charset="0"/>
                      </a:rPr>
                      <a:t>rd</a:t>
                    </a:r>
                    <a:endParaRPr kumimoji="1" lang="en-US" altLang="zh-CN" sz="1800" smtClean="0">
                      <a:solidFill>
                        <a:srgbClr val="000000"/>
                      </a:solidFill>
                      <a:latin typeface="Times New Roman" pitchFamily="18" charset="0"/>
                    </a:endParaRPr>
                  </a:p>
                  <a:p>
                    <a:endParaRPr kumimoji="1" lang="en-US" altLang="zh-CN" sz="1800" smtClean="0">
                      <a:solidFill>
                        <a:srgbClr val="000000"/>
                      </a:solidFill>
                      <a:latin typeface="Times New Roman" pitchFamily="18" charset="0"/>
                    </a:endParaRPr>
                  </a:p>
                </p:txBody>
              </p:sp>
              <p:sp>
                <p:nvSpPr>
                  <p:cNvPr id="32821" name="Rectangle 79"/>
                  <p:cNvSpPr>
                    <a:spLocks noChangeArrowheads="1"/>
                  </p:cNvSpPr>
                  <p:nvPr/>
                </p:nvSpPr>
                <p:spPr bwMode="auto">
                  <a:xfrm>
                    <a:off x="538" y="422"/>
                    <a:ext cx="482"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2814" name="Group 82"/>
                <p:cNvGrpSpPr>
                  <a:grpSpLocks/>
                </p:cNvGrpSpPr>
                <p:nvPr/>
              </p:nvGrpSpPr>
              <p:grpSpPr bwMode="auto">
                <a:xfrm>
                  <a:off x="1020" y="422"/>
                  <a:ext cx="510" cy="422"/>
                  <a:chOff x="1020" y="422"/>
                  <a:chExt cx="510" cy="422"/>
                </a:xfrm>
              </p:grpSpPr>
              <p:sp>
                <p:nvSpPr>
                  <p:cNvPr id="32818" name="Rectangle 65"/>
                  <p:cNvSpPr>
                    <a:spLocks noChangeArrowheads="1"/>
                  </p:cNvSpPr>
                  <p:nvPr/>
                </p:nvSpPr>
                <p:spPr bwMode="auto">
                  <a:xfrm>
                    <a:off x="1063" y="422"/>
                    <a:ext cx="424"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800" b="1" smtClean="0">
                        <a:solidFill>
                          <a:srgbClr val="000000"/>
                        </a:solidFill>
                        <a:latin typeface="Times New Roman" pitchFamily="18" charset="0"/>
                      </a:rPr>
                      <a:t>rs1</a:t>
                    </a:r>
                    <a:endParaRPr kumimoji="1" lang="en-US" altLang="zh-CN" sz="1800" smtClean="0">
                      <a:solidFill>
                        <a:srgbClr val="000000"/>
                      </a:solidFill>
                      <a:latin typeface="Times New Roman" pitchFamily="18" charset="0"/>
                    </a:endParaRPr>
                  </a:p>
                  <a:p>
                    <a:endParaRPr kumimoji="1" lang="en-US" altLang="zh-CN" sz="1800" smtClean="0">
                      <a:solidFill>
                        <a:srgbClr val="000000"/>
                      </a:solidFill>
                      <a:latin typeface="Times New Roman" pitchFamily="18" charset="0"/>
                    </a:endParaRPr>
                  </a:p>
                </p:txBody>
              </p:sp>
              <p:sp>
                <p:nvSpPr>
                  <p:cNvPr id="32819" name="Rectangle 81"/>
                  <p:cNvSpPr>
                    <a:spLocks noChangeArrowheads="1"/>
                  </p:cNvSpPr>
                  <p:nvPr/>
                </p:nvSpPr>
                <p:spPr bwMode="auto">
                  <a:xfrm>
                    <a:off x="1020" y="422"/>
                    <a:ext cx="510"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2815" name="Group 84"/>
                <p:cNvGrpSpPr>
                  <a:grpSpLocks/>
                </p:cNvGrpSpPr>
                <p:nvPr/>
              </p:nvGrpSpPr>
              <p:grpSpPr bwMode="auto">
                <a:xfrm>
                  <a:off x="1530" y="422"/>
                  <a:ext cx="852" cy="422"/>
                  <a:chOff x="1530" y="422"/>
                  <a:chExt cx="852" cy="422"/>
                </a:xfrm>
              </p:grpSpPr>
              <p:sp>
                <p:nvSpPr>
                  <p:cNvPr id="32816" name="Rectangle 66"/>
                  <p:cNvSpPr>
                    <a:spLocks noChangeArrowheads="1"/>
                  </p:cNvSpPr>
                  <p:nvPr/>
                </p:nvSpPr>
                <p:spPr bwMode="auto">
                  <a:xfrm>
                    <a:off x="1573" y="422"/>
                    <a:ext cx="766"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800" b="1" smtClean="0">
                        <a:solidFill>
                          <a:srgbClr val="000000"/>
                        </a:solidFill>
                        <a:latin typeface="Times New Roman" pitchFamily="18" charset="0"/>
                      </a:rPr>
                      <a:t>Immediate</a:t>
                    </a:r>
                    <a:endParaRPr kumimoji="1" lang="en-US" altLang="zh-CN" sz="1800" smtClean="0">
                      <a:solidFill>
                        <a:srgbClr val="000000"/>
                      </a:solidFill>
                      <a:latin typeface="Times New Roman" pitchFamily="18" charset="0"/>
                    </a:endParaRPr>
                  </a:p>
                  <a:p>
                    <a:endParaRPr kumimoji="1" lang="en-US" altLang="zh-CN" sz="1800" smtClean="0">
                      <a:solidFill>
                        <a:srgbClr val="000000"/>
                      </a:solidFill>
                      <a:latin typeface="Times New Roman" pitchFamily="18" charset="0"/>
                    </a:endParaRPr>
                  </a:p>
                </p:txBody>
              </p:sp>
              <p:sp>
                <p:nvSpPr>
                  <p:cNvPr id="32817" name="Rectangle 83"/>
                  <p:cNvSpPr>
                    <a:spLocks noChangeArrowheads="1"/>
                  </p:cNvSpPr>
                  <p:nvPr/>
                </p:nvSpPr>
                <p:spPr bwMode="auto">
                  <a:xfrm>
                    <a:off x="1530" y="422"/>
                    <a:ext cx="852"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sp>
            <p:nvSpPr>
              <p:cNvPr id="32806" name="Rectangle 86"/>
              <p:cNvSpPr>
                <a:spLocks noChangeArrowheads="1"/>
              </p:cNvSpPr>
              <p:nvPr/>
            </p:nvSpPr>
            <p:spPr bwMode="auto">
              <a:xfrm>
                <a:off x="-3" y="-3"/>
                <a:ext cx="2388" cy="850"/>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grpSp>
        <p:nvGrpSpPr>
          <p:cNvPr id="32777" name="Group 117"/>
          <p:cNvGrpSpPr>
            <a:grpSpLocks/>
          </p:cNvGrpSpPr>
          <p:nvPr/>
        </p:nvGrpSpPr>
        <p:grpSpPr bwMode="auto">
          <a:xfrm>
            <a:off x="2514600" y="3048000"/>
            <a:ext cx="5638800" cy="838200"/>
            <a:chOff x="1584" y="1920"/>
            <a:chExt cx="3552" cy="528"/>
          </a:xfrm>
        </p:grpSpPr>
        <p:sp>
          <p:nvSpPr>
            <p:cNvPr id="32778" name="Rectangle 114"/>
            <p:cNvSpPr>
              <a:spLocks noChangeArrowheads="1"/>
            </p:cNvSpPr>
            <p:nvPr/>
          </p:nvSpPr>
          <p:spPr bwMode="auto">
            <a:xfrm>
              <a:off x="1584" y="1920"/>
              <a:ext cx="3552" cy="528"/>
            </a:xfrm>
            <a:prstGeom prst="rect">
              <a:avLst/>
            </a:prstGeom>
            <a:solidFill>
              <a:srgbClr val="CCFFFF"/>
            </a:solidFill>
            <a:ln w="9525">
              <a:solidFill>
                <a:schemeClr val="tx1"/>
              </a:solidFill>
              <a:miter lim="800000"/>
              <a:headEnd/>
              <a:tailEnd/>
            </a:ln>
          </p:spPr>
          <p:txBody>
            <a:bodyPr wrap="none" anchor="ctr"/>
            <a:lstStyle/>
            <a:p>
              <a:pPr algn="l" eaLnBrk="1" hangingPunct="1"/>
              <a:endParaRPr kumimoji="1" lang="zh-CN" altLang="en-US" sz="2400" smtClean="0">
                <a:solidFill>
                  <a:srgbClr val="000000"/>
                </a:solidFill>
                <a:latin typeface="Tahoma" pitchFamily="34" charset="0"/>
              </a:endParaRPr>
            </a:p>
          </p:txBody>
        </p:sp>
        <p:grpSp>
          <p:nvGrpSpPr>
            <p:cNvPr id="32779" name="Group 111"/>
            <p:cNvGrpSpPr>
              <a:grpSpLocks/>
            </p:cNvGrpSpPr>
            <p:nvPr/>
          </p:nvGrpSpPr>
          <p:grpSpPr bwMode="auto">
            <a:xfrm>
              <a:off x="1584" y="1927"/>
              <a:ext cx="3552" cy="521"/>
              <a:chOff x="-3" y="-3"/>
              <a:chExt cx="2388" cy="850"/>
            </a:xfrm>
          </p:grpSpPr>
          <p:grpSp>
            <p:nvGrpSpPr>
              <p:cNvPr id="32780" name="Group 109"/>
              <p:cNvGrpSpPr>
                <a:grpSpLocks/>
              </p:cNvGrpSpPr>
              <p:nvPr/>
            </p:nvGrpSpPr>
            <p:grpSpPr bwMode="auto">
              <a:xfrm>
                <a:off x="0" y="0"/>
                <a:ext cx="2382" cy="844"/>
                <a:chOff x="0" y="0"/>
                <a:chExt cx="2382" cy="844"/>
              </a:xfrm>
            </p:grpSpPr>
            <p:grpSp>
              <p:nvGrpSpPr>
                <p:cNvPr id="32782" name="Group 96"/>
                <p:cNvGrpSpPr>
                  <a:grpSpLocks/>
                </p:cNvGrpSpPr>
                <p:nvPr/>
              </p:nvGrpSpPr>
              <p:grpSpPr bwMode="auto">
                <a:xfrm>
                  <a:off x="0" y="0"/>
                  <a:ext cx="538" cy="422"/>
                  <a:chOff x="0" y="0"/>
                  <a:chExt cx="538" cy="422"/>
                </a:xfrm>
              </p:grpSpPr>
              <p:sp>
                <p:nvSpPr>
                  <p:cNvPr id="32801" name="Rectangle 88"/>
                  <p:cNvSpPr>
                    <a:spLocks noChangeArrowheads="1"/>
                  </p:cNvSpPr>
                  <p:nvPr/>
                </p:nvSpPr>
                <p:spPr bwMode="auto">
                  <a:xfrm>
                    <a:off x="43" y="0"/>
                    <a:ext cx="452"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kumimoji="1" lang="en-US" altLang="zh-CN" sz="1800" b="1" smtClean="0">
                        <a:solidFill>
                          <a:srgbClr val="000000"/>
                        </a:solidFill>
                        <a:latin typeface="Times New Roman" pitchFamily="18" charset="0"/>
                      </a:rPr>
                      <a:t>31   26</a:t>
                    </a:r>
                    <a:endParaRPr kumimoji="1" lang="en-US" altLang="zh-CN" sz="1800" smtClean="0">
                      <a:solidFill>
                        <a:srgbClr val="000000"/>
                      </a:solidFill>
                      <a:latin typeface="Times New Roman" pitchFamily="18" charset="0"/>
                    </a:endParaRPr>
                  </a:p>
                  <a:p>
                    <a:pPr algn="just"/>
                    <a:endParaRPr kumimoji="1" lang="en-US" altLang="zh-CN" sz="1800" smtClean="0">
                      <a:solidFill>
                        <a:srgbClr val="000000"/>
                      </a:solidFill>
                      <a:latin typeface="Times New Roman" pitchFamily="18" charset="0"/>
                    </a:endParaRPr>
                  </a:p>
                </p:txBody>
              </p:sp>
              <p:sp>
                <p:nvSpPr>
                  <p:cNvPr id="32802" name="Rectangle 95"/>
                  <p:cNvSpPr>
                    <a:spLocks noChangeArrowheads="1"/>
                  </p:cNvSpPr>
                  <p:nvPr/>
                </p:nvSpPr>
                <p:spPr bwMode="auto">
                  <a:xfrm>
                    <a:off x="0" y="0"/>
                    <a:ext cx="538"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2783" name="Group 98"/>
                <p:cNvGrpSpPr>
                  <a:grpSpLocks/>
                </p:cNvGrpSpPr>
                <p:nvPr/>
              </p:nvGrpSpPr>
              <p:grpSpPr bwMode="auto">
                <a:xfrm>
                  <a:off x="538" y="0"/>
                  <a:ext cx="482" cy="422"/>
                  <a:chOff x="538" y="0"/>
                  <a:chExt cx="482" cy="422"/>
                </a:xfrm>
              </p:grpSpPr>
              <p:sp>
                <p:nvSpPr>
                  <p:cNvPr id="32799" name="Rectangle 89"/>
                  <p:cNvSpPr>
                    <a:spLocks noChangeArrowheads="1"/>
                  </p:cNvSpPr>
                  <p:nvPr/>
                </p:nvSpPr>
                <p:spPr bwMode="auto">
                  <a:xfrm>
                    <a:off x="581" y="0"/>
                    <a:ext cx="396"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kumimoji="1" lang="en-US" altLang="zh-CN" sz="1800" b="1" smtClean="0">
                        <a:solidFill>
                          <a:srgbClr val="000000"/>
                        </a:solidFill>
                        <a:latin typeface="Times New Roman" pitchFamily="18" charset="0"/>
                      </a:rPr>
                      <a:t>25  21</a:t>
                    </a:r>
                    <a:endParaRPr kumimoji="1" lang="en-US" altLang="zh-CN" sz="1800" smtClean="0">
                      <a:solidFill>
                        <a:srgbClr val="000000"/>
                      </a:solidFill>
                      <a:latin typeface="Times New Roman" pitchFamily="18" charset="0"/>
                    </a:endParaRPr>
                  </a:p>
                  <a:p>
                    <a:pPr algn="just"/>
                    <a:endParaRPr kumimoji="1" lang="en-US" altLang="zh-CN" sz="1800" smtClean="0">
                      <a:solidFill>
                        <a:srgbClr val="000000"/>
                      </a:solidFill>
                      <a:latin typeface="Times New Roman" pitchFamily="18" charset="0"/>
                    </a:endParaRPr>
                  </a:p>
                </p:txBody>
              </p:sp>
              <p:sp>
                <p:nvSpPr>
                  <p:cNvPr id="32800" name="Rectangle 97"/>
                  <p:cNvSpPr>
                    <a:spLocks noChangeArrowheads="1"/>
                  </p:cNvSpPr>
                  <p:nvPr/>
                </p:nvSpPr>
                <p:spPr bwMode="auto">
                  <a:xfrm>
                    <a:off x="538" y="0"/>
                    <a:ext cx="482"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2784" name="Group 100"/>
                <p:cNvGrpSpPr>
                  <a:grpSpLocks/>
                </p:cNvGrpSpPr>
                <p:nvPr/>
              </p:nvGrpSpPr>
              <p:grpSpPr bwMode="auto">
                <a:xfrm>
                  <a:off x="1020" y="0"/>
                  <a:ext cx="510" cy="422"/>
                  <a:chOff x="1020" y="0"/>
                  <a:chExt cx="510" cy="422"/>
                </a:xfrm>
              </p:grpSpPr>
              <p:sp>
                <p:nvSpPr>
                  <p:cNvPr id="32797" name="Rectangle 90"/>
                  <p:cNvSpPr>
                    <a:spLocks noChangeArrowheads="1"/>
                  </p:cNvSpPr>
                  <p:nvPr/>
                </p:nvSpPr>
                <p:spPr bwMode="auto">
                  <a:xfrm>
                    <a:off x="1063" y="0"/>
                    <a:ext cx="424"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kumimoji="1" lang="en-US" altLang="zh-CN" sz="1800" b="1" smtClean="0">
                        <a:solidFill>
                          <a:srgbClr val="000000"/>
                        </a:solidFill>
                        <a:latin typeface="Times New Roman" pitchFamily="18" charset="0"/>
                      </a:rPr>
                      <a:t>20   16 </a:t>
                    </a:r>
                    <a:endParaRPr kumimoji="1" lang="en-US" altLang="zh-CN" sz="1800" smtClean="0">
                      <a:solidFill>
                        <a:srgbClr val="000000"/>
                      </a:solidFill>
                      <a:latin typeface="Times New Roman" pitchFamily="18" charset="0"/>
                    </a:endParaRPr>
                  </a:p>
                  <a:p>
                    <a:pPr algn="just"/>
                    <a:endParaRPr kumimoji="1" lang="en-US" altLang="zh-CN" sz="1800" smtClean="0">
                      <a:solidFill>
                        <a:srgbClr val="000000"/>
                      </a:solidFill>
                      <a:latin typeface="Times New Roman" pitchFamily="18" charset="0"/>
                    </a:endParaRPr>
                  </a:p>
                </p:txBody>
              </p:sp>
              <p:sp>
                <p:nvSpPr>
                  <p:cNvPr id="32798" name="Rectangle 99"/>
                  <p:cNvSpPr>
                    <a:spLocks noChangeArrowheads="1"/>
                  </p:cNvSpPr>
                  <p:nvPr/>
                </p:nvSpPr>
                <p:spPr bwMode="auto">
                  <a:xfrm>
                    <a:off x="1020" y="0"/>
                    <a:ext cx="510"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2785" name="Group 102"/>
                <p:cNvGrpSpPr>
                  <a:grpSpLocks/>
                </p:cNvGrpSpPr>
                <p:nvPr/>
              </p:nvGrpSpPr>
              <p:grpSpPr bwMode="auto">
                <a:xfrm>
                  <a:off x="1530" y="0"/>
                  <a:ext cx="482" cy="422"/>
                  <a:chOff x="1530" y="0"/>
                  <a:chExt cx="482" cy="422"/>
                </a:xfrm>
              </p:grpSpPr>
              <p:sp>
                <p:nvSpPr>
                  <p:cNvPr id="32795" name="Rectangle 91"/>
                  <p:cNvSpPr>
                    <a:spLocks noChangeArrowheads="1"/>
                  </p:cNvSpPr>
                  <p:nvPr/>
                </p:nvSpPr>
                <p:spPr bwMode="auto">
                  <a:xfrm>
                    <a:off x="1573" y="0"/>
                    <a:ext cx="396"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kumimoji="1" lang="en-US" altLang="zh-CN" sz="1800" b="1" smtClean="0">
                        <a:solidFill>
                          <a:srgbClr val="000000"/>
                        </a:solidFill>
                        <a:latin typeface="Times New Roman" pitchFamily="18" charset="0"/>
                      </a:rPr>
                      <a:t>15   5  </a:t>
                    </a:r>
                    <a:endParaRPr kumimoji="1" lang="en-US" altLang="zh-CN" sz="1800" smtClean="0">
                      <a:solidFill>
                        <a:srgbClr val="000000"/>
                      </a:solidFill>
                      <a:latin typeface="Times New Roman" pitchFamily="18" charset="0"/>
                    </a:endParaRPr>
                  </a:p>
                  <a:p>
                    <a:pPr algn="just"/>
                    <a:endParaRPr kumimoji="1" lang="en-US" altLang="zh-CN" sz="1800" smtClean="0">
                      <a:solidFill>
                        <a:srgbClr val="000000"/>
                      </a:solidFill>
                      <a:latin typeface="Times New Roman" pitchFamily="18" charset="0"/>
                    </a:endParaRPr>
                  </a:p>
                </p:txBody>
              </p:sp>
              <p:sp>
                <p:nvSpPr>
                  <p:cNvPr id="32796" name="Rectangle 101"/>
                  <p:cNvSpPr>
                    <a:spLocks noChangeArrowheads="1"/>
                  </p:cNvSpPr>
                  <p:nvPr/>
                </p:nvSpPr>
                <p:spPr bwMode="auto">
                  <a:xfrm>
                    <a:off x="1530" y="0"/>
                    <a:ext cx="482"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2786" name="Group 104"/>
                <p:cNvGrpSpPr>
                  <a:grpSpLocks/>
                </p:cNvGrpSpPr>
                <p:nvPr/>
              </p:nvGrpSpPr>
              <p:grpSpPr bwMode="auto">
                <a:xfrm>
                  <a:off x="2012" y="0"/>
                  <a:ext cx="370" cy="422"/>
                  <a:chOff x="2012" y="0"/>
                  <a:chExt cx="370" cy="422"/>
                </a:xfrm>
              </p:grpSpPr>
              <p:sp>
                <p:nvSpPr>
                  <p:cNvPr id="32793" name="Rectangle 92"/>
                  <p:cNvSpPr>
                    <a:spLocks noChangeArrowheads="1"/>
                  </p:cNvSpPr>
                  <p:nvPr/>
                </p:nvSpPr>
                <p:spPr bwMode="auto">
                  <a:xfrm>
                    <a:off x="2055" y="0"/>
                    <a:ext cx="284"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kumimoji="1" lang="en-US" altLang="zh-CN" sz="1800" b="1" smtClean="0">
                        <a:solidFill>
                          <a:srgbClr val="000000"/>
                        </a:solidFill>
                        <a:latin typeface="Times New Roman" pitchFamily="18" charset="0"/>
                      </a:rPr>
                      <a:t>4  0</a:t>
                    </a:r>
                    <a:endParaRPr kumimoji="1" lang="en-US" altLang="zh-CN" sz="1800" smtClean="0">
                      <a:solidFill>
                        <a:srgbClr val="000000"/>
                      </a:solidFill>
                      <a:latin typeface="Times New Roman" pitchFamily="18" charset="0"/>
                    </a:endParaRPr>
                  </a:p>
                  <a:p>
                    <a:pPr algn="just"/>
                    <a:endParaRPr kumimoji="1" lang="en-US" altLang="zh-CN" sz="1800" smtClean="0">
                      <a:solidFill>
                        <a:srgbClr val="000000"/>
                      </a:solidFill>
                      <a:latin typeface="Times New Roman" pitchFamily="18" charset="0"/>
                    </a:endParaRPr>
                  </a:p>
                </p:txBody>
              </p:sp>
              <p:sp>
                <p:nvSpPr>
                  <p:cNvPr id="32794" name="Rectangle 103"/>
                  <p:cNvSpPr>
                    <a:spLocks noChangeArrowheads="1"/>
                  </p:cNvSpPr>
                  <p:nvPr/>
                </p:nvSpPr>
                <p:spPr bwMode="auto">
                  <a:xfrm>
                    <a:off x="2012" y="0"/>
                    <a:ext cx="370"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2787" name="Group 106"/>
                <p:cNvGrpSpPr>
                  <a:grpSpLocks/>
                </p:cNvGrpSpPr>
                <p:nvPr/>
              </p:nvGrpSpPr>
              <p:grpSpPr bwMode="auto">
                <a:xfrm>
                  <a:off x="0" y="422"/>
                  <a:ext cx="538" cy="422"/>
                  <a:chOff x="0" y="422"/>
                  <a:chExt cx="538" cy="422"/>
                </a:xfrm>
              </p:grpSpPr>
              <p:sp>
                <p:nvSpPr>
                  <p:cNvPr id="32791" name="Rectangle 93"/>
                  <p:cNvSpPr>
                    <a:spLocks noChangeArrowheads="1"/>
                  </p:cNvSpPr>
                  <p:nvPr/>
                </p:nvSpPr>
                <p:spPr bwMode="auto">
                  <a:xfrm>
                    <a:off x="43" y="422"/>
                    <a:ext cx="452"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800" b="1" smtClean="0">
                        <a:solidFill>
                          <a:srgbClr val="000000"/>
                        </a:solidFill>
                        <a:latin typeface="Times New Roman" pitchFamily="18" charset="0"/>
                      </a:rPr>
                      <a:t>opcode</a:t>
                    </a:r>
                    <a:endParaRPr kumimoji="1" lang="en-US" altLang="zh-CN" sz="1800" smtClean="0">
                      <a:solidFill>
                        <a:srgbClr val="000000"/>
                      </a:solidFill>
                      <a:latin typeface="Times New Roman" pitchFamily="18" charset="0"/>
                    </a:endParaRPr>
                  </a:p>
                  <a:p>
                    <a:endParaRPr kumimoji="1" lang="en-US" altLang="zh-CN" sz="1800" smtClean="0">
                      <a:solidFill>
                        <a:srgbClr val="000000"/>
                      </a:solidFill>
                      <a:latin typeface="Times New Roman" pitchFamily="18" charset="0"/>
                    </a:endParaRPr>
                  </a:p>
                </p:txBody>
              </p:sp>
              <p:sp>
                <p:nvSpPr>
                  <p:cNvPr id="32792" name="Rectangle 105"/>
                  <p:cNvSpPr>
                    <a:spLocks noChangeArrowheads="1"/>
                  </p:cNvSpPr>
                  <p:nvPr/>
                </p:nvSpPr>
                <p:spPr bwMode="auto">
                  <a:xfrm>
                    <a:off x="0" y="422"/>
                    <a:ext cx="538"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2788" name="Group 108"/>
                <p:cNvGrpSpPr>
                  <a:grpSpLocks/>
                </p:cNvGrpSpPr>
                <p:nvPr/>
              </p:nvGrpSpPr>
              <p:grpSpPr bwMode="auto">
                <a:xfrm>
                  <a:off x="538" y="422"/>
                  <a:ext cx="1844" cy="422"/>
                  <a:chOff x="538" y="422"/>
                  <a:chExt cx="1844" cy="422"/>
                </a:xfrm>
              </p:grpSpPr>
              <p:sp>
                <p:nvSpPr>
                  <p:cNvPr id="32789" name="Rectangle 94"/>
                  <p:cNvSpPr>
                    <a:spLocks noChangeArrowheads="1"/>
                  </p:cNvSpPr>
                  <p:nvPr/>
                </p:nvSpPr>
                <p:spPr bwMode="auto">
                  <a:xfrm>
                    <a:off x="581" y="422"/>
                    <a:ext cx="1758"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800" b="1" smtClean="0">
                        <a:solidFill>
                          <a:srgbClr val="000000"/>
                        </a:solidFill>
                        <a:latin typeface="Times New Roman" pitchFamily="18" charset="0"/>
                      </a:rPr>
                      <a:t>Displacement</a:t>
                    </a:r>
                    <a:endParaRPr kumimoji="1" lang="en-US" altLang="zh-CN" sz="1800" smtClean="0">
                      <a:solidFill>
                        <a:srgbClr val="000000"/>
                      </a:solidFill>
                      <a:latin typeface="Times New Roman" pitchFamily="18" charset="0"/>
                    </a:endParaRPr>
                  </a:p>
                  <a:p>
                    <a:endParaRPr kumimoji="1" lang="en-US" altLang="zh-CN" sz="1800" smtClean="0">
                      <a:solidFill>
                        <a:srgbClr val="000000"/>
                      </a:solidFill>
                      <a:latin typeface="Times New Roman" pitchFamily="18" charset="0"/>
                    </a:endParaRPr>
                  </a:p>
                </p:txBody>
              </p:sp>
              <p:sp>
                <p:nvSpPr>
                  <p:cNvPr id="32790" name="Rectangle 107"/>
                  <p:cNvSpPr>
                    <a:spLocks noChangeArrowheads="1"/>
                  </p:cNvSpPr>
                  <p:nvPr/>
                </p:nvSpPr>
                <p:spPr bwMode="auto">
                  <a:xfrm>
                    <a:off x="538" y="422"/>
                    <a:ext cx="1844"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sp>
            <p:nvSpPr>
              <p:cNvPr id="32781" name="Rectangle 110"/>
              <p:cNvSpPr>
                <a:spLocks noChangeArrowheads="1"/>
              </p:cNvSpPr>
              <p:nvPr/>
            </p:nvSpPr>
            <p:spPr bwMode="auto">
              <a:xfrm>
                <a:off x="-3" y="-3"/>
                <a:ext cx="2388" cy="850"/>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spTree>
    <p:extLst>
      <p:ext uri="{BB962C8B-B14F-4D97-AF65-F5344CB8AC3E}">
        <p14:creationId xmlns:p14="http://schemas.microsoft.com/office/powerpoint/2010/main" val="726267429"/>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ChangeArrowheads="1"/>
          </p:cNvSpPr>
          <p:nvPr/>
        </p:nvSpPr>
        <p:spPr bwMode="auto">
          <a:xfrm>
            <a:off x="457200" y="381000"/>
            <a:ext cx="8382000" cy="6096000"/>
          </a:xfrm>
          <a:prstGeom prst="rect">
            <a:avLst/>
          </a:prstGeom>
          <a:solidFill>
            <a:srgbClr val="CCFFFF"/>
          </a:solidFill>
          <a:ln w="9525">
            <a:solidFill>
              <a:schemeClr val="tx1"/>
            </a:solidFill>
            <a:miter lim="800000"/>
            <a:headEnd/>
            <a:tailEnd/>
          </a:ln>
        </p:spPr>
        <p:txBody>
          <a:bodyPr wrap="none" anchor="ctr"/>
          <a:lstStyle/>
          <a:p>
            <a:pPr algn="l" eaLnBrk="1" hangingPunct="1"/>
            <a:endParaRPr kumimoji="1" lang="zh-CN" altLang="en-US" sz="2400" smtClean="0">
              <a:solidFill>
                <a:srgbClr val="000000"/>
              </a:solidFill>
              <a:latin typeface="Tahoma" pitchFamily="34" charset="0"/>
            </a:endParaRPr>
          </a:p>
        </p:txBody>
      </p:sp>
      <p:sp>
        <p:nvSpPr>
          <p:cNvPr id="33795" name="Rectangle 257"/>
          <p:cNvSpPr>
            <a:spLocks noChangeArrowheads="1"/>
          </p:cNvSpPr>
          <p:nvPr/>
        </p:nvSpPr>
        <p:spPr bwMode="auto">
          <a:xfrm>
            <a:off x="3175" y="7700963"/>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kumimoji="1" lang="en-US" altLang="zh-CN" sz="1000" smtClean="0">
                <a:solidFill>
                  <a:srgbClr val="000000"/>
                </a:solidFill>
                <a:latin typeface="Times New Roman" pitchFamily="18" charset="0"/>
              </a:rPr>
              <a:t> </a:t>
            </a:r>
          </a:p>
          <a:p>
            <a:pPr algn="l"/>
            <a:endParaRPr kumimoji="1" lang="en-US" altLang="zh-CN" sz="2400" smtClean="0">
              <a:solidFill>
                <a:srgbClr val="000000"/>
              </a:solidFill>
              <a:latin typeface="Times New Roman" pitchFamily="18" charset="0"/>
            </a:endParaRPr>
          </a:p>
        </p:txBody>
      </p:sp>
      <p:sp>
        <p:nvSpPr>
          <p:cNvPr id="33796" name="Rectangle 514"/>
          <p:cNvSpPr>
            <a:spLocks noChangeArrowheads="1"/>
          </p:cNvSpPr>
          <p:nvPr/>
        </p:nvSpPr>
        <p:spPr bwMode="auto">
          <a:xfrm>
            <a:off x="3175" y="7700963"/>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kumimoji="1" lang="en-US" altLang="zh-CN" sz="1000" smtClean="0">
                <a:solidFill>
                  <a:srgbClr val="000000"/>
                </a:solidFill>
                <a:latin typeface="Times New Roman" pitchFamily="18" charset="0"/>
              </a:rPr>
              <a:t> </a:t>
            </a:r>
          </a:p>
          <a:p>
            <a:pPr algn="l"/>
            <a:endParaRPr kumimoji="1" lang="en-US" altLang="zh-CN" sz="2400" smtClean="0">
              <a:solidFill>
                <a:srgbClr val="000000"/>
              </a:solidFill>
              <a:latin typeface="Times New Roman" pitchFamily="18" charset="0"/>
            </a:endParaRPr>
          </a:p>
        </p:txBody>
      </p:sp>
      <p:sp>
        <p:nvSpPr>
          <p:cNvPr id="33797" name="Rectangle 770"/>
          <p:cNvSpPr>
            <a:spLocks noChangeArrowheads="1"/>
          </p:cNvSpPr>
          <p:nvPr/>
        </p:nvSpPr>
        <p:spPr bwMode="auto">
          <a:xfrm>
            <a:off x="3175" y="7700963"/>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kumimoji="1" lang="en-US" altLang="zh-CN" sz="1000" smtClean="0">
                <a:solidFill>
                  <a:srgbClr val="000000"/>
                </a:solidFill>
                <a:latin typeface="Times New Roman" pitchFamily="18" charset="0"/>
              </a:rPr>
              <a:t> </a:t>
            </a:r>
          </a:p>
          <a:p>
            <a:pPr algn="l"/>
            <a:endParaRPr kumimoji="1" lang="en-US" altLang="zh-CN" sz="2400" smtClean="0">
              <a:solidFill>
                <a:srgbClr val="000000"/>
              </a:solidFill>
              <a:latin typeface="Times New Roman" pitchFamily="18" charset="0"/>
            </a:endParaRPr>
          </a:p>
        </p:txBody>
      </p:sp>
      <p:grpSp>
        <p:nvGrpSpPr>
          <p:cNvPr id="33798" name="Group 2"/>
          <p:cNvGrpSpPr>
            <a:grpSpLocks/>
          </p:cNvGrpSpPr>
          <p:nvPr/>
        </p:nvGrpSpPr>
        <p:grpSpPr bwMode="auto">
          <a:xfrm>
            <a:off x="457200" y="381000"/>
            <a:ext cx="8382000" cy="6100763"/>
            <a:chOff x="-3" y="-3"/>
            <a:chExt cx="3637" cy="5766"/>
          </a:xfrm>
        </p:grpSpPr>
        <p:grpSp>
          <p:nvGrpSpPr>
            <p:cNvPr id="33799" name="Group 0"/>
            <p:cNvGrpSpPr>
              <a:grpSpLocks/>
            </p:cNvGrpSpPr>
            <p:nvPr/>
          </p:nvGrpSpPr>
          <p:grpSpPr bwMode="auto">
            <a:xfrm>
              <a:off x="0" y="0"/>
              <a:ext cx="3631" cy="5760"/>
              <a:chOff x="0" y="0"/>
              <a:chExt cx="3631" cy="5760"/>
            </a:xfrm>
          </p:grpSpPr>
          <p:grpSp>
            <p:nvGrpSpPr>
              <p:cNvPr id="33801" name="Group 857"/>
              <p:cNvGrpSpPr>
                <a:grpSpLocks/>
              </p:cNvGrpSpPr>
              <p:nvPr/>
            </p:nvGrpSpPr>
            <p:grpSpPr bwMode="auto">
              <a:xfrm>
                <a:off x="0" y="0"/>
                <a:ext cx="3631" cy="384"/>
                <a:chOff x="0" y="0"/>
                <a:chExt cx="3631" cy="384"/>
              </a:xfrm>
            </p:grpSpPr>
            <p:sp>
              <p:nvSpPr>
                <p:cNvPr id="34051" name="Rectangle 772"/>
                <p:cNvSpPr>
                  <a:spLocks noChangeArrowheads="1"/>
                </p:cNvSpPr>
                <p:nvPr/>
              </p:nvSpPr>
              <p:spPr bwMode="auto">
                <a:xfrm>
                  <a:off x="43" y="0"/>
                  <a:ext cx="3545"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zh-CN" altLang="en-US" sz="1400" b="1" smtClean="0">
                      <a:solidFill>
                        <a:srgbClr val="000000"/>
                      </a:solidFill>
                      <a:latin typeface="Times New Roman" pitchFamily="18" charset="0"/>
                    </a:rPr>
                    <a:t>指令系统和指令格式</a:t>
                  </a:r>
                  <a:endParaRPr kumimoji="1" lang="zh-CN" altLang="en-US" sz="1400" b="1" smtClean="0">
                    <a:solidFill>
                      <a:srgbClr val="000000"/>
                    </a:solidFill>
                    <a:latin typeface="Tahoma" pitchFamily="34" charset="0"/>
                  </a:endParaRPr>
                </a:p>
                <a:p>
                  <a:endParaRPr kumimoji="1" lang="en-US" altLang="zh-CN" sz="1400" b="1" smtClean="0">
                    <a:solidFill>
                      <a:srgbClr val="000000"/>
                    </a:solidFill>
                    <a:latin typeface="Times New Roman" pitchFamily="18" charset="0"/>
                  </a:endParaRPr>
                </a:p>
              </p:txBody>
            </p:sp>
            <p:sp>
              <p:nvSpPr>
                <p:cNvPr id="34052" name="Rectangle 856"/>
                <p:cNvSpPr>
                  <a:spLocks noChangeArrowheads="1"/>
                </p:cNvSpPr>
                <p:nvPr/>
              </p:nvSpPr>
              <p:spPr bwMode="auto">
                <a:xfrm>
                  <a:off x="0" y="0"/>
                  <a:ext cx="3631"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02" name="Group 859"/>
              <p:cNvGrpSpPr>
                <a:grpSpLocks/>
              </p:cNvGrpSpPr>
              <p:nvPr/>
            </p:nvGrpSpPr>
            <p:grpSpPr bwMode="auto">
              <a:xfrm>
                <a:off x="0" y="384"/>
                <a:ext cx="462" cy="384"/>
                <a:chOff x="0" y="384"/>
                <a:chExt cx="462" cy="384"/>
              </a:xfrm>
            </p:grpSpPr>
            <p:sp>
              <p:nvSpPr>
                <p:cNvPr id="34049" name="Rectangle 773"/>
                <p:cNvSpPr>
                  <a:spLocks noChangeArrowheads="1"/>
                </p:cNvSpPr>
                <p:nvPr/>
              </p:nvSpPr>
              <p:spPr bwMode="auto">
                <a:xfrm>
                  <a:off x="43" y="384"/>
                  <a:ext cx="3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31     26</a:t>
                  </a:r>
                </a:p>
                <a:p>
                  <a:endParaRPr kumimoji="1" lang="en-US" altLang="zh-CN" sz="1400" b="1" smtClean="0">
                    <a:solidFill>
                      <a:srgbClr val="000000"/>
                    </a:solidFill>
                    <a:latin typeface="Times New Roman" pitchFamily="18" charset="0"/>
                  </a:endParaRPr>
                </a:p>
              </p:txBody>
            </p:sp>
            <p:sp>
              <p:nvSpPr>
                <p:cNvPr id="34050" name="Rectangle 858"/>
                <p:cNvSpPr>
                  <a:spLocks noChangeArrowheads="1"/>
                </p:cNvSpPr>
                <p:nvPr/>
              </p:nvSpPr>
              <p:spPr bwMode="auto">
                <a:xfrm>
                  <a:off x="0" y="384"/>
                  <a:ext cx="46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03" name="Group 861"/>
              <p:cNvGrpSpPr>
                <a:grpSpLocks/>
              </p:cNvGrpSpPr>
              <p:nvPr/>
            </p:nvGrpSpPr>
            <p:grpSpPr bwMode="auto">
              <a:xfrm>
                <a:off x="462" y="384"/>
                <a:ext cx="382" cy="384"/>
                <a:chOff x="462" y="384"/>
                <a:chExt cx="382" cy="384"/>
              </a:xfrm>
            </p:grpSpPr>
            <p:sp>
              <p:nvSpPr>
                <p:cNvPr id="34047" name="Rectangle 774"/>
                <p:cNvSpPr>
                  <a:spLocks noChangeArrowheads="1"/>
                </p:cNvSpPr>
                <p:nvPr/>
              </p:nvSpPr>
              <p:spPr bwMode="auto">
                <a:xfrm>
                  <a:off x="505" y="384"/>
                  <a:ext cx="29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25   21</a:t>
                  </a:r>
                </a:p>
                <a:p>
                  <a:endParaRPr kumimoji="1" lang="en-US" altLang="zh-CN" sz="1400" b="1" smtClean="0">
                    <a:solidFill>
                      <a:srgbClr val="000000"/>
                    </a:solidFill>
                    <a:latin typeface="Times New Roman" pitchFamily="18" charset="0"/>
                  </a:endParaRPr>
                </a:p>
              </p:txBody>
            </p:sp>
            <p:sp>
              <p:nvSpPr>
                <p:cNvPr id="34048" name="Rectangle 860"/>
                <p:cNvSpPr>
                  <a:spLocks noChangeArrowheads="1"/>
                </p:cNvSpPr>
                <p:nvPr/>
              </p:nvSpPr>
              <p:spPr bwMode="auto">
                <a:xfrm>
                  <a:off x="462" y="384"/>
                  <a:ext cx="38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04" name="Group 863"/>
              <p:cNvGrpSpPr>
                <a:grpSpLocks/>
              </p:cNvGrpSpPr>
              <p:nvPr/>
            </p:nvGrpSpPr>
            <p:grpSpPr bwMode="auto">
              <a:xfrm>
                <a:off x="844" y="384"/>
                <a:ext cx="402" cy="384"/>
                <a:chOff x="844" y="384"/>
                <a:chExt cx="402" cy="384"/>
              </a:xfrm>
            </p:grpSpPr>
            <p:sp>
              <p:nvSpPr>
                <p:cNvPr id="34045" name="Rectangle 775"/>
                <p:cNvSpPr>
                  <a:spLocks noChangeArrowheads="1"/>
                </p:cNvSpPr>
                <p:nvPr/>
              </p:nvSpPr>
              <p:spPr bwMode="auto">
                <a:xfrm>
                  <a:off x="887" y="384"/>
                  <a:ext cx="3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20    16 </a:t>
                  </a:r>
                </a:p>
                <a:p>
                  <a:endParaRPr kumimoji="1" lang="en-US" altLang="zh-CN" sz="1400" b="1" smtClean="0">
                    <a:solidFill>
                      <a:srgbClr val="000000"/>
                    </a:solidFill>
                    <a:latin typeface="Times New Roman" pitchFamily="18" charset="0"/>
                  </a:endParaRPr>
                </a:p>
              </p:txBody>
            </p:sp>
            <p:sp>
              <p:nvSpPr>
                <p:cNvPr id="34046" name="Rectangle 862"/>
                <p:cNvSpPr>
                  <a:spLocks noChangeArrowheads="1"/>
                </p:cNvSpPr>
                <p:nvPr/>
              </p:nvSpPr>
              <p:spPr bwMode="auto">
                <a:xfrm>
                  <a:off x="844" y="384"/>
                  <a:ext cx="40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05" name="Group 865"/>
              <p:cNvGrpSpPr>
                <a:grpSpLocks/>
              </p:cNvGrpSpPr>
              <p:nvPr/>
            </p:nvGrpSpPr>
            <p:grpSpPr bwMode="auto">
              <a:xfrm>
                <a:off x="1246" y="384"/>
                <a:ext cx="342" cy="384"/>
                <a:chOff x="1246" y="384"/>
                <a:chExt cx="342" cy="384"/>
              </a:xfrm>
            </p:grpSpPr>
            <p:sp>
              <p:nvSpPr>
                <p:cNvPr id="34043" name="Rectangle 776"/>
                <p:cNvSpPr>
                  <a:spLocks noChangeArrowheads="1"/>
                </p:cNvSpPr>
                <p:nvPr/>
              </p:nvSpPr>
              <p:spPr bwMode="auto">
                <a:xfrm>
                  <a:off x="1289" y="384"/>
                  <a:ext cx="25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15   5</a:t>
                  </a:r>
                </a:p>
                <a:p>
                  <a:endParaRPr kumimoji="1" lang="en-US" altLang="zh-CN" sz="1400" b="1" smtClean="0">
                    <a:solidFill>
                      <a:srgbClr val="000000"/>
                    </a:solidFill>
                    <a:latin typeface="Times New Roman" pitchFamily="18" charset="0"/>
                  </a:endParaRPr>
                </a:p>
              </p:txBody>
            </p:sp>
            <p:sp>
              <p:nvSpPr>
                <p:cNvPr id="34044" name="Rectangle 864"/>
                <p:cNvSpPr>
                  <a:spLocks noChangeArrowheads="1"/>
                </p:cNvSpPr>
                <p:nvPr/>
              </p:nvSpPr>
              <p:spPr bwMode="auto">
                <a:xfrm>
                  <a:off x="1246" y="384"/>
                  <a:ext cx="34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06" name="Group 867"/>
              <p:cNvGrpSpPr>
                <a:grpSpLocks/>
              </p:cNvGrpSpPr>
              <p:nvPr/>
            </p:nvGrpSpPr>
            <p:grpSpPr bwMode="auto">
              <a:xfrm>
                <a:off x="1588" y="384"/>
                <a:ext cx="302" cy="384"/>
                <a:chOff x="1588" y="384"/>
                <a:chExt cx="302" cy="384"/>
              </a:xfrm>
            </p:grpSpPr>
            <p:sp>
              <p:nvSpPr>
                <p:cNvPr id="34041" name="Rectangle 777"/>
                <p:cNvSpPr>
                  <a:spLocks noChangeArrowheads="1"/>
                </p:cNvSpPr>
                <p:nvPr/>
              </p:nvSpPr>
              <p:spPr bwMode="auto">
                <a:xfrm>
                  <a:off x="1631" y="384"/>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4   0</a:t>
                  </a:r>
                </a:p>
                <a:p>
                  <a:endParaRPr kumimoji="1" lang="en-US" altLang="zh-CN" sz="1400" b="1" smtClean="0">
                    <a:solidFill>
                      <a:srgbClr val="000000"/>
                    </a:solidFill>
                    <a:latin typeface="Times New Roman" pitchFamily="18" charset="0"/>
                  </a:endParaRPr>
                </a:p>
              </p:txBody>
            </p:sp>
            <p:sp>
              <p:nvSpPr>
                <p:cNvPr id="34042" name="Rectangle 866"/>
                <p:cNvSpPr>
                  <a:spLocks noChangeArrowheads="1"/>
                </p:cNvSpPr>
                <p:nvPr/>
              </p:nvSpPr>
              <p:spPr bwMode="auto">
                <a:xfrm>
                  <a:off x="1588" y="384"/>
                  <a:ext cx="30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07" name="Group 869"/>
              <p:cNvGrpSpPr>
                <a:grpSpLocks/>
              </p:cNvGrpSpPr>
              <p:nvPr/>
            </p:nvGrpSpPr>
            <p:grpSpPr bwMode="auto">
              <a:xfrm>
                <a:off x="1890" y="384"/>
                <a:ext cx="805" cy="384"/>
                <a:chOff x="1890" y="384"/>
                <a:chExt cx="805" cy="384"/>
              </a:xfrm>
            </p:grpSpPr>
            <p:sp>
              <p:nvSpPr>
                <p:cNvPr id="34039" name="Rectangle 778"/>
                <p:cNvSpPr>
                  <a:spLocks noChangeArrowheads="1"/>
                </p:cNvSpPr>
                <p:nvPr/>
              </p:nvSpPr>
              <p:spPr bwMode="auto">
                <a:xfrm>
                  <a:off x="1933" y="384"/>
                  <a:ext cx="71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zh-CN" altLang="en-US" sz="1400" b="1" smtClean="0">
                      <a:solidFill>
                        <a:srgbClr val="000000"/>
                      </a:solidFill>
                      <a:latin typeface="Times New Roman" pitchFamily="18" charset="0"/>
                    </a:rPr>
                    <a:t>指令助记符</a:t>
                  </a:r>
                  <a:endParaRPr kumimoji="1" lang="zh-CN" altLang="en-US" sz="1400" b="1" smtClean="0">
                    <a:solidFill>
                      <a:srgbClr val="000000"/>
                    </a:solidFill>
                    <a:latin typeface="Tahoma" pitchFamily="34" charset="0"/>
                  </a:endParaRPr>
                </a:p>
                <a:p>
                  <a:endParaRPr kumimoji="1" lang="en-US" altLang="zh-CN" sz="1400" b="1" smtClean="0">
                    <a:solidFill>
                      <a:srgbClr val="000000"/>
                    </a:solidFill>
                    <a:latin typeface="Times New Roman" pitchFamily="18" charset="0"/>
                  </a:endParaRPr>
                </a:p>
              </p:txBody>
            </p:sp>
            <p:sp>
              <p:nvSpPr>
                <p:cNvPr id="34040" name="Rectangle 868"/>
                <p:cNvSpPr>
                  <a:spLocks noChangeArrowheads="1"/>
                </p:cNvSpPr>
                <p:nvPr/>
              </p:nvSpPr>
              <p:spPr bwMode="auto">
                <a:xfrm>
                  <a:off x="1890" y="384"/>
                  <a:ext cx="805"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08" name="Group 871"/>
              <p:cNvGrpSpPr>
                <a:grpSpLocks/>
              </p:cNvGrpSpPr>
              <p:nvPr/>
            </p:nvGrpSpPr>
            <p:grpSpPr bwMode="auto">
              <a:xfrm>
                <a:off x="2695" y="384"/>
                <a:ext cx="936" cy="384"/>
                <a:chOff x="2695" y="384"/>
                <a:chExt cx="936" cy="384"/>
              </a:xfrm>
            </p:grpSpPr>
            <p:sp>
              <p:nvSpPr>
                <p:cNvPr id="34037" name="Rectangle 779"/>
                <p:cNvSpPr>
                  <a:spLocks noChangeArrowheads="1"/>
                </p:cNvSpPr>
                <p:nvPr/>
              </p:nvSpPr>
              <p:spPr bwMode="auto">
                <a:xfrm>
                  <a:off x="2738" y="384"/>
                  <a:ext cx="85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zh-CN" altLang="en-US" sz="1400" b="1" smtClean="0">
                      <a:solidFill>
                        <a:srgbClr val="000000"/>
                      </a:solidFill>
                      <a:latin typeface="Times New Roman" pitchFamily="18" charset="0"/>
                    </a:rPr>
                    <a:t>意</a:t>
                  </a:r>
                  <a:r>
                    <a:rPr kumimoji="1" lang="zh-CN" altLang="en-US" sz="1400" b="1" smtClean="0">
                      <a:solidFill>
                        <a:srgbClr val="000000"/>
                      </a:solidFill>
                      <a:latin typeface="Tahoma" pitchFamily="34" charset="0"/>
                    </a:rPr>
                    <a:t>  </a:t>
                  </a:r>
                  <a:r>
                    <a:rPr kumimoji="1" lang="zh-CN" altLang="en-US" sz="1400" b="1" smtClean="0">
                      <a:solidFill>
                        <a:srgbClr val="000000"/>
                      </a:solidFill>
                      <a:latin typeface="Times New Roman" pitchFamily="18" charset="0"/>
                    </a:rPr>
                    <a:t>义</a:t>
                  </a:r>
                  <a:endParaRPr kumimoji="1" lang="zh-CN" altLang="en-US" sz="1400" b="1" smtClean="0">
                    <a:solidFill>
                      <a:srgbClr val="000000"/>
                    </a:solidFill>
                    <a:latin typeface="Tahoma" pitchFamily="34" charset="0"/>
                  </a:endParaRPr>
                </a:p>
                <a:p>
                  <a:endParaRPr kumimoji="1" lang="en-US" altLang="zh-CN" sz="1400" b="1" smtClean="0">
                    <a:solidFill>
                      <a:srgbClr val="000000"/>
                    </a:solidFill>
                    <a:latin typeface="Times New Roman" pitchFamily="18" charset="0"/>
                  </a:endParaRPr>
                </a:p>
              </p:txBody>
            </p:sp>
            <p:sp>
              <p:nvSpPr>
                <p:cNvPr id="34038" name="Rectangle 870"/>
                <p:cNvSpPr>
                  <a:spLocks noChangeArrowheads="1"/>
                </p:cNvSpPr>
                <p:nvPr/>
              </p:nvSpPr>
              <p:spPr bwMode="auto">
                <a:xfrm>
                  <a:off x="2695" y="384"/>
                  <a:ext cx="93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09" name="Group 873"/>
              <p:cNvGrpSpPr>
                <a:grpSpLocks/>
              </p:cNvGrpSpPr>
              <p:nvPr/>
            </p:nvGrpSpPr>
            <p:grpSpPr bwMode="auto">
              <a:xfrm>
                <a:off x="0" y="768"/>
                <a:ext cx="462" cy="384"/>
                <a:chOff x="0" y="768"/>
                <a:chExt cx="462" cy="384"/>
              </a:xfrm>
            </p:grpSpPr>
            <p:sp>
              <p:nvSpPr>
                <p:cNvPr id="34035" name="Rectangle 780"/>
                <p:cNvSpPr>
                  <a:spLocks noChangeArrowheads="1"/>
                </p:cNvSpPr>
                <p:nvPr/>
              </p:nvSpPr>
              <p:spPr bwMode="auto">
                <a:xfrm>
                  <a:off x="43" y="768"/>
                  <a:ext cx="3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00 0000</a:t>
                  </a:r>
                </a:p>
                <a:p>
                  <a:endParaRPr kumimoji="1" lang="en-US" altLang="zh-CN" sz="1400" b="1" smtClean="0">
                    <a:solidFill>
                      <a:srgbClr val="000000"/>
                    </a:solidFill>
                    <a:latin typeface="Times New Roman" pitchFamily="18" charset="0"/>
                  </a:endParaRPr>
                </a:p>
              </p:txBody>
            </p:sp>
            <p:sp>
              <p:nvSpPr>
                <p:cNvPr id="34036" name="Rectangle 872"/>
                <p:cNvSpPr>
                  <a:spLocks noChangeArrowheads="1"/>
                </p:cNvSpPr>
                <p:nvPr/>
              </p:nvSpPr>
              <p:spPr bwMode="auto">
                <a:xfrm>
                  <a:off x="0" y="768"/>
                  <a:ext cx="46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10" name="Group 875"/>
              <p:cNvGrpSpPr>
                <a:grpSpLocks/>
              </p:cNvGrpSpPr>
              <p:nvPr/>
            </p:nvGrpSpPr>
            <p:grpSpPr bwMode="auto">
              <a:xfrm>
                <a:off x="462" y="768"/>
                <a:ext cx="382" cy="384"/>
                <a:chOff x="462" y="768"/>
                <a:chExt cx="382" cy="384"/>
              </a:xfrm>
            </p:grpSpPr>
            <p:sp>
              <p:nvSpPr>
                <p:cNvPr id="34033" name="Rectangle 781"/>
                <p:cNvSpPr>
                  <a:spLocks noChangeArrowheads="1"/>
                </p:cNvSpPr>
                <p:nvPr/>
              </p:nvSpPr>
              <p:spPr bwMode="auto">
                <a:xfrm>
                  <a:off x="505" y="768"/>
                  <a:ext cx="29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rd</a:t>
                  </a:r>
                </a:p>
                <a:p>
                  <a:endParaRPr kumimoji="1" lang="en-US" altLang="zh-CN" sz="1400" b="1" smtClean="0">
                    <a:solidFill>
                      <a:srgbClr val="000000"/>
                    </a:solidFill>
                    <a:latin typeface="Times New Roman" pitchFamily="18" charset="0"/>
                  </a:endParaRPr>
                </a:p>
              </p:txBody>
            </p:sp>
            <p:sp>
              <p:nvSpPr>
                <p:cNvPr id="34034" name="Rectangle 874"/>
                <p:cNvSpPr>
                  <a:spLocks noChangeArrowheads="1"/>
                </p:cNvSpPr>
                <p:nvPr/>
              </p:nvSpPr>
              <p:spPr bwMode="auto">
                <a:xfrm>
                  <a:off x="462" y="768"/>
                  <a:ext cx="38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11" name="Group 877"/>
              <p:cNvGrpSpPr>
                <a:grpSpLocks/>
              </p:cNvGrpSpPr>
              <p:nvPr/>
            </p:nvGrpSpPr>
            <p:grpSpPr bwMode="auto">
              <a:xfrm>
                <a:off x="844" y="768"/>
                <a:ext cx="402" cy="384"/>
                <a:chOff x="844" y="768"/>
                <a:chExt cx="402" cy="384"/>
              </a:xfrm>
            </p:grpSpPr>
            <p:sp>
              <p:nvSpPr>
                <p:cNvPr id="34031" name="Rectangle 782"/>
                <p:cNvSpPr>
                  <a:spLocks noChangeArrowheads="1"/>
                </p:cNvSpPr>
                <p:nvPr/>
              </p:nvSpPr>
              <p:spPr bwMode="auto">
                <a:xfrm>
                  <a:off x="887" y="768"/>
                  <a:ext cx="3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rs1</a:t>
                  </a:r>
                </a:p>
                <a:p>
                  <a:endParaRPr kumimoji="1" lang="en-US" altLang="zh-CN" sz="1400" b="1" smtClean="0">
                    <a:solidFill>
                      <a:srgbClr val="000000"/>
                    </a:solidFill>
                    <a:latin typeface="Times New Roman" pitchFamily="18" charset="0"/>
                  </a:endParaRPr>
                </a:p>
              </p:txBody>
            </p:sp>
            <p:sp>
              <p:nvSpPr>
                <p:cNvPr id="34032" name="Rectangle 876"/>
                <p:cNvSpPr>
                  <a:spLocks noChangeArrowheads="1"/>
                </p:cNvSpPr>
                <p:nvPr/>
              </p:nvSpPr>
              <p:spPr bwMode="auto">
                <a:xfrm>
                  <a:off x="844" y="768"/>
                  <a:ext cx="40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12" name="Group 879"/>
              <p:cNvGrpSpPr>
                <a:grpSpLocks/>
              </p:cNvGrpSpPr>
              <p:nvPr/>
            </p:nvGrpSpPr>
            <p:grpSpPr bwMode="auto">
              <a:xfrm>
                <a:off x="1246" y="768"/>
                <a:ext cx="342" cy="384"/>
                <a:chOff x="1246" y="768"/>
                <a:chExt cx="342" cy="384"/>
              </a:xfrm>
            </p:grpSpPr>
            <p:sp>
              <p:nvSpPr>
                <p:cNvPr id="34029" name="Rectangle 783"/>
                <p:cNvSpPr>
                  <a:spLocks noChangeArrowheads="1"/>
                </p:cNvSpPr>
                <p:nvPr/>
              </p:nvSpPr>
              <p:spPr bwMode="auto">
                <a:xfrm>
                  <a:off x="1289" y="768"/>
                  <a:ext cx="25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 </a:t>
                  </a:r>
                </a:p>
                <a:p>
                  <a:endParaRPr kumimoji="1" lang="en-US" altLang="zh-CN" sz="1400" b="1" smtClean="0">
                    <a:solidFill>
                      <a:srgbClr val="000000"/>
                    </a:solidFill>
                    <a:latin typeface="Times New Roman" pitchFamily="18" charset="0"/>
                  </a:endParaRPr>
                </a:p>
              </p:txBody>
            </p:sp>
            <p:sp>
              <p:nvSpPr>
                <p:cNvPr id="34030" name="Rectangle 878"/>
                <p:cNvSpPr>
                  <a:spLocks noChangeArrowheads="1"/>
                </p:cNvSpPr>
                <p:nvPr/>
              </p:nvSpPr>
              <p:spPr bwMode="auto">
                <a:xfrm>
                  <a:off x="1246" y="768"/>
                  <a:ext cx="34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13" name="Group 881"/>
              <p:cNvGrpSpPr>
                <a:grpSpLocks/>
              </p:cNvGrpSpPr>
              <p:nvPr/>
            </p:nvGrpSpPr>
            <p:grpSpPr bwMode="auto">
              <a:xfrm>
                <a:off x="1588" y="768"/>
                <a:ext cx="302" cy="384"/>
                <a:chOff x="1588" y="768"/>
                <a:chExt cx="302" cy="384"/>
              </a:xfrm>
            </p:grpSpPr>
            <p:sp>
              <p:nvSpPr>
                <p:cNvPr id="34027" name="Rectangle 784"/>
                <p:cNvSpPr>
                  <a:spLocks noChangeArrowheads="1"/>
                </p:cNvSpPr>
                <p:nvPr/>
              </p:nvSpPr>
              <p:spPr bwMode="auto">
                <a:xfrm>
                  <a:off x="1631" y="768"/>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rs2</a:t>
                  </a:r>
                </a:p>
                <a:p>
                  <a:endParaRPr kumimoji="1" lang="en-US" altLang="zh-CN" sz="1400" b="1" smtClean="0">
                    <a:solidFill>
                      <a:srgbClr val="000000"/>
                    </a:solidFill>
                    <a:latin typeface="Times New Roman" pitchFamily="18" charset="0"/>
                  </a:endParaRPr>
                </a:p>
              </p:txBody>
            </p:sp>
            <p:sp>
              <p:nvSpPr>
                <p:cNvPr id="34028" name="Rectangle 880"/>
                <p:cNvSpPr>
                  <a:spLocks noChangeArrowheads="1"/>
                </p:cNvSpPr>
                <p:nvPr/>
              </p:nvSpPr>
              <p:spPr bwMode="auto">
                <a:xfrm>
                  <a:off x="1588" y="768"/>
                  <a:ext cx="30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14" name="Group 883"/>
              <p:cNvGrpSpPr>
                <a:grpSpLocks/>
              </p:cNvGrpSpPr>
              <p:nvPr/>
            </p:nvGrpSpPr>
            <p:grpSpPr bwMode="auto">
              <a:xfrm>
                <a:off x="1890" y="768"/>
                <a:ext cx="805" cy="384"/>
                <a:chOff x="1890" y="768"/>
                <a:chExt cx="805" cy="384"/>
              </a:xfrm>
            </p:grpSpPr>
            <p:sp>
              <p:nvSpPr>
                <p:cNvPr id="34025" name="Rectangle 785"/>
                <p:cNvSpPr>
                  <a:spLocks noChangeArrowheads="1"/>
                </p:cNvSpPr>
                <p:nvPr/>
              </p:nvSpPr>
              <p:spPr bwMode="auto">
                <a:xfrm>
                  <a:off x="1933" y="768"/>
                  <a:ext cx="71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kumimoji="1" lang="en-US" altLang="zh-CN" sz="1400" b="1" smtClean="0">
                      <a:solidFill>
                        <a:srgbClr val="000000"/>
                      </a:solidFill>
                      <a:latin typeface="Times New Roman" pitchFamily="18" charset="0"/>
                    </a:rPr>
                    <a:t>and rd, rs1, rs2</a:t>
                  </a:r>
                </a:p>
                <a:p>
                  <a:pPr algn="just"/>
                  <a:endParaRPr kumimoji="1" lang="en-US" altLang="zh-CN" sz="1400" b="1" smtClean="0">
                    <a:solidFill>
                      <a:srgbClr val="000000"/>
                    </a:solidFill>
                    <a:latin typeface="Times New Roman" pitchFamily="18" charset="0"/>
                  </a:endParaRPr>
                </a:p>
              </p:txBody>
            </p:sp>
            <p:sp>
              <p:nvSpPr>
                <p:cNvPr id="34026" name="Rectangle 882"/>
                <p:cNvSpPr>
                  <a:spLocks noChangeArrowheads="1"/>
                </p:cNvSpPr>
                <p:nvPr/>
              </p:nvSpPr>
              <p:spPr bwMode="auto">
                <a:xfrm>
                  <a:off x="1890" y="768"/>
                  <a:ext cx="805"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15" name="Group 885"/>
              <p:cNvGrpSpPr>
                <a:grpSpLocks/>
              </p:cNvGrpSpPr>
              <p:nvPr/>
            </p:nvGrpSpPr>
            <p:grpSpPr bwMode="auto">
              <a:xfrm>
                <a:off x="2695" y="768"/>
                <a:ext cx="936" cy="384"/>
                <a:chOff x="2695" y="768"/>
                <a:chExt cx="936" cy="384"/>
              </a:xfrm>
            </p:grpSpPr>
            <p:sp>
              <p:nvSpPr>
                <p:cNvPr id="34023" name="Rectangle 786"/>
                <p:cNvSpPr>
                  <a:spLocks noChangeArrowheads="1"/>
                </p:cNvSpPr>
                <p:nvPr/>
              </p:nvSpPr>
              <p:spPr bwMode="auto">
                <a:xfrm>
                  <a:off x="2738" y="768"/>
                  <a:ext cx="85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kumimoji="1" lang="en-US" altLang="zh-CN" sz="1400" b="1" smtClean="0">
                      <a:solidFill>
                        <a:srgbClr val="000000"/>
                      </a:solidFill>
                      <a:latin typeface="Times New Roman" pitchFamily="18" charset="0"/>
                    </a:rPr>
                    <a:t>rd </a:t>
                  </a:r>
                  <a:r>
                    <a:rPr kumimoji="1" lang="en-US" altLang="zh-CN" sz="1400" b="1" smtClean="0">
                      <a:solidFill>
                        <a:srgbClr val="000000"/>
                      </a:solidFill>
                      <a:latin typeface="Times New Roman" pitchFamily="18" charset="0"/>
                      <a:sym typeface="Wingdings" pitchFamily="2" charset="2"/>
                    </a:rPr>
                    <a:t></a:t>
                  </a:r>
                  <a:r>
                    <a:rPr kumimoji="1" lang="en-US" altLang="zh-CN" sz="1400" b="1" smtClean="0">
                      <a:solidFill>
                        <a:srgbClr val="000000"/>
                      </a:solidFill>
                      <a:latin typeface="Tahoma" pitchFamily="34" charset="0"/>
                    </a:rPr>
                    <a:t>(rs1) and (rs2)</a:t>
                  </a:r>
                  <a:endParaRPr kumimoji="1" lang="en-US" altLang="zh-CN" sz="1400" b="1" smtClean="0">
                    <a:solidFill>
                      <a:srgbClr val="000000"/>
                    </a:solidFill>
                    <a:latin typeface="Times New Roman" pitchFamily="18" charset="0"/>
                    <a:sym typeface="Wingdings" pitchFamily="2" charset="2"/>
                  </a:endParaRPr>
                </a:p>
                <a:p>
                  <a:pPr algn="just"/>
                  <a:endParaRPr kumimoji="1" lang="en-US" altLang="zh-CN" sz="1400" b="1" smtClean="0">
                    <a:solidFill>
                      <a:srgbClr val="000000"/>
                    </a:solidFill>
                    <a:latin typeface="Times New Roman" pitchFamily="18" charset="0"/>
                    <a:sym typeface="Wingdings" pitchFamily="2" charset="2"/>
                  </a:endParaRPr>
                </a:p>
              </p:txBody>
            </p:sp>
            <p:sp>
              <p:nvSpPr>
                <p:cNvPr id="34024" name="Rectangle 884"/>
                <p:cNvSpPr>
                  <a:spLocks noChangeArrowheads="1"/>
                </p:cNvSpPr>
                <p:nvPr/>
              </p:nvSpPr>
              <p:spPr bwMode="auto">
                <a:xfrm>
                  <a:off x="2695" y="768"/>
                  <a:ext cx="93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16" name="Group 887"/>
              <p:cNvGrpSpPr>
                <a:grpSpLocks/>
              </p:cNvGrpSpPr>
              <p:nvPr/>
            </p:nvGrpSpPr>
            <p:grpSpPr bwMode="auto">
              <a:xfrm>
                <a:off x="0" y="1152"/>
                <a:ext cx="462" cy="384"/>
                <a:chOff x="0" y="1152"/>
                <a:chExt cx="462" cy="384"/>
              </a:xfrm>
            </p:grpSpPr>
            <p:sp>
              <p:nvSpPr>
                <p:cNvPr id="34021" name="Rectangle 787"/>
                <p:cNvSpPr>
                  <a:spLocks noChangeArrowheads="1"/>
                </p:cNvSpPr>
                <p:nvPr/>
              </p:nvSpPr>
              <p:spPr bwMode="auto">
                <a:xfrm>
                  <a:off x="43" y="1152"/>
                  <a:ext cx="3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00 0001</a:t>
                  </a:r>
                </a:p>
                <a:p>
                  <a:endParaRPr kumimoji="1" lang="en-US" altLang="zh-CN" sz="1400" b="1" smtClean="0">
                    <a:solidFill>
                      <a:srgbClr val="000000"/>
                    </a:solidFill>
                    <a:latin typeface="Times New Roman" pitchFamily="18" charset="0"/>
                  </a:endParaRPr>
                </a:p>
              </p:txBody>
            </p:sp>
            <p:sp>
              <p:nvSpPr>
                <p:cNvPr id="34022" name="Rectangle 886"/>
                <p:cNvSpPr>
                  <a:spLocks noChangeArrowheads="1"/>
                </p:cNvSpPr>
                <p:nvPr/>
              </p:nvSpPr>
              <p:spPr bwMode="auto">
                <a:xfrm>
                  <a:off x="0" y="1152"/>
                  <a:ext cx="46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17" name="Group 889"/>
              <p:cNvGrpSpPr>
                <a:grpSpLocks/>
              </p:cNvGrpSpPr>
              <p:nvPr/>
            </p:nvGrpSpPr>
            <p:grpSpPr bwMode="auto">
              <a:xfrm>
                <a:off x="462" y="1152"/>
                <a:ext cx="382" cy="384"/>
                <a:chOff x="462" y="1152"/>
                <a:chExt cx="382" cy="384"/>
              </a:xfrm>
            </p:grpSpPr>
            <p:sp>
              <p:nvSpPr>
                <p:cNvPr id="34019" name="Rectangle 788"/>
                <p:cNvSpPr>
                  <a:spLocks noChangeArrowheads="1"/>
                </p:cNvSpPr>
                <p:nvPr/>
              </p:nvSpPr>
              <p:spPr bwMode="auto">
                <a:xfrm>
                  <a:off x="505" y="1152"/>
                  <a:ext cx="29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rd</a:t>
                  </a:r>
                </a:p>
                <a:p>
                  <a:endParaRPr kumimoji="1" lang="en-US" altLang="zh-CN" sz="1400" b="1" smtClean="0">
                    <a:solidFill>
                      <a:srgbClr val="000000"/>
                    </a:solidFill>
                    <a:latin typeface="Times New Roman" pitchFamily="18" charset="0"/>
                  </a:endParaRPr>
                </a:p>
              </p:txBody>
            </p:sp>
            <p:sp>
              <p:nvSpPr>
                <p:cNvPr id="34020" name="Rectangle 888"/>
                <p:cNvSpPr>
                  <a:spLocks noChangeArrowheads="1"/>
                </p:cNvSpPr>
                <p:nvPr/>
              </p:nvSpPr>
              <p:spPr bwMode="auto">
                <a:xfrm>
                  <a:off x="462" y="1152"/>
                  <a:ext cx="38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18" name="Group 891"/>
              <p:cNvGrpSpPr>
                <a:grpSpLocks/>
              </p:cNvGrpSpPr>
              <p:nvPr/>
            </p:nvGrpSpPr>
            <p:grpSpPr bwMode="auto">
              <a:xfrm>
                <a:off x="844" y="1152"/>
                <a:ext cx="402" cy="384"/>
                <a:chOff x="844" y="1152"/>
                <a:chExt cx="402" cy="384"/>
              </a:xfrm>
            </p:grpSpPr>
            <p:sp>
              <p:nvSpPr>
                <p:cNvPr id="34017" name="Rectangle 789"/>
                <p:cNvSpPr>
                  <a:spLocks noChangeArrowheads="1"/>
                </p:cNvSpPr>
                <p:nvPr/>
              </p:nvSpPr>
              <p:spPr bwMode="auto">
                <a:xfrm>
                  <a:off x="887" y="1152"/>
                  <a:ext cx="3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rs1</a:t>
                  </a:r>
                </a:p>
                <a:p>
                  <a:endParaRPr kumimoji="1" lang="en-US" altLang="zh-CN" sz="1400" b="1" smtClean="0">
                    <a:solidFill>
                      <a:srgbClr val="000000"/>
                    </a:solidFill>
                    <a:latin typeface="Times New Roman" pitchFamily="18" charset="0"/>
                  </a:endParaRPr>
                </a:p>
              </p:txBody>
            </p:sp>
            <p:sp>
              <p:nvSpPr>
                <p:cNvPr id="34018" name="Rectangle 890"/>
                <p:cNvSpPr>
                  <a:spLocks noChangeArrowheads="1"/>
                </p:cNvSpPr>
                <p:nvPr/>
              </p:nvSpPr>
              <p:spPr bwMode="auto">
                <a:xfrm>
                  <a:off x="844" y="1152"/>
                  <a:ext cx="40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19" name="Group 893"/>
              <p:cNvGrpSpPr>
                <a:grpSpLocks/>
              </p:cNvGrpSpPr>
              <p:nvPr/>
            </p:nvGrpSpPr>
            <p:grpSpPr bwMode="auto">
              <a:xfrm>
                <a:off x="1246" y="1152"/>
                <a:ext cx="644" cy="384"/>
                <a:chOff x="1246" y="1152"/>
                <a:chExt cx="644" cy="384"/>
              </a:xfrm>
            </p:grpSpPr>
            <p:sp>
              <p:nvSpPr>
                <p:cNvPr id="34015" name="Rectangle 790"/>
                <p:cNvSpPr>
                  <a:spLocks noChangeArrowheads="1"/>
                </p:cNvSpPr>
                <p:nvPr/>
              </p:nvSpPr>
              <p:spPr bwMode="auto">
                <a:xfrm>
                  <a:off x="1289" y="1152"/>
                  <a:ext cx="5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imme</a:t>
                  </a:r>
                </a:p>
                <a:p>
                  <a:endParaRPr kumimoji="1" lang="en-US" altLang="zh-CN" sz="1400" b="1" smtClean="0">
                    <a:solidFill>
                      <a:srgbClr val="000000"/>
                    </a:solidFill>
                    <a:latin typeface="Times New Roman" pitchFamily="18" charset="0"/>
                  </a:endParaRPr>
                </a:p>
              </p:txBody>
            </p:sp>
            <p:sp>
              <p:nvSpPr>
                <p:cNvPr id="34016" name="Rectangle 892"/>
                <p:cNvSpPr>
                  <a:spLocks noChangeArrowheads="1"/>
                </p:cNvSpPr>
                <p:nvPr/>
              </p:nvSpPr>
              <p:spPr bwMode="auto">
                <a:xfrm>
                  <a:off x="1246" y="1152"/>
                  <a:ext cx="6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20" name="Group 895"/>
              <p:cNvGrpSpPr>
                <a:grpSpLocks/>
              </p:cNvGrpSpPr>
              <p:nvPr/>
            </p:nvGrpSpPr>
            <p:grpSpPr bwMode="auto">
              <a:xfrm>
                <a:off x="1890" y="1152"/>
                <a:ext cx="805" cy="384"/>
                <a:chOff x="1890" y="1152"/>
                <a:chExt cx="805" cy="384"/>
              </a:xfrm>
            </p:grpSpPr>
            <p:sp>
              <p:nvSpPr>
                <p:cNvPr id="34013" name="Rectangle 791"/>
                <p:cNvSpPr>
                  <a:spLocks noChangeArrowheads="1"/>
                </p:cNvSpPr>
                <p:nvPr/>
              </p:nvSpPr>
              <p:spPr bwMode="auto">
                <a:xfrm>
                  <a:off x="1933" y="1152"/>
                  <a:ext cx="71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kumimoji="1" lang="en-US" altLang="zh-CN" sz="1400" b="1" smtClean="0">
                      <a:solidFill>
                        <a:srgbClr val="000000"/>
                      </a:solidFill>
                      <a:latin typeface="Times New Roman" pitchFamily="18" charset="0"/>
                    </a:rPr>
                    <a:t>andi rd, rs1, imme</a:t>
                  </a:r>
                </a:p>
                <a:p>
                  <a:pPr algn="just"/>
                  <a:endParaRPr kumimoji="1" lang="en-US" altLang="zh-CN" sz="1400" b="1" smtClean="0">
                    <a:solidFill>
                      <a:srgbClr val="000000"/>
                    </a:solidFill>
                    <a:latin typeface="Times New Roman" pitchFamily="18" charset="0"/>
                  </a:endParaRPr>
                </a:p>
              </p:txBody>
            </p:sp>
            <p:sp>
              <p:nvSpPr>
                <p:cNvPr id="34014" name="Rectangle 894"/>
                <p:cNvSpPr>
                  <a:spLocks noChangeArrowheads="1"/>
                </p:cNvSpPr>
                <p:nvPr/>
              </p:nvSpPr>
              <p:spPr bwMode="auto">
                <a:xfrm>
                  <a:off x="1890" y="1152"/>
                  <a:ext cx="805"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21" name="Group 897"/>
              <p:cNvGrpSpPr>
                <a:grpSpLocks/>
              </p:cNvGrpSpPr>
              <p:nvPr/>
            </p:nvGrpSpPr>
            <p:grpSpPr bwMode="auto">
              <a:xfrm>
                <a:off x="2695" y="1152"/>
                <a:ext cx="936" cy="384"/>
                <a:chOff x="2695" y="1152"/>
                <a:chExt cx="936" cy="384"/>
              </a:xfrm>
            </p:grpSpPr>
            <p:sp>
              <p:nvSpPr>
                <p:cNvPr id="34011" name="Rectangle 792"/>
                <p:cNvSpPr>
                  <a:spLocks noChangeArrowheads="1"/>
                </p:cNvSpPr>
                <p:nvPr/>
              </p:nvSpPr>
              <p:spPr bwMode="auto">
                <a:xfrm>
                  <a:off x="2738" y="1152"/>
                  <a:ext cx="85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kumimoji="1" lang="en-US" altLang="zh-CN" sz="1400" b="1" smtClean="0">
                      <a:solidFill>
                        <a:srgbClr val="000000"/>
                      </a:solidFill>
                      <a:latin typeface="Times New Roman" pitchFamily="18" charset="0"/>
                    </a:rPr>
                    <a:t>rd</a:t>
                  </a:r>
                  <a:r>
                    <a:rPr kumimoji="1" lang="en-US" altLang="zh-CN" sz="1400" b="1" smtClean="0">
                      <a:solidFill>
                        <a:srgbClr val="000000"/>
                      </a:solidFill>
                      <a:latin typeface="Times New Roman" pitchFamily="18" charset="0"/>
                      <a:sym typeface="Wingdings" pitchFamily="2" charset="2"/>
                    </a:rPr>
                    <a:t></a:t>
                  </a:r>
                  <a:r>
                    <a:rPr kumimoji="1" lang="en-US" altLang="zh-CN" sz="1400" b="1" smtClean="0">
                      <a:solidFill>
                        <a:srgbClr val="000000"/>
                      </a:solidFill>
                      <a:latin typeface="Tahoma" pitchFamily="34" charset="0"/>
                    </a:rPr>
                    <a:t>(rs1) and imme</a:t>
                  </a:r>
                  <a:endParaRPr kumimoji="1" lang="en-US" altLang="zh-CN" sz="1400" b="1" smtClean="0">
                    <a:solidFill>
                      <a:srgbClr val="000000"/>
                    </a:solidFill>
                    <a:latin typeface="Times New Roman" pitchFamily="18" charset="0"/>
                    <a:sym typeface="Wingdings" pitchFamily="2" charset="2"/>
                  </a:endParaRPr>
                </a:p>
                <a:p>
                  <a:pPr algn="just"/>
                  <a:endParaRPr kumimoji="1" lang="en-US" altLang="zh-CN" sz="1400" b="1" smtClean="0">
                    <a:solidFill>
                      <a:srgbClr val="000000"/>
                    </a:solidFill>
                    <a:latin typeface="Times New Roman" pitchFamily="18" charset="0"/>
                    <a:sym typeface="Wingdings" pitchFamily="2" charset="2"/>
                  </a:endParaRPr>
                </a:p>
              </p:txBody>
            </p:sp>
            <p:sp>
              <p:nvSpPr>
                <p:cNvPr id="34012" name="Rectangle 896"/>
                <p:cNvSpPr>
                  <a:spLocks noChangeArrowheads="1"/>
                </p:cNvSpPr>
                <p:nvPr/>
              </p:nvSpPr>
              <p:spPr bwMode="auto">
                <a:xfrm>
                  <a:off x="2695" y="1152"/>
                  <a:ext cx="93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22" name="Group 899"/>
              <p:cNvGrpSpPr>
                <a:grpSpLocks/>
              </p:cNvGrpSpPr>
              <p:nvPr/>
            </p:nvGrpSpPr>
            <p:grpSpPr bwMode="auto">
              <a:xfrm>
                <a:off x="0" y="1536"/>
                <a:ext cx="462" cy="384"/>
                <a:chOff x="0" y="1536"/>
                <a:chExt cx="462" cy="384"/>
              </a:xfrm>
            </p:grpSpPr>
            <p:sp>
              <p:nvSpPr>
                <p:cNvPr id="34009" name="Rectangle 793"/>
                <p:cNvSpPr>
                  <a:spLocks noChangeArrowheads="1"/>
                </p:cNvSpPr>
                <p:nvPr/>
              </p:nvSpPr>
              <p:spPr bwMode="auto">
                <a:xfrm>
                  <a:off x="43" y="1536"/>
                  <a:ext cx="3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00 0010</a:t>
                  </a:r>
                </a:p>
                <a:p>
                  <a:endParaRPr kumimoji="1" lang="en-US" altLang="zh-CN" sz="1400" b="1" smtClean="0">
                    <a:solidFill>
                      <a:srgbClr val="000000"/>
                    </a:solidFill>
                    <a:latin typeface="Times New Roman" pitchFamily="18" charset="0"/>
                  </a:endParaRPr>
                </a:p>
              </p:txBody>
            </p:sp>
            <p:sp>
              <p:nvSpPr>
                <p:cNvPr id="34010" name="Rectangle 898"/>
                <p:cNvSpPr>
                  <a:spLocks noChangeArrowheads="1"/>
                </p:cNvSpPr>
                <p:nvPr/>
              </p:nvSpPr>
              <p:spPr bwMode="auto">
                <a:xfrm>
                  <a:off x="0" y="1536"/>
                  <a:ext cx="46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23" name="Group 901"/>
              <p:cNvGrpSpPr>
                <a:grpSpLocks/>
              </p:cNvGrpSpPr>
              <p:nvPr/>
            </p:nvGrpSpPr>
            <p:grpSpPr bwMode="auto">
              <a:xfrm>
                <a:off x="462" y="1536"/>
                <a:ext cx="382" cy="384"/>
                <a:chOff x="462" y="1536"/>
                <a:chExt cx="382" cy="384"/>
              </a:xfrm>
            </p:grpSpPr>
            <p:sp>
              <p:nvSpPr>
                <p:cNvPr id="34007" name="Rectangle 794"/>
                <p:cNvSpPr>
                  <a:spLocks noChangeArrowheads="1"/>
                </p:cNvSpPr>
                <p:nvPr/>
              </p:nvSpPr>
              <p:spPr bwMode="auto">
                <a:xfrm>
                  <a:off x="505" y="1536"/>
                  <a:ext cx="29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rd</a:t>
                  </a:r>
                </a:p>
                <a:p>
                  <a:endParaRPr kumimoji="1" lang="en-US" altLang="zh-CN" sz="1400" b="1" smtClean="0">
                    <a:solidFill>
                      <a:srgbClr val="000000"/>
                    </a:solidFill>
                    <a:latin typeface="Times New Roman" pitchFamily="18" charset="0"/>
                  </a:endParaRPr>
                </a:p>
              </p:txBody>
            </p:sp>
            <p:sp>
              <p:nvSpPr>
                <p:cNvPr id="34008" name="Rectangle 900"/>
                <p:cNvSpPr>
                  <a:spLocks noChangeArrowheads="1"/>
                </p:cNvSpPr>
                <p:nvPr/>
              </p:nvSpPr>
              <p:spPr bwMode="auto">
                <a:xfrm>
                  <a:off x="462" y="1536"/>
                  <a:ext cx="38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24" name="Group 903"/>
              <p:cNvGrpSpPr>
                <a:grpSpLocks/>
              </p:cNvGrpSpPr>
              <p:nvPr/>
            </p:nvGrpSpPr>
            <p:grpSpPr bwMode="auto">
              <a:xfrm>
                <a:off x="844" y="1536"/>
                <a:ext cx="402" cy="384"/>
                <a:chOff x="844" y="1536"/>
                <a:chExt cx="402" cy="384"/>
              </a:xfrm>
            </p:grpSpPr>
            <p:sp>
              <p:nvSpPr>
                <p:cNvPr id="34005" name="Rectangle 795"/>
                <p:cNvSpPr>
                  <a:spLocks noChangeArrowheads="1"/>
                </p:cNvSpPr>
                <p:nvPr/>
              </p:nvSpPr>
              <p:spPr bwMode="auto">
                <a:xfrm>
                  <a:off x="887" y="1536"/>
                  <a:ext cx="3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rs1</a:t>
                  </a:r>
                </a:p>
                <a:p>
                  <a:endParaRPr kumimoji="1" lang="en-US" altLang="zh-CN" sz="1400" b="1" smtClean="0">
                    <a:solidFill>
                      <a:srgbClr val="000000"/>
                    </a:solidFill>
                    <a:latin typeface="Times New Roman" pitchFamily="18" charset="0"/>
                  </a:endParaRPr>
                </a:p>
              </p:txBody>
            </p:sp>
            <p:sp>
              <p:nvSpPr>
                <p:cNvPr id="34006" name="Rectangle 902"/>
                <p:cNvSpPr>
                  <a:spLocks noChangeArrowheads="1"/>
                </p:cNvSpPr>
                <p:nvPr/>
              </p:nvSpPr>
              <p:spPr bwMode="auto">
                <a:xfrm>
                  <a:off x="844" y="1536"/>
                  <a:ext cx="40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25" name="Group 905"/>
              <p:cNvGrpSpPr>
                <a:grpSpLocks/>
              </p:cNvGrpSpPr>
              <p:nvPr/>
            </p:nvGrpSpPr>
            <p:grpSpPr bwMode="auto">
              <a:xfrm>
                <a:off x="1246" y="1536"/>
                <a:ext cx="342" cy="384"/>
                <a:chOff x="1246" y="1536"/>
                <a:chExt cx="342" cy="384"/>
              </a:xfrm>
            </p:grpSpPr>
            <p:sp>
              <p:nvSpPr>
                <p:cNvPr id="34003" name="Rectangle 796"/>
                <p:cNvSpPr>
                  <a:spLocks noChangeArrowheads="1"/>
                </p:cNvSpPr>
                <p:nvPr/>
              </p:nvSpPr>
              <p:spPr bwMode="auto">
                <a:xfrm>
                  <a:off x="1289" y="1536"/>
                  <a:ext cx="25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 </a:t>
                  </a:r>
                </a:p>
                <a:p>
                  <a:endParaRPr kumimoji="1" lang="en-US" altLang="zh-CN" sz="1400" b="1" smtClean="0">
                    <a:solidFill>
                      <a:srgbClr val="000000"/>
                    </a:solidFill>
                    <a:latin typeface="Times New Roman" pitchFamily="18" charset="0"/>
                  </a:endParaRPr>
                </a:p>
              </p:txBody>
            </p:sp>
            <p:sp>
              <p:nvSpPr>
                <p:cNvPr id="34004" name="Rectangle 904"/>
                <p:cNvSpPr>
                  <a:spLocks noChangeArrowheads="1"/>
                </p:cNvSpPr>
                <p:nvPr/>
              </p:nvSpPr>
              <p:spPr bwMode="auto">
                <a:xfrm>
                  <a:off x="1246" y="1536"/>
                  <a:ext cx="34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26" name="Group 907"/>
              <p:cNvGrpSpPr>
                <a:grpSpLocks/>
              </p:cNvGrpSpPr>
              <p:nvPr/>
            </p:nvGrpSpPr>
            <p:grpSpPr bwMode="auto">
              <a:xfrm>
                <a:off x="1588" y="1536"/>
                <a:ext cx="302" cy="384"/>
                <a:chOff x="1588" y="1536"/>
                <a:chExt cx="302" cy="384"/>
              </a:xfrm>
            </p:grpSpPr>
            <p:sp>
              <p:nvSpPr>
                <p:cNvPr id="34001" name="Rectangle 797"/>
                <p:cNvSpPr>
                  <a:spLocks noChangeArrowheads="1"/>
                </p:cNvSpPr>
                <p:nvPr/>
              </p:nvSpPr>
              <p:spPr bwMode="auto">
                <a:xfrm>
                  <a:off x="1631" y="1536"/>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rs2</a:t>
                  </a:r>
                </a:p>
                <a:p>
                  <a:endParaRPr kumimoji="1" lang="en-US" altLang="zh-CN" sz="1400" b="1" smtClean="0">
                    <a:solidFill>
                      <a:srgbClr val="000000"/>
                    </a:solidFill>
                    <a:latin typeface="Times New Roman" pitchFamily="18" charset="0"/>
                  </a:endParaRPr>
                </a:p>
              </p:txBody>
            </p:sp>
            <p:sp>
              <p:nvSpPr>
                <p:cNvPr id="34002" name="Rectangle 906"/>
                <p:cNvSpPr>
                  <a:spLocks noChangeArrowheads="1"/>
                </p:cNvSpPr>
                <p:nvPr/>
              </p:nvSpPr>
              <p:spPr bwMode="auto">
                <a:xfrm>
                  <a:off x="1588" y="1536"/>
                  <a:ext cx="30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27" name="Group 909"/>
              <p:cNvGrpSpPr>
                <a:grpSpLocks/>
              </p:cNvGrpSpPr>
              <p:nvPr/>
            </p:nvGrpSpPr>
            <p:grpSpPr bwMode="auto">
              <a:xfrm>
                <a:off x="1890" y="1536"/>
                <a:ext cx="805" cy="384"/>
                <a:chOff x="1890" y="1536"/>
                <a:chExt cx="805" cy="384"/>
              </a:xfrm>
            </p:grpSpPr>
            <p:sp>
              <p:nvSpPr>
                <p:cNvPr id="33999" name="Rectangle 798"/>
                <p:cNvSpPr>
                  <a:spLocks noChangeArrowheads="1"/>
                </p:cNvSpPr>
                <p:nvPr/>
              </p:nvSpPr>
              <p:spPr bwMode="auto">
                <a:xfrm>
                  <a:off x="1933" y="1536"/>
                  <a:ext cx="71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kumimoji="1" lang="en-US" altLang="zh-CN" sz="1400" b="1" smtClean="0">
                      <a:solidFill>
                        <a:srgbClr val="000000"/>
                      </a:solidFill>
                      <a:latin typeface="Times New Roman" pitchFamily="18" charset="0"/>
                    </a:rPr>
                    <a:t>or  rd, rs1, rs2</a:t>
                  </a:r>
                </a:p>
                <a:p>
                  <a:pPr algn="just"/>
                  <a:endParaRPr kumimoji="1" lang="en-US" altLang="zh-CN" sz="1400" b="1" smtClean="0">
                    <a:solidFill>
                      <a:srgbClr val="000000"/>
                    </a:solidFill>
                    <a:latin typeface="Times New Roman" pitchFamily="18" charset="0"/>
                  </a:endParaRPr>
                </a:p>
              </p:txBody>
            </p:sp>
            <p:sp>
              <p:nvSpPr>
                <p:cNvPr id="34000" name="Rectangle 908"/>
                <p:cNvSpPr>
                  <a:spLocks noChangeArrowheads="1"/>
                </p:cNvSpPr>
                <p:nvPr/>
              </p:nvSpPr>
              <p:spPr bwMode="auto">
                <a:xfrm>
                  <a:off x="1890" y="1536"/>
                  <a:ext cx="805"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28" name="Group 911"/>
              <p:cNvGrpSpPr>
                <a:grpSpLocks/>
              </p:cNvGrpSpPr>
              <p:nvPr/>
            </p:nvGrpSpPr>
            <p:grpSpPr bwMode="auto">
              <a:xfrm>
                <a:off x="2695" y="1536"/>
                <a:ext cx="936" cy="384"/>
                <a:chOff x="2695" y="1536"/>
                <a:chExt cx="936" cy="384"/>
              </a:xfrm>
            </p:grpSpPr>
            <p:sp>
              <p:nvSpPr>
                <p:cNvPr id="33997" name="Rectangle 799"/>
                <p:cNvSpPr>
                  <a:spLocks noChangeArrowheads="1"/>
                </p:cNvSpPr>
                <p:nvPr/>
              </p:nvSpPr>
              <p:spPr bwMode="auto">
                <a:xfrm>
                  <a:off x="2738" y="1536"/>
                  <a:ext cx="85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kumimoji="1" lang="en-US" altLang="zh-CN" sz="1400" b="1" smtClean="0">
                      <a:solidFill>
                        <a:srgbClr val="000000"/>
                      </a:solidFill>
                      <a:latin typeface="Times New Roman" pitchFamily="18" charset="0"/>
                    </a:rPr>
                    <a:t>rd </a:t>
                  </a:r>
                  <a:r>
                    <a:rPr kumimoji="1" lang="en-US" altLang="zh-CN" sz="1400" b="1" smtClean="0">
                      <a:solidFill>
                        <a:srgbClr val="000000"/>
                      </a:solidFill>
                      <a:latin typeface="Times New Roman" pitchFamily="18" charset="0"/>
                      <a:sym typeface="Wingdings" pitchFamily="2" charset="2"/>
                    </a:rPr>
                    <a:t></a:t>
                  </a:r>
                  <a:r>
                    <a:rPr kumimoji="1" lang="en-US" altLang="zh-CN" sz="1400" b="1" smtClean="0">
                      <a:solidFill>
                        <a:srgbClr val="000000"/>
                      </a:solidFill>
                      <a:latin typeface="Tahoma" pitchFamily="34" charset="0"/>
                    </a:rPr>
                    <a:t>(rs1) or</a:t>
                  </a:r>
                  <a:r>
                    <a:rPr kumimoji="1" lang="en-US" altLang="zh-CN" sz="1400" b="1" smtClean="0">
                      <a:solidFill>
                        <a:srgbClr val="000000"/>
                      </a:solidFill>
                      <a:latin typeface="Times New Roman" pitchFamily="18" charset="0"/>
                      <a:sym typeface="Wingdings" pitchFamily="2" charset="2"/>
                    </a:rPr>
                    <a:t>  (rs2)</a:t>
                  </a:r>
                </a:p>
                <a:p>
                  <a:pPr algn="just"/>
                  <a:endParaRPr kumimoji="1" lang="en-US" altLang="zh-CN" sz="1400" b="1" smtClean="0">
                    <a:solidFill>
                      <a:srgbClr val="000000"/>
                    </a:solidFill>
                    <a:latin typeface="Times New Roman" pitchFamily="18" charset="0"/>
                    <a:sym typeface="Wingdings" pitchFamily="2" charset="2"/>
                  </a:endParaRPr>
                </a:p>
              </p:txBody>
            </p:sp>
            <p:sp>
              <p:nvSpPr>
                <p:cNvPr id="33998" name="Rectangle 910"/>
                <p:cNvSpPr>
                  <a:spLocks noChangeArrowheads="1"/>
                </p:cNvSpPr>
                <p:nvPr/>
              </p:nvSpPr>
              <p:spPr bwMode="auto">
                <a:xfrm>
                  <a:off x="2695" y="1536"/>
                  <a:ext cx="93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29" name="Group 913"/>
              <p:cNvGrpSpPr>
                <a:grpSpLocks/>
              </p:cNvGrpSpPr>
              <p:nvPr/>
            </p:nvGrpSpPr>
            <p:grpSpPr bwMode="auto">
              <a:xfrm>
                <a:off x="0" y="1920"/>
                <a:ext cx="462" cy="384"/>
                <a:chOff x="0" y="1920"/>
                <a:chExt cx="462" cy="384"/>
              </a:xfrm>
            </p:grpSpPr>
            <p:sp>
              <p:nvSpPr>
                <p:cNvPr id="33995" name="Rectangle 800"/>
                <p:cNvSpPr>
                  <a:spLocks noChangeArrowheads="1"/>
                </p:cNvSpPr>
                <p:nvPr/>
              </p:nvSpPr>
              <p:spPr bwMode="auto">
                <a:xfrm>
                  <a:off x="43" y="1920"/>
                  <a:ext cx="3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00 0011</a:t>
                  </a:r>
                </a:p>
                <a:p>
                  <a:endParaRPr kumimoji="1" lang="en-US" altLang="zh-CN" sz="1400" b="1" smtClean="0">
                    <a:solidFill>
                      <a:srgbClr val="000000"/>
                    </a:solidFill>
                    <a:latin typeface="Times New Roman" pitchFamily="18" charset="0"/>
                  </a:endParaRPr>
                </a:p>
              </p:txBody>
            </p:sp>
            <p:sp>
              <p:nvSpPr>
                <p:cNvPr id="33996" name="Rectangle 912"/>
                <p:cNvSpPr>
                  <a:spLocks noChangeArrowheads="1"/>
                </p:cNvSpPr>
                <p:nvPr/>
              </p:nvSpPr>
              <p:spPr bwMode="auto">
                <a:xfrm>
                  <a:off x="0" y="1920"/>
                  <a:ext cx="46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30" name="Group 915"/>
              <p:cNvGrpSpPr>
                <a:grpSpLocks/>
              </p:cNvGrpSpPr>
              <p:nvPr/>
            </p:nvGrpSpPr>
            <p:grpSpPr bwMode="auto">
              <a:xfrm>
                <a:off x="462" y="1920"/>
                <a:ext cx="382" cy="384"/>
                <a:chOff x="462" y="1920"/>
                <a:chExt cx="382" cy="384"/>
              </a:xfrm>
            </p:grpSpPr>
            <p:sp>
              <p:nvSpPr>
                <p:cNvPr id="33993" name="Rectangle 801"/>
                <p:cNvSpPr>
                  <a:spLocks noChangeArrowheads="1"/>
                </p:cNvSpPr>
                <p:nvPr/>
              </p:nvSpPr>
              <p:spPr bwMode="auto">
                <a:xfrm>
                  <a:off x="505" y="1920"/>
                  <a:ext cx="29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rd</a:t>
                  </a:r>
                </a:p>
                <a:p>
                  <a:endParaRPr kumimoji="1" lang="en-US" altLang="zh-CN" sz="1400" b="1" smtClean="0">
                    <a:solidFill>
                      <a:srgbClr val="000000"/>
                    </a:solidFill>
                    <a:latin typeface="Times New Roman" pitchFamily="18" charset="0"/>
                  </a:endParaRPr>
                </a:p>
              </p:txBody>
            </p:sp>
            <p:sp>
              <p:nvSpPr>
                <p:cNvPr id="33994" name="Rectangle 914"/>
                <p:cNvSpPr>
                  <a:spLocks noChangeArrowheads="1"/>
                </p:cNvSpPr>
                <p:nvPr/>
              </p:nvSpPr>
              <p:spPr bwMode="auto">
                <a:xfrm>
                  <a:off x="462" y="1920"/>
                  <a:ext cx="38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31" name="Group 917"/>
              <p:cNvGrpSpPr>
                <a:grpSpLocks/>
              </p:cNvGrpSpPr>
              <p:nvPr/>
            </p:nvGrpSpPr>
            <p:grpSpPr bwMode="auto">
              <a:xfrm>
                <a:off x="844" y="1920"/>
                <a:ext cx="402" cy="384"/>
                <a:chOff x="844" y="1920"/>
                <a:chExt cx="402" cy="384"/>
              </a:xfrm>
            </p:grpSpPr>
            <p:sp>
              <p:nvSpPr>
                <p:cNvPr id="33991" name="Rectangle 802"/>
                <p:cNvSpPr>
                  <a:spLocks noChangeArrowheads="1"/>
                </p:cNvSpPr>
                <p:nvPr/>
              </p:nvSpPr>
              <p:spPr bwMode="auto">
                <a:xfrm>
                  <a:off x="887" y="1920"/>
                  <a:ext cx="3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rs1</a:t>
                  </a:r>
                </a:p>
                <a:p>
                  <a:endParaRPr kumimoji="1" lang="en-US" altLang="zh-CN" sz="1400" b="1" smtClean="0">
                    <a:solidFill>
                      <a:srgbClr val="000000"/>
                    </a:solidFill>
                    <a:latin typeface="Times New Roman" pitchFamily="18" charset="0"/>
                  </a:endParaRPr>
                </a:p>
              </p:txBody>
            </p:sp>
            <p:sp>
              <p:nvSpPr>
                <p:cNvPr id="33992" name="Rectangle 916"/>
                <p:cNvSpPr>
                  <a:spLocks noChangeArrowheads="1"/>
                </p:cNvSpPr>
                <p:nvPr/>
              </p:nvSpPr>
              <p:spPr bwMode="auto">
                <a:xfrm>
                  <a:off x="844" y="1920"/>
                  <a:ext cx="40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32" name="Group 919"/>
              <p:cNvGrpSpPr>
                <a:grpSpLocks/>
              </p:cNvGrpSpPr>
              <p:nvPr/>
            </p:nvGrpSpPr>
            <p:grpSpPr bwMode="auto">
              <a:xfrm>
                <a:off x="1246" y="1920"/>
                <a:ext cx="644" cy="384"/>
                <a:chOff x="1246" y="1920"/>
                <a:chExt cx="644" cy="384"/>
              </a:xfrm>
            </p:grpSpPr>
            <p:sp>
              <p:nvSpPr>
                <p:cNvPr id="33989" name="Rectangle 803"/>
                <p:cNvSpPr>
                  <a:spLocks noChangeArrowheads="1"/>
                </p:cNvSpPr>
                <p:nvPr/>
              </p:nvSpPr>
              <p:spPr bwMode="auto">
                <a:xfrm>
                  <a:off x="1289" y="1920"/>
                  <a:ext cx="5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imme</a:t>
                  </a:r>
                </a:p>
                <a:p>
                  <a:endParaRPr kumimoji="1" lang="en-US" altLang="zh-CN" sz="1400" b="1" smtClean="0">
                    <a:solidFill>
                      <a:srgbClr val="000000"/>
                    </a:solidFill>
                    <a:latin typeface="Times New Roman" pitchFamily="18" charset="0"/>
                  </a:endParaRPr>
                </a:p>
              </p:txBody>
            </p:sp>
            <p:sp>
              <p:nvSpPr>
                <p:cNvPr id="33990" name="Rectangle 918"/>
                <p:cNvSpPr>
                  <a:spLocks noChangeArrowheads="1"/>
                </p:cNvSpPr>
                <p:nvPr/>
              </p:nvSpPr>
              <p:spPr bwMode="auto">
                <a:xfrm>
                  <a:off x="1246" y="1920"/>
                  <a:ext cx="6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33" name="Group 921"/>
              <p:cNvGrpSpPr>
                <a:grpSpLocks/>
              </p:cNvGrpSpPr>
              <p:nvPr/>
            </p:nvGrpSpPr>
            <p:grpSpPr bwMode="auto">
              <a:xfrm>
                <a:off x="1890" y="1920"/>
                <a:ext cx="805" cy="384"/>
                <a:chOff x="1890" y="1920"/>
                <a:chExt cx="805" cy="384"/>
              </a:xfrm>
            </p:grpSpPr>
            <p:sp>
              <p:nvSpPr>
                <p:cNvPr id="33987" name="Rectangle 804"/>
                <p:cNvSpPr>
                  <a:spLocks noChangeArrowheads="1"/>
                </p:cNvSpPr>
                <p:nvPr/>
              </p:nvSpPr>
              <p:spPr bwMode="auto">
                <a:xfrm>
                  <a:off x="1933" y="1920"/>
                  <a:ext cx="71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kumimoji="1" lang="en-US" altLang="zh-CN" sz="1400" b="1" smtClean="0">
                      <a:solidFill>
                        <a:srgbClr val="000000"/>
                      </a:solidFill>
                      <a:latin typeface="Times New Roman" pitchFamily="18" charset="0"/>
                    </a:rPr>
                    <a:t>ori  rd, rs1, imme</a:t>
                  </a:r>
                </a:p>
                <a:p>
                  <a:pPr algn="just"/>
                  <a:endParaRPr kumimoji="1" lang="en-US" altLang="zh-CN" sz="1400" b="1" smtClean="0">
                    <a:solidFill>
                      <a:srgbClr val="000000"/>
                    </a:solidFill>
                    <a:latin typeface="Times New Roman" pitchFamily="18" charset="0"/>
                  </a:endParaRPr>
                </a:p>
              </p:txBody>
            </p:sp>
            <p:sp>
              <p:nvSpPr>
                <p:cNvPr id="33988" name="Rectangle 920"/>
                <p:cNvSpPr>
                  <a:spLocks noChangeArrowheads="1"/>
                </p:cNvSpPr>
                <p:nvPr/>
              </p:nvSpPr>
              <p:spPr bwMode="auto">
                <a:xfrm>
                  <a:off x="1890" y="1920"/>
                  <a:ext cx="805"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34" name="Group 923"/>
              <p:cNvGrpSpPr>
                <a:grpSpLocks/>
              </p:cNvGrpSpPr>
              <p:nvPr/>
            </p:nvGrpSpPr>
            <p:grpSpPr bwMode="auto">
              <a:xfrm>
                <a:off x="2695" y="1920"/>
                <a:ext cx="936" cy="384"/>
                <a:chOff x="2695" y="1920"/>
                <a:chExt cx="936" cy="384"/>
              </a:xfrm>
            </p:grpSpPr>
            <p:sp>
              <p:nvSpPr>
                <p:cNvPr id="33985" name="Rectangle 805"/>
                <p:cNvSpPr>
                  <a:spLocks noChangeArrowheads="1"/>
                </p:cNvSpPr>
                <p:nvPr/>
              </p:nvSpPr>
              <p:spPr bwMode="auto">
                <a:xfrm>
                  <a:off x="2738" y="1920"/>
                  <a:ext cx="85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kumimoji="1" lang="en-US" altLang="zh-CN" sz="1400" b="1" smtClean="0">
                      <a:solidFill>
                        <a:srgbClr val="000000"/>
                      </a:solidFill>
                      <a:latin typeface="Times New Roman" pitchFamily="18" charset="0"/>
                    </a:rPr>
                    <a:t>rd </a:t>
                  </a:r>
                  <a:r>
                    <a:rPr kumimoji="1" lang="en-US" altLang="zh-CN" sz="1400" b="1" smtClean="0">
                      <a:solidFill>
                        <a:srgbClr val="000000"/>
                      </a:solidFill>
                      <a:latin typeface="Times New Roman" pitchFamily="18" charset="0"/>
                      <a:sym typeface="Wingdings" pitchFamily="2" charset="2"/>
                    </a:rPr>
                    <a:t></a:t>
                  </a:r>
                  <a:r>
                    <a:rPr kumimoji="1" lang="en-US" altLang="zh-CN" sz="1400" b="1" smtClean="0">
                      <a:solidFill>
                        <a:srgbClr val="000000"/>
                      </a:solidFill>
                      <a:latin typeface="Tahoma" pitchFamily="34" charset="0"/>
                    </a:rPr>
                    <a:t>(rs1) or imme</a:t>
                  </a:r>
                  <a:endParaRPr kumimoji="1" lang="en-US" altLang="zh-CN" sz="1400" b="1" smtClean="0">
                    <a:solidFill>
                      <a:srgbClr val="000000"/>
                    </a:solidFill>
                    <a:latin typeface="Times New Roman" pitchFamily="18" charset="0"/>
                    <a:sym typeface="Wingdings" pitchFamily="2" charset="2"/>
                  </a:endParaRPr>
                </a:p>
                <a:p>
                  <a:pPr algn="just"/>
                  <a:endParaRPr kumimoji="1" lang="en-US" altLang="zh-CN" sz="1400" b="1" smtClean="0">
                    <a:solidFill>
                      <a:srgbClr val="000000"/>
                    </a:solidFill>
                    <a:latin typeface="Times New Roman" pitchFamily="18" charset="0"/>
                    <a:sym typeface="Wingdings" pitchFamily="2" charset="2"/>
                  </a:endParaRPr>
                </a:p>
              </p:txBody>
            </p:sp>
            <p:sp>
              <p:nvSpPr>
                <p:cNvPr id="33986" name="Rectangle 922"/>
                <p:cNvSpPr>
                  <a:spLocks noChangeArrowheads="1"/>
                </p:cNvSpPr>
                <p:nvPr/>
              </p:nvSpPr>
              <p:spPr bwMode="auto">
                <a:xfrm>
                  <a:off x="2695" y="1920"/>
                  <a:ext cx="93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35" name="Group 925"/>
              <p:cNvGrpSpPr>
                <a:grpSpLocks/>
              </p:cNvGrpSpPr>
              <p:nvPr/>
            </p:nvGrpSpPr>
            <p:grpSpPr bwMode="auto">
              <a:xfrm>
                <a:off x="0" y="2304"/>
                <a:ext cx="462" cy="384"/>
                <a:chOff x="0" y="2304"/>
                <a:chExt cx="462" cy="384"/>
              </a:xfrm>
            </p:grpSpPr>
            <p:sp>
              <p:nvSpPr>
                <p:cNvPr id="33983" name="Rectangle 806"/>
                <p:cNvSpPr>
                  <a:spLocks noChangeArrowheads="1"/>
                </p:cNvSpPr>
                <p:nvPr/>
              </p:nvSpPr>
              <p:spPr bwMode="auto">
                <a:xfrm>
                  <a:off x="43" y="2304"/>
                  <a:ext cx="3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00 0100</a:t>
                  </a:r>
                </a:p>
                <a:p>
                  <a:endParaRPr kumimoji="1" lang="en-US" altLang="zh-CN" sz="1400" b="1" smtClean="0">
                    <a:solidFill>
                      <a:srgbClr val="000000"/>
                    </a:solidFill>
                    <a:latin typeface="Times New Roman" pitchFamily="18" charset="0"/>
                  </a:endParaRPr>
                </a:p>
              </p:txBody>
            </p:sp>
            <p:sp>
              <p:nvSpPr>
                <p:cNvPr id="33984" name="Rectangle 924"/>
                <p:cNvSpPr>
                  <a:spLocks noChangeArrowheads="1"/>
                </p:cNvSpPr>
                <p:nvPr/>
              </p:nvSpPr>
              <p:spPr bwMode="auto">
                <a:xfrm>
                  <a:off x="0" y="2304"/>
                  <a:ext cx="46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36" name="Group 927"/>
              <p:cNvGrpSpPr>
                <a:grpSpLocks/>
              </p:cNvGrpSpPr>
              <p:nvPr/>
            </p:nvGrpSpPr>
            <p:grpSpPr bwMode="auto">
              <a:xfrm>
                <a:off x="462" y="2304"/>
                <a:ext cx="382" cy="384"/>
                <a:chOff x="462" y="2304"/>
                <a:chExt cx="382" cy="384"/>
              </a:xfrm>
            </p:grpSpPr>
            <p:sp>
              <p:nvSpPr>
                <p:cNvPr id="33981" name="Rectangle 807"/>
                <p:cNvSpPr>
                  <a:spLocks noChangeArrowheads="1"/>
                </p:cNvSpPr>
                <p:nvPr/>
              </p:nvSpPr>
              <p:spPr bwMode="auto">
                <a:xfrm>
                  <a:off x="505" y="2304"/>
                  <a:ext cx="29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rd</a:t>
                  </a:r>
                </a:p>
                <a:p>
                  <a:endParaRPr kumimoji="1" lang="en-US" altLang="zh-CN" sz="1400" b="1" smtClean="0">
                    <a:solidFill>
                      <a:srgbClr val="000000"/>
                    </a:solidFill>
                    <a:latin typeface="Times New Roman" pitchFamily="18" charset="0"/>
                  </a:endParaRPr>
                </a:p>
              </p:txBody>
            </p:sp>
            <p:sp>
              <p:nvSpPr>
                <p:cNvPr id="33982" name="Rectangle 926"/>
                <p:cNvSpPr>
                  <a:spLocks noChangeArrowheads="1"/>
                </p:cNvSpPr>
                <p:nvPr/>
              </p:nvSpPr>
              <p:spPr bwMode="auto">
                <a:xfrm>
                  <a:off x="462" y="2304"/>
                  <a:ext cx="38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37" name="Group 929"/>
              <p:cNvGrpSpPr>
                <a:grpSpLocks/>
              </p:cNvGrpSpPr>
              <p:nvPr/>
            </p:nvGrpSpPr>
            <p:grpSpPr bwMode="auto">
              <a:xfrm>
                <a:off x="844" y="2304"/>
                <a:ext cx="402" cy="384"/>
                <a:chOff x="844" y="2304"/>
                <a:chExt cx="402" cy="384"/>
              </a:xfrm>
            </p:grpSpPr>
            <p:sp>
              <p:nvSpPr>
                <p:cNvPr id="33979" name="Rectangle 808"/>
                <p:cNvSpPr>
                  <a:spLocks noChangeArrowheads="1"/>
                </p:cNvSpPr>
                <p:nvPr/>
              </p:nvSpPr>
              <p:spPr bwMode="auto">
                <a:xfrm>
                  <a:off x="887" y="2304"/>
                  <a:ext cx="3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rs1</a:t>
                  </a:r>
                </a:p>
                <a:p>
                  <a:endParaRPr kumimoji="1" lang="en-US" altLang="zh-CN" sz="1400" b="1" smtClean="0">
                    <a:solidFill>
                      <a:srgbClr val="000000"/>
                    </a:solidFill>
                    <a:latin typeface="Times New Roman" pitchFamily="18" charset="0"/>
                  </a:endParaRPr>
                </a:p>
              </p:txBody>
            </p:sp>
            <p:sp>
              <p:nvSpPr>
                <p:cNvPr id="33980" name="Rectangle 928"/>
                <p:cNvSpPr>
                  <a:spLocks noChangeArrowheads="1"/>
                </p:cNvSpPr>
                <p:nvPr/>
              </p:nvSpPr>
              <p:spPr bwMode="auto">
                <a:xfrm>
                  <a:off x="844" y="2304"/>
                  <a:ext cx="40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38" name="Group 931"/>
              <p:cNvGrpSpPr>
                <a:grpSpLocks/>
              </p:cNvGrpSpPr>
              <p:nvPr/>
            </p:nvGrpSpPr>
            <p:grpSpPr bwMode="auto">
              <a:xfrm>
                <a:off x="1246" y="2304"/>
                <a:ext cx="342" cy="384"/>
                <a:chOff x="1246" y="2304"/>
                <a:chExt cx="342" cy="384"/>
              </a:xfrm>
            </p:grpSpPr>
            <p:sp>
              <p:nvSpPr>
                <p:cNvPr id="33977" name="Rectangle 809"/>
                <p:cNvSpPr>
                  <a:spLocks noChangeArrowheads="1"/>
                </p:cNvSpPr>
                <p:nvPr/>
              </p:nvSpPr>
              <p:spPr bwMode="auto">
                <a:xfrm>
                  <a:off x="1289" y="2304"/>
                  <a:ext cx="25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 </a:t>
                  </a:r>
                </a:p>
                <a:p>
                  <a:endParaRPr kumimoji="1" lang="en-US" altLang="zh-CN" sz="1400" b="1" smtClean="0">
                    <a:solidFill>
                      <a:srgbClr val="000000"/>
                    </a:solidFill>
                    <a:latin typeface="Times New Roman" pitchFamily="18" charset="0"/>
                  </a:endParaRPr>
                </a:p>
              </p:txBody>
            </p:sp>
            <p:sp>
              <p:nvSpPr>
                <p:cNvPr id="33978" name="Rectangle 930"/>
                <p:cNvSpPr>
                  <a:spLocks noChangeArrowheads="1"/>
                </p:cNvSpPr>
                <p:nvPr/>
              </p:nvSpPr>
              <p:spPr bwMode="auto">
                <a:xfrm>
                  <a:off x="1246" y="2304"/>
                  <a:ext cx="34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39" name="Group 933"/>
              <p:cNvGrpSpPr>
                <a:grpSpLocks/>
              </p:cNvGrpSpPr>
              <p:nvPr/>
            </p:nvGrpSpPr>
            <p:grpSpPr bwMode="auto">
              <a:xfrm>
                <a:off x="1588" y="2304"/>
                <a:ext cx="302" cy="384"/>
                <a:chOff x="1588" y="2304"/>
                <a:chExt cx="302" cy="384"/>
              </a:xfrm>
            </p:grpSpPr>
            <p:sp>
              <p:nvSpPr>
                <p:cNvPr id="33975" name="Rectangle 810"/>
                <p:cNvSpPr>
                  <a:spLocks noChangeArrowheads="1"/>
                </p:cNvSpPr>
                <p:nvPr/>
              </p:nvSpPr>
              <p:spPr bwMode="auto">
                <a:xfrm>
                  <a:off x="1631" y="2304"/>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rs2</a:t>
                  </a:r>
                </a:p>
                <a:p>
                  <a:endParaRPr kumimoji="1" lang="en-US" altLang="zh-CN" sz="1400" b="1" smtClean="0">
                    <a:solidFill>
                      <a:srgbClr val="000000"/>
                    </a:solidFill>
                    <a:latin typeface="Times New Roman" pitchFamily="18" charset="0"/>
                  </a:endParaRPr>
                </a:p>
              </p:txBody>
            </p:sp>
            <p:sp>
              <p:nvSpPr>
                <p:cNvPr id="33976" name="Rectangle 932"/>
                <p:cNvSpPr>
                  <a:spLocks noChangeArrowheads="1"/>
                </p:cNvSpPr>
                <p:nvPr/>
              </p:nvSpPr>
              <p:spPr bwMode="auto">
                <a:xfrm>
                  <a:off x="1588" y="2304"/>
                  <a:ext cx="30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40" name="Group 935"/>
              <p:cNvGrpSpPr>
                <a:grpSpLocks/>
              </p:cNvGrpSpPr>
              <p:nvPr/>
            </p:nvGrpSpPr>
            <p:grpSpPr bwMode="auto">
              <a:xfrm>
                <a:off x="1890" y="2304"/>
                <a:ext cx="805" cy="384"/>
                <a:chOff x="1890" y="2304"/>
                <a:chExt cx="805" cy="384"/>
              </a:xfrm>
            </p:grpSpPr>
            <p:sp>
              <p:nvSpPr>
                <p:cNvPr id="33973" name="Rectangle 811"/>
                <p:cNvSpPr>
                  <a:spLocks noChangeArrowheads="1"/>
                </p:cNvSpPr>
                <p:nvPr/>
              </p:nvSpPr>
              <p:spPr bwMode="auto">
                <a:xfrm>
                  <a:off x="1933" y="2304"/>
                  <a:ext cx="71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kumimoji="1" lang="en-US" altLang="zh-CN" sz="1400" b="1" smtClean="0">
                      <a:solidFill>
                        <a:srgbClr val="000000"/>
                      </a:solidFill>
                      <a:latin typeface="Times New Roman" pitchFamily="18" charset="0"/>
                    </a:rPr>
                    <a:t>add rd, rs1, rs2</a:t>
                  </a:r>
                </a:p>
                <a:p>
                  <a:pPr algn="just"/>
                  <a:endParaRPr kumimoji="1" lang="en-US" altLang="zh-CN" sz="1400" b="1" smtClean="0">
                    <a:solidFill>
                      <a:srgbClr val="000000"/>
                    </a:solidFill>
                    <a:latin typeface="Times New Roman" pitchFamily="18" charset="0"/>
                  </a:endParaRPr>
                </a:p>
              </p:txBody>
            </p:sp>
            <p:sp>
              <p:nvSpPr>
                <p:cNvPr id="33974" name="Rectangle 934"/>
                <p:cNvSpPr>
                  <a:spLocks noChangeArrowheads="1"/>
                </p:cNvSpPr>
                <p:nvPr/>
              </p:nvSpPr>
              <p:spPr bwMode="auto">
                <a:xfrm>
                  <a:off x="1890" y="2304"/>
                  <a:ext cx="805"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41" name="Group 937"/>
              <p:cNvGrpSpPr>
                <a:grpSpLocks/>
              </p:cNvGrpSpPr>
              <p:nvPr/>
            </p:nvGrpSpPr>
            <p:grpSpPr bwMode="auto">
              <a:xfrm>
                <a:off x="2695" y="2304"/>
                <a:ext cx="936" cy="384"/>
                <a:chOff x="2695" y="2304"/>
                <a:chExt cx="936" cy="384"/>
              </a:xfrm>
            </p:grpSpPr>
            <p:sp>
              <p:nvSpPr>
                <p:cNvPr id="33971" name="Rectangle 812"/>
                <p:cNvSpPr>
                  <a:spLocks noChangeArrowheads="1"/>
                </p:cNvSpPr>
                <p:nvPr/>
              </p:nvSpPr>
              <p:spPr bwMode="auto">
                <a:xfrm>
                  <a:off x="2738" y="2304"/>
                  <a:ext cx="85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kumimoji="1" lang="en-US" altLang="zh-CN" sz="1400" b="1" smtClean="0">
                      <a:solidFill>
                        <a:srgbClr val="000000"/>
                      </a:solidFill>
                      <a:latin typeface="Times New Roman" pitchFamily="18" charset="0"/>
                    </a:rPr>
                    <a:t>rd </a:t>
                  </a:r>
                  <a:r>
                    <a:rPr kumimoji="1" lang="en-US" altLang="zh-CN" sz="1400" b="1" smtClean="0">
                      <a:solidFill>
                        <a:srgbClr val="000000"/>
                      </a:solidFill>
                      <a:latin typeface="Times New Roman" pitchFamily="18" charset="0"/>
                      <a:sym typeface="Wingdings" pitchFamily="2" charset="2"/>
                    </a:rPr>
                    <a:t></a:t>
                  </a:r>
                  <a:r>
                    <a:rPr kumimoji="1" lang="en-US" altLang="zh-CN" sz="1400" b="1" smtClean="0">
                      <a:solidFill>
                        <a:srgbClr val="000000"/>
                      </a:solidFill>
                      <a:latin typeface="Tahoma" pitchFamily="34" charset="0"/>
                    </a:rPr>
                    <a:t>(rs1) add (rs2)</a:t>
                  </a:r>
                  <a:endParaRPr kumimoji="1" lang="en-US" altLang="zh-CN" sz="1400" b="1" smtClean="0">
                    <a:solidFill>
                      <a:srgbClr val="000000"/>
                    </a:solidFill>
                    <a:latin typeface="Times New Roman" pitchFamily="18" charset="0"/>
                    <a:sym typeface="Wingdings" pitchFamily="2" charset="2"/>
                  </a:endParaRPr>
                </a:p>
                <a:p>
                  <a:pPr algn="just"/>
                  <a:endParaRPr kumimoji="1" lang="en-US" altLang="zh-CN" sz="1400" b="1" smtClean="0">
                    <a:solidFill>
                      <a:srgbClr val="000000"/>
                    </a:solidFill>
                    <a:latin typeface="Times New Roman" pitchFamily="18" charset="0"/>
                    <a:sym typeface="Wingdings" pitchFamily="2" charset="2"/>
                  </a:endParaRPr>
                </a:p>
              </p:txBody>
            </p:sp>
            <p:sp>
              <p:nvSpPr>
                <p:cNvPr id="33972" name="Rectangle 936"/>
                <p:cNvSpPr>
                  <a:spLocks noChangeArrowheads="1"/>
                </p:cNvSpPr>
                <p:nvPr/>
              </p:nvSpPr>
              <p:spPr bwMode="auto">
                <a:xfrm>
                  <a:off x="2695" y="2304"/>
                  <a:ext cx="93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42" name="Group 939"/>
              <p:cNvGrpSpPr>
                <a:grpSpLocks/>
              </p:cNvGrpSpPr>
              <p:nvPr/>
            </p:nvGrpSpPr>
            <p:grpSpPr bwMode="auto">
              <a:xfrm>
                <a:off x="0" y="2688"/>
                <a:ext cx="462" cy="384"/>
                <a:chOff x="0" y="2688"/>
                <a:chExt cx="462" cy="384"/>
              </a:xfrm>
            </p:grpSpPr>
            <p:sp>
              <p:nvSpPr>
                <p:cNvPr id="33969" name="Rectangle 813"/>
                <p:cNvSpPr>
                  <a:spLocks noChangeArrowheads="1"/>
                </p:cNvSpPr>
                <p:nvPr/>
              </p:nvSpPr>
              <p:spPr bwMode="auto">
                <a:xfrm>
                  <a:off x="43" y="2688"/>
                  <a:ext cx="3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00 0101</a:t>
                  </a:r>
                </a:p>
                <a:p>
                  <a:endParaRPr kumimoji="1" lang="en-US" altLang="zh-CN" sz="1400" b="1" smtClean="0">
                    <a:solidFill>
                      <a:srgbClr val="000000"/>
                    </a:solidFill>
                    <a:latin typeface="Times New Roman" pitchFamily="18" charset="0"/>
                  </a:endParaRPr>
                </a:p>
              </p:txBody>
            </p:sp>
            <p:sp>
              <p:nvSpPr>
                <p:cNvPr id="33970" name="Rectangle 938"/>
                <p:cNvSpPr>
                  <a:spLocks noChangeArrowheads="1"/>
                </p:cNvSpPr>
                <p:nvPr/>
              </p:nvSpPr>
              <p:spPr bwMode="auto">
                <a:xfrm>
                  <a:off x="0" y="2688"/>
                  <a:ext cx="46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43" name="Group 941"/>
              <p:cNvGrpSpPr>
                <a:grpSpLocks/>
              </p:cNvGrpSpPr>
              <p:nvPr/>
            </p:nvGrpSpPr>
            <p:grpSpPr bwMode="auto">
              <a:xfrm>
                <a:off x="462" y="2688"/>
                <a:ext cx="382" cy="384"/>
                <a:chOff x="462" y="2688"/>
                <a:chExt cx="382" cy="384"/>
              </a:xfrm>
            </p:grpSpPr>
            <p:sp>
              <p:nvSpPr>
                <p:cNvPr id="33967" name="Rectangle 814"/>
                <p:cNvSpPr>
                  <a:spLocks noChangeArrowheads="1"/>
                </p:cNvSpPr>
                <p:nvPr/>
              </p:nvSpPr>
              <p:spPr bwMode="auto">
                <a:xfrm>
                  <a:off x="505" y="2688"/>
                  <a:ext cx="29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rd</a:t>
                  </a:r>
                </a:p>
                <a:p>
                  <a:endParaRPr kumimoji="1" lang="en-US" altLang="zh-CN" sz="1400" b="1" smtClean="0">
                    <a:solidFill>
                      <a:srgbClr val="000000"/>
                    </a:solidFill>
                    <a:latin typeface="Times New Roman" pitchFamily="18" charset="0"/>
                  </a:endParaRPr>
                </a:p>
              </p:txBody>
            </p:sp>
            <p:sp>
              <p:nvSpPr>
                <p:cNvPr id="33968" name="Rectangle 940"/>
                <p:cNvSpPr>
                  <a:spLocks noChangeArrowheads="1"/>
                </p:cNvSpPr>
                <p:nvPr/>
              </p:nvSpPr>
              <p:spPr bwMode="auto">
                <a:xfrm>
                  <a:off x="462" y="2688"/>
                  <a:ext cx="38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44" name="Group 943"/>
              <p:cNvGrpSpPr>
                <a:grpSpLocks/>
              </p:cNvGrpSpPr>
              <p:nvPr/>
            </p:nvGrpSpPr>
            <p:grpSpPr bwMode="auto">
              <a:xfrm>
                <a:off x="844" y="2688"/>
                <a:ext cx="402" cy="384"/>
                <a:chOff x="844" y="2688"/>
                <a:chExt cx="402" cy="384"/>
              </a:xfrm>
            </p:grpSpPr>
            <p:sp>
              <p:nvSpPr>
                <p:cNvPr id="33965" name="Rectangle 815"/>
                <p:cNvSpPr>
                  <a:spLocks noChangeArrowheads="1"/>
                </p:cNvSpPr>
                <p:nvPr/>
              </p:nvSpPr>
              <p:spPr bwMode="auto">
                <a:xfrm>
                  <a:off x="887" y="2688"/>
                  <a:ext cx="3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rs1</a:t>
                  </a:r>
                </a:p>
                <a:p>
                  <a:endParaRPr kumimoji="1" lang="en-US" altLang="zh-CN" sz="1400" b="1" smtClean="0">
                    <a:solidFill>
                      <a:srgbClr val="000000"/>
                    </a:solidFill>
                    <a:latin typeface="Times New Roman" pitchFamily="18" charset="0"/>
                  </a:endParaRPr>
                </a:p>
              </p:txBody>
            </p:sp>
            <p:sp>
              <p:nvSpPr>
                <p:cNvPr id="33966" name="Rectangle 942"/>
                <p:cNvSpPr>
                  <a:spLocks noChangeArrowheads="1"/>
                </p:cNvSpPr>
                <p:nvPr/>
              </p:nvSpPr>
              <p:spPr bwMode="auto">
                <a:xfrm>
                  <a:off x="844" y="2688"/>
                  <a:ext cx="40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45" name="Group 945"/>
              <p:cNvGrpSpPr>
                <a:grpSpLocks/>
              </p:cNvGrpSpPr>
              <p:nvPr/>
            </p:nvGrpSpPr>
            <p:grpSpPr bwMode="auto">
              <a:xfrm>
                <a:off x="1246" y="2688"/>
                <a:ext cx="644" cy="384"/>
                <a:chOff x="1246" y="2688"/>
                <a:chExt cx="644" cy="384"/>
              </a:xfrm>
            </p:grpSpPr>
            <p:sp>
              <p:nvSpPr>
                <p:cNvPr id="33963" name="Rectangle 816"/>
                <p:cNvSpPr>
                  <a:spLocks noChangeArrowheads="1"/>
                </p:cNvSpPr>
                <p:nvPr/>
              </p:nvSpPr>
              <p:spPr bwMode="auto">
                <a:xfrm>
                  <a:off x="1289" y="2688"/>
                  <a:ext cx="5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imme</a:t>
                  </a:r>
                </a:p>
                <a:p>
                  <a:endParaRPr kumimoji="1" lang="en-US" altLang="zh-CN" sz="1400" b="1" smtClean="0">
                    <a:solidFill>
                      <a:srgbClr val="000000"/>
                    </a:solidFill>
                    <a:latin typeface="Times New Roman" pitchFamily="18" charset="0"/>
                  </a:endParaRPr>
                </a:p>
              </p:txBody>
            </p:sp>
            <p:sp>
              <p:nvSpPr>
                <p:cNvPr id="33964" name="Rectangle 944"/>
                <p:cNvSpPr>
                  <a:spLocks noChangeArrowheads="1"/>
                </p:cNvSpPr>
                <p:nvPr/>
              </p:nvSpPr>
              <p:spPr bwMode="auto">
                <a:xfrm>
                  <a:off x="1246" y="2688"/>
                  <a:ext cx="6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46" name="Group 947"/>
              <p:cNvGrpSpPr>
                <a:grpSpLocks/>
              </p:cNvGrpSpPr>
              <p:nvPr/>
            </p:nvGrpSpPr>
            <p:grpSpPr bwMode="auto">
              <a:xfrm>
                <a:off x="1890" y="2688"/>
                <a:ext cx="805" cy="384"/>
                <a:chOff x="1890" y="2688"/>
                <a:chExt cx="805" cy="384"/>
              </a:xfrm>
            </p:grpSpPr>
            <p:sp>
              <p:nvSpPr>
                <p:cNvPr id="33961" name="Rectangle 817"/>
                <p:cNvSpPr>
                  <a:spLocks noChangeArrowheads="1"/>
                </p:cNvSpPr>
                <p:nvPr/>
              </p:nvSpPr>
              <p:spPr bwMode="auto">
                <a:xfrm>
                  <a:off x="1933" y="2688"/>
                  <a:ext cx="71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kumimoji="1" lang="en-US" altLang="zh-CN" sz="1400" b="1" smtClean="0">
                      <a:solidFill>
                        <a:srgbClr val="000000"/>
                      </a:solidFill>
                      <a:latin typeface="Times New Roman" pitchFamily="18" charset="0"/>
                    </a:rPr>
                    <a:t>addi rd, rs1, imme</a:t>
                  </a:r>
                </a:p>
                <a:p>
                  <a:pPr algn="just"/>
                  <a:endParaRPr kumimoji="1" lang="en-US" altLang="zh-CN" sz="1400" b="1" smtClean="0">
                    <a:solidFill>
                      <a:srgbClr val="000000"/>
                    </a:solidFill>
                    <a:latin typeface="Times New Roman" pitchFamily="18" charset="0"/>
                  </a:endParaRPr>
                </a:p>
              </p:txBody>
            </p:sp>
            <p:sp>
              <p:nvSpPr>
                <p:cNvPr id="33962" name="Rectangle 946"/>
                <p:cNvSpPr>
                  <a:spLocks noChangeArrowheads="1"/>
                </p:cNvSpPr>
                <p:nvPr/>
              </p:nvSpPr>
              <p:spPr bwMode="auto">
                <a:xfrm>
                  <a:off x="1890" y="2688"/>
                  <a:ext cx="805"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47" name="Group 949"/>
              <p:cNvGrpSpPr>
                <a:grpSpLocks/>
              </p:cNvGrpSpPr>
              <p:nvPr/>
            </p:nvGrpSpPr>
            <p:grpSpPr bwMode="auto">
              <a:xfrm>
                <a:off x="2695" y="2688"/>
                <a:ext cx="936" cy="384"/>
                <a:chOff x="2695" y="2688"/>
                <a:chExt cx="936" cy="384"/>
              </a:xfrm>
            </p:grpSpPr>
            <p:sp>
              <p:nvSpPr>
                <p:cNvPr id="33959" name="Rectangle 818"/>
                <p:cNvSpPr>
                  <a:spLocks noChangeArrowheads="1"/>
                </p:cNvSpPr>
                <p:nvPr/>
              </p:nvSpPr>
              <p:spPr bwMode="auto">
                <a:xfrm>
                  <a:off x="2738" y="2688"/>
                  <a:ext cx="85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kumimoji="1" lang="en-US" altLang="zh-CN" sz="1400" b="1" smtClean="0">
                      <a:solidFill>
                        <a:srgbClr val="000000"/>
                      </a:solidFill>
                      <a:latin typeface="Times New Roman" pitchFamily="18" charset="0"/>
                    </a:rPr>
                    <a:t>rd </a:t>
                  </a:r>
                  <a:r>
                    <a:rPr kumimoji="1" lang="en-US" altLang="zh-CN" sz="1400" b="1" smtClean="0">
                      <a:solidFill>
                        <a:srgbClr val="000000"/>
                      </a:solidFill>
                      <a:latin typeface="Times New Roman" pitchFamily="18" charset="0"/>
                      <a:sym typeface="Wingdings" pitchFamily="2" charset="2"/>
                    </a:rPr>
                    <a:t></a:t>
                  </a:r>
                  <a:r>
                    <a:rPr kumimoji="1" lang="en-US" altLang="zh-CN" sz="1400" b="1" smtClean="0">
                      <a:solidFill>
                        <a:srgbClr val="000000"/>
                      </a:solidFill>
                      <a:latin typeface="Tahoma" pitchFamily="34" charset="0"/>
                    </a:rPr>
                    <a:t>(rs1) add imme</a:t>
                  </a:r>
                  <a:endParaRPr kumimoji="1" lang="en-US" altLang="zh-CN" sz="1400" b="1" smtClean="0">
                    <a:solidFill>
                      <a:srgbClr val="000000"/>
                    </a:solidFill>
                    <a:latin typeface="Times New Roman" pitchFamily="18" charset="0"/>
                    <a:sym typeface="Wingdings" pitchFamily="2" charset="2"/>
                  </a:endParaRPr>
                </a:p>
                <a:p>
                  <a:pPr algn="just"/>
                  <a:endParaRPr kumimoji="1" lang="en-US" altLang="zh-CN" sz="1400" b="1" smtClean="0">
                    <a:solidFill>
                      <a:srgbClr val="000000"/>
                    </a:solidFill>
                    <a:latin typeface="Times New Roman" pitchFamily="18" charset="0"/>
                    <a:sym typeface="Wingdings" pitchFamily="2" charset="2"/>
                  </a:endParaRPr>
                </a:p>
              </p:txBody>
            </p:sp>
            <p:sp>
              <p:nvSpPr>
                <p:cNvPr id="33960" name="Rectangle 948"/>
                <p:cNvSpPr>
                  <a:spLocks noChangeArrowheads="1"/>
                </p:cNvSpPr>
                <p:nvPr/>
              </p:nvSpPr>
              <p:spPr bwMode="auto">
                <a:xfrm>
                  <a:off x="2695" y="2688"/>
                  <a:ext cx="93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48" name="Group 951"/>
              <p:cNvGrpSpPr>
                <a:grpSpLocks/>
              </p:cNvGrpSpPr>
              <p:nvPr/>
            </p:nvGrpSpPr>
            <p:grpSpPr bwMode="auto">
              <a:xfrm>
                <a:off x="0" y="3072"/>
                <a:ext cx="462" cy="384"/>
                <a:chOff x="0" y="3072"/>
                <a:chExt cx="462" cy="384"/>
              </a:xfrm>
            </p:grpSpPr>
            <p:sp>
              <p:nvSpPr>
                <p:cNvPr id="33957" name="Rectangle 819"/>
                <p:cNvSpPr>
                  <a:spLocks noChangeArrowheads="1"/>
                </p:cNvSpPr>
                <p:nvPr/>
              </p:nvSpPr>
              <p:spPr bwMode="auto">
                <a:xfrm>
                  <a:off x="43" y="3072"/>
                  <a:ext cx="3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00 0110</a:t>
                  </a:r>
                </a:p>
                <a:p>
                  <a:endParaRPr kumimoji="1" lang="en-US" altLang="zh-CN" sz="1400" b="1" smtClean="0">
                    <a:solidFill>
                      <a:srgbClr val="000000"/>
                    </a:solidFill>
                    <a:latin typeface="Times New Roman" pitchFamily="18" charset="0"/>
                  </a:endParaRPr>
                </a:p>
              </p:txBody>
            </p:sp>
            <p:sp>
              <p:nvSpPr>
                <p:cNvPr id="33958" name="Rectangle 950"/>
                <p:cNvSpPr>
                  <a:spLocks noChangeArrowheads="1"/>
                </p:cNvSpPr>
                <p:nvPr/>
              </p:nvSpPr>
              <p:spPr bwMode="auto">
                <a:xfrm>
                  <a:off x="0" y="3072"/>
                  <a:ext cx="46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49" name="Group 953"/>
              <p:cNvGrpSpPr>
                <a:grpSpLocks/>
              </p:cNvGrpSpPr>
              <p:nvPr/>
            </p:nvGrpSpPr>
            <p:grpSpPr bwMode="auto">
              <a:xfrm>
                <a:off x="462" y="3072"/>
                <a:ext cx="382" cy="384"/>
                <a:chOff x="462" y="3072"/>
                <a:chExt cx="382" cy="384"/>
              </a:xfrm>
            </p:grpSpPr>
            <p:sp>
              <p:nvSpPr>
                <p:cNvPr id="33955" name="Rectangle 820"/>
                <p:cNvSpPr>
                  <a:spLocks noChangeArrowheads="1"/>
                </p:cNvSpPr>
                <p:nvPr/>
              </p:nvSpPr>
              <p:spPr bwMode="auto">
                <a:xfrm>
                  <a:off x="505" y="3072"/>
                  <a:ext cx="29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rd</a:t>
                  </a:r>
                </a:p>
                <a:p>
                  <a:endParaRPr kumimoji="1" lang="en-US" altLang="zh-CN" sz="1400" b="1" smtClean="0">
                    <a:solidFill>
                      <a:srgbClr val="000000"/>
                    </a:solidFill>
                    <a:latin typeface="Times New Roman" pitchFamily="18" charset="0"/>
                  </a:endParaRPr>
                </a:p>
              </p:txBody>
            </p:sp>
            <p:sp>
              <p:nvSpPr>
                <p:cNvPr id="33956" name="Rectangle 952"/>
                <p:cNvSpPr>
                  <a:spLocks noChangeArrowheads="1"/>
                </p:cNvSpPr>
                <p:nvPr/>
              </p:nvSpPr>
              <p:spPr bwMode="auto">
                <a:xfrm>
                  <a:off x="462" y="3072"/>
                  <a:ext cx="38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50" name="Group 955"/>
              <p:cNvGrpSpPr>
                <a:grpSpLocks/>
              </p:cNvGrpSpPr>
              <p:nvPr/>
            </p:nvGrpSpPr>
            <p:grpSpPr bwMode="auto">
              <a:xfrm>
                <a:off x="844" y="3072"/>
                <a:ext cx="402" cy="384"/>
                <a:chOff x="844" y="3072"/>
                <a:chExt cx="402" cy="384"/>
              </a:xfrm>
            </p:grpSpPr>
            <p:sp>
              <p:nvSpPr>
                <p:cNvPr id="33953" name="Rectangle 821"/>
                <p:cNvSpPr>
                  <a:spLocks noChangeArrowheads="1"/>
                </p:cNvSpPr>
                <p:nvPr/>
              </p:nvSpPr>
              <p:spPr bwMode="auto">
                <a:xfrm>
                  <a:off x="887" y="3072"/>
                  <a:ext cx="3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rs1</a:t>
                  </a:r>
                </a:p>
                <a:p>
                  <a:endParaRPr kumimoji="1" lang="en-US" altLang="zh-CN" sz="1400" b="1" smtClean="0">
                    <a:solidFill>
                      <a:srgbClr val="000000"/>
                    </a:solidFill>
                    <a:latin typeface="Times New Roman" pitchFamily="18" charset="0"/>
                  </a:endParaRPr>
                </a:p>
              </p:txBody>
            </p:sp>
            <p:sp>
              <p:nvSpPr>
                <p:cNvPr id="33954" name="Rectangle 954"/>
                <p:cNvSpPr>
                  <a:spLocks noChangeArrowheads="1"/>
                </p:cNvSpPr>
                <p:nvPr/>
              </p:nvSpPr>
              <p:spPr bwMode="auto">
                <a:xfrm>
                  <a:off x="844" y="3072"/>
                  <a:ext cx="40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51" name="Group 957"/>
              <p:cNvGrpSpPr>
                <a:grpSpLocks/>
              </p:cNvGrpSpPr>
              <p:nvPr/>
            </p:nvGrpSpPr>
            <p:grpSpPr bwMode="auto">
              <a:xfrm>
                <a:off x="1246" y="3072"/>
                <a:ext cx="342" cy="384"/>
                <a:chOff x="1246" y="3072"/>
                <a:chExt cx="342" cy="384"/>
              </a:xfrm>
            </p:grpSpPr>
            <p:sp>
              <p:nvSpPr>
                <p:cNvPr id="33951" name="Rectangle 822"/>
                <p:cNvSpPr>
                  <a:spLocks noChangeArrowheads="1"/>
                </p:cNvSpPr>
                <p:nvPr/>
              </p:nvSpPr>
              <p:spPr bwMode="auto">
                <a:xfrm>
                  <a:off x="1289" y="3072"/>
                  <a:ext cx="25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 </a:t>
                  </a:r>
                </a:p>
                <a:p>
                  <a:endParaRPr kumimoji="1" lang="en-US" altLang="zh-CN" sz="1400" b="1" smtClean="0">
                    <a:solidFill>
                      <a:srgbClr val="000000"/>
                    </a:solidFill>
                    <a:latin typeface="Times New Roman" pitchFamily="18" charset="0"/>
                  </a:endParaRPr>
                </a:p>
              </p:txBody>
            </p:sp>
            <p:sp>
              <p:nvSpPr>
                <p:cNvPr id="33952" name="Rectangle 956"/>
                <p:cNvSpPr>
                  <a:spLocks noChangeArrowheads="1"/>
                </p:cNvSpPr>
                <p:nvPr/>
              </p:nvSpPr>
              <p:spPr bwMode="auto">
                <a:xfrm>
                  <a:off x="1246" y="3072"/>
                  <a:ext cx="34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52" name="Group 959"/>
              <p:cNvGrpSpPr>
                <a:grpSpLocks/>
              </p:cNvGrpSpPr>
              <p:nvPr/>
            </p:nvGrpSpPr>
            <p:grpSpPr bwMode="auto">
              <a:xfrm>
                <a:off x="1588" y="3072"/>
                <a:ext cx="302" cy="384"/>
                <a:chOff x="1588" y="3072"/>
                <a:chExt cx="302" cy="384"/>
              </a:xfrm>
            </p:grpSpPr>
            <p:sp>
              <p:nvSpPr>
                <p:cNvPr id="33949" name="Rectangle 823"/>
                <p:cNvSpPr>
                  <a:spLocks noChangeArrowheads="1"/>
                </p:cNvSpPr>
                <p:nvPr/>
              </p:nvSpPr>
              <p:spPr bwMode="auto">
                <a:xfrm>
                  <a:off x="1631" y="3072"/>
                  <a:ext cx="2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rs2</a:t>
                  </a:r>
                </a:p>
                <a:p>
                  <a:endParaRPr kumimoji="1" lang="en-US" altLang="zh-CN" sz="1400" b="1" smtClean="0">
                    <a:solidFill>
                      <a:srgbClr val="000000"/>
                    </a:solidFill>
                    <a:latin typeface="Times New Roman" pitchFamily="18" charset="0"/>
                  </a:endParaRPr>
                </a:p>
              </p:txBody>
            </p:sp>
            <p:sp>
              <p:nvSpPr>
                <p:cNvPr id="33950" name="Rectangle 958"/>
                <p:cNvSpPr>
                  <a:spLocks noChangeArrowheads="1"/>
                </p:cNvSpPr>
                <p:nvPr/>
              </p:nvSpPr>
              <p:spPr bwMode="auto">
                <a:xfrm>
                  <a:off x="1588" y="3072"/>
                  <a:ext cx="30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53" name="Group 961"/>
              <p:cNvGrpSpPr>
                <a:grpSpLocks/>
              </p:cNvGrpSpPr>
              <p:nvPr/>
            </p:nvGrpSpPr>
            <p:grpSpPr bwMode="auto">
              <a:xfrm>
                <a:off x="1890" y="3072"/>
                <a:ext cx="805" cy="384"/>
                <a:chOff x="1890" y="3072"/>
                <a:chExt cx="805" cy="384"/>
              </a:xfrm>
            </p:grpSpPr>
            <p:sp>
              <p:nvSpPr>
                <p:cNvPr id="33947" name="Rectangle 824"/>
                <p:cNvSpPr>
                  <a:spLocks noChangeArrowheads="1"/>
                </p:cNvSpPr>
                <p:nvPr/>
              </p:nvSpPr>
              <p:spPr bwMode="auto">
                <a:xfrm>
                  <a:off x="1933" y="3072"/>
                  <a:ext cx="71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kumimoji="1" lang="en-US" altLang="zh-CN" sz="1400" b="1" smtClean="0">
                      <a:solidFill>
                        <a:srgbClr val="000000"/>
                      </a:solidFill>
                      <a:latin typeface="Times New Roman" pitchFamily="18" charset="0"/>
                    </a:rPr>
                    <a:t>sub rd, rs1, rs2</a:t>
                  </a:r>
                </a:p>
                <a:p>
                  <a:pPr algn="just"/>
                  <a:endParaRPr kumimoji="1" lang="en-US" altLang="zh-CN" sz="1400" b="1" smtClean="0">
                    <a:solidFill>
                      <a:srgbClr val="000000"/>
                    </a:solidFill>
                    <a:latin typeface="Times New Roman" pitchFamily="18" charset="0"/>
                  </a:endParaRPr>
                </a:p>
              </p:txBody>
            </p:sp>
            <p:sp>
              <p:nvSpPr>
                <p:cNvPr id="33948" name="Rectangle 960"/>
                <p:cNvSpPr>
                  <a:spLocks noChangeArrowheads="1"/>
                </p:cNvSpPr>
                <p:nvPr/>
              </p:nvSpPr>
              <p:spPr bwMode="auto">
                <a:xfrm>
                  <a:off x="1890" y="3072"/>
                  <a:ext cx="805"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54" name="Group 963"/>
              <p:cNvGrpSpPr>
                <a:grpSpLocks/>
              </p:cNvGrpSpPr>
              <p:nvPr/>
            </p:nvGrpSpPr>
            <p:grpSpPr bwMode="auto">
              <a:xfrm>
                <a:off x="2695" y="3072"/>
                <a:ext cx="936" cy="384"/>
                <a:chOff x="2695" y="3072"/>
                <a:chExt cx="936" cy="384"/>
              </a:xfrm>
            </p:grpSpPr>
            <p:sp>
              <p:nvSpPr>
                <p:cNvPr id="33945" name="Rectangle 825"/>
                <p:cNvSpPr>
                  <a:spLocks noChangeArrowheads="1"/>
                </p:cNvSpPr>
                <p:nvPr/>
              </p:nvSpPr>
              <p:spPr bwMode="auto">
                <a:xfrm>
                  <a:off x="2738" y="3072"/>
                  <a:ext cx="85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kumimoji="1" lang="en-US" altLang="zh-CN" sz="1400" b="1" smtClean="0">
                      <a:solidFill>
                        <a:srgbClr val="000000"/>
                      </a:solidFill>
                      <a:latin typeface="Times New Roman" pitchFamily="18" charset="0"/>
                    </a:rPr>
                    <a:t>rd </a:t>
                  </a:r>
                  <a:r>
                    <a:rPr kumimoji="1" lang="en-US" altLang="zh-CN" sz="1400" b="1" smtClean="0">
                      <a:solidFill>
                        <a:srgbClr val="000000"/>
                      </a:solidFill>
                      <a:latin typeface="Times New Roman" pitchFamily="18" charset="0"/>
                      <a:sym typeface="Wingdings" pitchFamily="2" charset="2"/>
                    </a:rPr>
                    <a:t></a:t>
                  </a:r>
                  <a:r>
                    <a:rPr kumimoji="1" lang="en-US" altLang="zh-CN" sz="1400" b="1" smtClean="0">
                      <a:solidFill>
                        <a:srgbClr val="000000"/>
                      </a:solidFill>
                      <a:latin typeface="Tahoma" pitchFamily="34" charset="0"/>
                    </a:rPr>
                    <a:t>(rs1) sub (rs2)</a:t>
                  </a:r>
                  <a:endParaRPr kumimoji="1" lang="en-US" altLang="zh-CN" sz="1400" b="1" smtClean="0">
                    <a:solidFill>
                      <a:srgbClr val="000000"/>
                    </a:solidFill>
                    <a:latin typeface="Times New Roman" pitchFamily="18" charset="0"/>
                    <a:sym typeface="Wingdings" pitchFamily="2" charset="2"/>
                  </a:endParaRPr>
                </a:p>
                <a:p>
                  <a:pPr algn="just"/>
                  <a:endParaRPr kumimoji="1" lang="en-US" altLang="zh-CN" sz="1400" b="1" smtClean="0">
                    <a:solidFill>
                      <a:srgbClr val="000000"/>
                    </a:solidFill>
                    <a:latin typeface="Times New Roman" pitchFamily="18" charset="0"/>
                    <a:sym typeface="Wingdings" pitchFamily="2" charset="2"/>
                  </a:endParaRPr>
                </a:p>
              </p:txBody>
            </p:sp>
            <p:sp>
              <p:nvSpPr>
                <p:cNvPr id="33946" name="Rectangle 962"/>
                <p:cNvSpPr>
                  <a:spLocks noChangeArrowheads="1"/>
                </p:cNvSpPr>
                <p:nvPr/>
              </p:nvSpPr>
              <p:spPr bwMode="auto">
                <a:xfrm>
                  <a:off x="2695" y="3072"/>
                  <a:ext cx="93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55" name="Group 965"/>
              <p:cNvGrpSpPr>
                <a:grpSpLocks/>
              </p:cNvGrpSpPr>
              <p:nvPr/>
            </p:nvGrpSpPr>
            <p:grpSpPr bwMode="auto">
              <a:xfrm>
                <a:off x="0" y="3456"/>
                <a:ext cx="462" cy="384"/>
                <a:chOff x="0" y="3456"/>
                <a:chExt cx="462" cy="384"/>
              </a:xfrm>
            </p:grpSpPr>
            <p:sp>
              <p:nvSpPr>
                <p:cNvPr id="33943" name="Rectangle 826"/>
                <p:cNvSpPr>
                  <a:spLocks noChangeArrowheads="1"/>
                </p:cNvSpPr>
                <p:nvPr/>
              </p:nvSpPr>
              <p:spPr bwMode="auto">
                <a:xfrm>
                  <a:off x="43" y="3456"/>
                  <a:ext cx="3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00 0111</a:t>
                  </a:r>
                </a:p>
                <a:p>
                  <a:endParaRPr kumimoji="1" lang="en-US" altLang="zh-CN" sz="1400" b="1" smtClean="0">
                    <a:solidFill>
                      <a:srgbClr val="000000"/>
                    </a:solidFill>
                    <a:latin typeface="Times New Roman" pitchFamily="18" charset="0"/>
                  </a:endParaRPr>
                </a:p>
              </p:txBody>
            </p:sp>
            <p:sp>
              <p:nvSpPr>
                <p:cNvPr id="33944" name="Rectangle 964"/>
                <p:cNvSpPr>
                  <a:spLocks noChangeArrowheads="1"/>
                </p:cNvSpPr>
                <p:nvPr/>
              </p:nvSpPr>
              <p:spPr bwMode="auto">
                <a:xfrm>
                  <a:off x="0" y="3456"/>
                  <a:ext cx="46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56" name="Group 967"/>
              <p:cNvGrpSpPr>
                <a:grpSpLocks/>
              </p:cNvGrpSpPr>
              <p:nvPr/>
            </p:nvGrpSpPr>
            <p:grpSpPr bwMode="auto">
              <a:xfrm>
                <a:off x="462" y="3456"/>
                <a:ext cx="382" cy="384"/>
                <a:chOff x="462" y="3456"/>
                <a:chExt cx="382" cy="384"/>
              </a:xfrm>
            </p:grpSpPr>
            <p:sp>
              <p:nvSpPr>
                <p:cNvPr id="33941" name="Rectangle 827"/>
                <p:cNvSpPr>
                  <a:spLocks noChangeArrowheads="1"/>
                </p:cNvSpPr>
                <p:nvPr/>
              </p:nvSpPr>
              <p:spPr bwMode="auto">
                <a:xfrm>
                  <a:off x="505" y="3456"/>
                  <a:ext cx="29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rd</a:t>
                  </a:r>
                </a:p>
                <a:p>
                  <a:endParaRPr kumimoji="1" lang="en-US" altLang="zh-CN" sz="1400" b="1" smtClean="0">
                    <a:solidFill>
                      <a:srgbClr val="000000"/>
                    </a:solidFill>
                    <a:latin typeface="Times New Roman" pitchFamily="18" charset="0"/>
                  </a:endParaRPr>
                </a:p>
              </p:txBody>
            </p:sp>
            <p:sp>
              <p:nvSpPr>
                <p:cNvPr id="33942" name="Rectangle 966"/>
                <p:cNvSpPr>
                  <a:spLocks noChangeArrowheads="1"/>
                </p:cNvSpPr>
                <p:nvPr/>
              </p:nvSpPr>
              <p:spPr bwMode="auto">
                <a:xfrm>
                  <a:off x="462" y="3456"/>
                  <a:ext cx="38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57" name="Group 969"/>
              <p:cNvGrpSpPr>
                <a:grpSpLocks/>
              </p:cNvGrpSpPr>
              <p:nvPr/>
            </p:nvGrpSpPr>
            <p:grpSpPr bwMode="auto">
              <a:xfrm>
                <a:off x="844" y="3456"/>
                <a:ext cx="402" cy="384"/>
                <a:chOff x="844" y="3456"/>
                <a:chExt cx="402" cy="384"/>
              </a:xfrm>
            </p:grpSpPr>
            <p:sp>
              <p:nvSpPr>
                <p:cNvPr id="33939" name="Rectangle 828"/>
                <p:cNvSpPr>
                  <a:spLocks noChangeArrowheads="1"/>
                </p:cNvSpPr>
                <p:nvPr/>
              </p:nvSpPr>
              <p:spPr bwMode="auto">
                <a:xfrm>
                  <a:off x="887" y="3456"/>
                  <a:ext cx="3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rs1</a:t>
                  </a:r>
                </a:p>
                <a:p>
                  <a:endParaRPr kumimoji="1" lang="en-US" altLang="zh-CN" sz="1400" b="1" smtClean="0">
                    <a:solidFill>
                      <a:srgbClr val="000000"/>
                    </a:solidFill>
                    <a:latin typeface="Times New Roman" pitchFamily="18" charset="0"/>
                  </a:endParaRPr>
                </a:p>
              </p:txBody>
            </p:sp>
            <p:sp>
              <p:nvSpPr>
                <p:cNvPr id="33940" name="Rectangle 968"/>
                <p:cNvSpPr>
                  <a:spLocks noChangeArrowheads="1"/>
                </p:cNvSpPr>
                <p:nvPr/>
              </p:nvSpPr>
              <p:spPr bwMode="auto">
                <a:xfrm>
                  <a:off x="844" y="3456"/>
                  <a:ext cx="40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58" name="Group 971"/>
              <p:cNvGrpSpPr>
                <a:grpSpLocks/>
              </p:cNvGrpSpPr>
              <p:nvPr/>
            </p:nvGrpSpPr>
            <p:grpSpPr bwMode="auto">
              <a:xfrm>
                <a:off x="1246" y="3456"/>
                <a:ext cx="644" cy="384"/>
                <a:chOff x="1246" y="3456"/>
                <a:chExt cx="644" cy="384"/>
              </a:xfrm>
            </p:grpSpPr>
            <p:sp>
              <p:nvSpPr>
                <p:cNvPr id="33937" name="Rectangle 829"/>
                <p:cNvSpPr>
                  <a:spLocks noChangeArrowheads="1"/>
                </p:cNvSpPr>
                <p:nvPr/>
              </p:nvSpPr>
              <p:spPr bwMode="auto">
                <a:xfrm>
                  <a:off x="1289" y="3456"/>
                  <a:ext cx="5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imme</a:t>
                  </a:r>
                </a:p>
                <a:p>
                  <a:endParaRPr kumimoji="1" lang="en-US" altLang="zh-CN" sz="1400" b="1" smtClean="0">
                    <a:solidFill>
                      <a:srgbClr val="000000"/>
                    </a:solidFill>
                    <a:latin typeface="Times New Roman" pitchFamily="18" charset="0"/>
                  </a:endParaRPr>
                </a:p>
              </p:txBody>
            </p:sp>
            <p:sp>
              <p:nvSpPr>
                <p:cNvPr id="33938" name="Rectangle 970"/>
                <p:cNvSpPr>
                  <a:spLocks noChangeArrowheads="1"/>
                </p:cNvSpPr>
                <p:nvPr/>
              </p:nvSpPr>
              <p:spPr bwMode="auto">
                <a:xfrm>
                  <a:off x="1246" y="3456"/>
                  <a:ext cx="6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59" name="Group 973"/>
              <p:cNvGrpSpPr>
                <a:grpSpLocks/>
              </p:cNvGrpSpPr>
              <p:nvPr/>
            </p:nvGrpSpPr>
            <p:grpSpPr bwMode="auto">
              <a:xfrm>
                <a:off x="1890" y="3456"/>
                <a:ext cx="805" cy="384"/>
                <a:chOff x="1890" y="3456"/>
                <a:chExt cx="805" cy="384"/>
              </a:xfrm>
            </p:grpSpPr>
            <p:sp>
              <p:nvSpPr>
                <p:cNvPr id="33935" name="Rectangle 830"/>
                <p:cNvSpPr>
                  <a:spLocks noChangeArrowheads="1"/>
                </p:cNvSpPr>
                <p:nvPr/>
              </p:nvSpPr>
              <p:spPr bwMode="auto">
                <a:xfrm>
                  <a:off x="1933" y="3456"/>
                  <a:ext cx="71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kumimoji="1" lang="en-US" altLang="zh-CN" sz="1400" b="1" smtClean="0">
                      <a:solidFill>
                        <a:srgbClr val="000000"/>
                      </a:solidFill>
                      <a:latin typeface="Times New Roman" pitchFamily="18" charset="0"/>
                    </a:rPr>
                    <a:t>subi rd, rs1, imme</a:t>
                  </a:r>
                </a:p>
                <a:p>
                  <a:pPr algn="just"/>
                  <a:endParaRPr kumimoji="1" lang="en-US" altLang="zh-CN" sz="1400" b="1" smtClean="0">
                    <a:solidFill>
                      <a:srgbClr val="000000"/>
                    </a:solidFill>
                    <a:latin typeface="Times New Roman" pitchFamily="18" charset="0"/>
                  </a:endParaRPr>
                </a:p>
              </p:txBody>
            </p:sp>
            <p:sp>
              <p:nvSpPr>
                <p:cNvPr id="33936" name="Rectangle 972"/>
                <p:cNvSpPr>
                  <a:spLocks noChangeArrowheads="1"/>
                </p:cNvSpPr>
                <p:nvPr/>
              </p:nvSpPr>
              <p:spPr bwMode="auto">
                <a:xfrm>
                  <a:off x="1890" y="3456"/>
                  <a:ext cx="805"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60" name="Group 975"/>
              <p:cNvGrpSpPr>
                <a:grpSpLocks/>
              </p:cNvGrpSpPr>
              <p:nvPr/>
            </p:nvGrpSpPr>
            <p:grpSpPr bwMode="auto">
              <a:xfrm>
                <a:off x="2695" y="3456"/>
                <a:ext cx="936" cy="384"/>
                <a:chOff x="2695" y="3456"/>
                <a:chExt cx="936" cy="384"/>
              </a:xfrm>
            </p:grpSpPr>
            <p:sp>
              <p:nvSpPr>
                <p:cNvPr id="33933" name="Rectangle 831"/>
                <p:cNvSpPr>
                  <a:spLocks noChangeArrowheads="1"/>
                </p:cNvSpPr>
                <p:nvPr/>
              </p:nvSpPr>
              <p:spPr bwMode="auto">
                <a:xfrm>
                  <a:off x="2738" y="3456"/>
                  <a:ext cx="85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kumimoji="1" lang="en-US" altLang="zh-CN" sz="1400" b="1" smtClean="0">
                      <a:solidFill>
                        <a:srgbClr val="000000"/>
                      </a:solidFill>
                      <a:latin typeface="Times New Roman" pitchFamily="18" charset="0"/>
                    </a:rPr>
                    <a:t>rd </a:t>
                  </a:r>
                  <a:r>
                    <a:rPr kumimoji="1" lang="en-US" altLang="zh-CN" sz="1400" b="1" smtClean="0">
                      <a:solidFill>
                        <a:srgbClr val="000000"/>
                      </a:solidFill>
                      <a:latin typeface="Times New Roman" pitchFamily="18" charset="0"/>
                      <a:sym typeface="Wingdings" pitchFamily="2" charset="2"/>
                    </a:rPr>
                    <a:t></a:t>
                  </a:r>
                  <a:r>
                    <a:rPr kumimoji="1" lang="en-US" altLang="zh-CN" sz="1400" b="1" smtClean="0">
                      <a:solidFill>
                        <a:srgbClr val="000000"/>
                      </a:solidFill>
                      <a:latin typeface="Tahoma" pitchFamily="34" charset="0"/>
                    </a:rPr>
                    <a:t>(rs1) sub imme</a:t>
                  </a:r>
                  <a:endParaRPr kumimoji="1" lang="en-US" altLang="zh-CN" sz="1400" b="1" smtClean="0">
                    <a:solidFill>
                      <a:srgbClr val="000000"/>
                    </a:solidFill>
                    <a:latin typeface="Times New Roman" pitchFamily="18" charset="0"/>
                    <a:sym typeface="Wingdings" pitchFamily="2" charset="2"/>
                  </a:endParaRPr>
                </a:p>
                <a:p>
                  <a:pPr algn="just"/>
                  <a:endParaRPr kumimoji="1" lang="en-US" altLang="zh-CN" sz="1400" b="1" smtClean="0">
                    <a:solidFill>
                      <a:srgbClr val="000000"/>
                    </a:solidFill>
                    <a:latin typeface="Times New Roman" pitchFamily="18" charset="0"/>
                    <a:sym typeface="Wingdings" pitchFamily="2" charset="2"/>
                  </a:endParaRPr>
                </a:p>
              </p:txBody>
            </p:sp>
            <p:sp>
              <p:nvSpPr>
                <p:cNvPr id="33934" name="Rectangle 974"/>
                <p:cNvSpPr>
                  <a:spLocks noChangeArrowheads="1"/>
                </p:cNvSpPr>
                <p:nvPr/>
              </p:nvSpPr>
              <p:spPr bwMode="auto">
                <a:xfrm>
                  <a:off x="2695" y="3456"/>
                  <a:ext cx="93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61" name="Group 977"/>
              <p:cNvGrpSpPr>
                <a:grpSpLocks/>
              </p:cNvGrpSpPr>
              <p:nvPr/>
            </p:nvGrpSpPr>
            <p:grpSpPr bwMode="auto">
              <a:xfrm>
                <a:off x="0" y="3840"/>
                <a:ext cx="462" cy="384"/>
                <a:chOff x="0" y="3840"/>
                <a:chExt cx="462" cy="384"/>
              </a:xfrm>
            </p:grpSpPr>
            <p:sp>
              <p:nvSpPr>
                <p:cNvPr id="33931" name="Rectangle 832"/>
                <p:cNvSpPr>
                  <a:spLocks noChangeArrowheads="1"/>
                </p:cNvSpPr>
                <p:nvPr/>
              </p:nvSpPr>
              <p:spPr bwMode="auto">
                <a:xfrm>
                  <a:off x="43" y="3840"/>
                  <a:ext cx="3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00 1000</a:t>
                  </a:r>
                </a:p>
                <a:p>
                  <a:endParaRPr kumimoji="1" lang="en-US" altLang="zh-CN" sz="1400" b="1" smtClean="0">
                    <a:solidFill>
                      <a:srgbClr val="000000"/>
                    </a:solidFill>
                    <a:latin typeface="Times New Roman" pitchFamily="18" charset="0"/>
                  </a:endParaRPr>
                </a:p>
              </p:txBody>
            </p:sp>
            <p:sp>
              <p:nvSpPr>
                <p:cNvPr id="33932" name="Rectangle 976"/>
                <p:cNvSpPr>
                  <a:spLocks noChangeArrowheads="1"/>
                </p:cNvSpPr>
                <p:nvPr/>
              </p:nvSpPr>
              <p:spPr bwMode="auto">
                <a:xfrm>
                  <a:off x="0" y="3840"/>
                  <a:ext cx="46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62" name="Group 979"/>
              <p:cNvGrpSpPr>
                <a:grpSpLocks/>
              </p:cNvGrpSpPr>
              <p:nvPr/>
            </p:nvGrpSpPr>
            <p:grpSpPr bwMode="auto">
              <a:xfrm>
                <a:off x="462" y="3840"/>
                <a:ext cx="382" cy="384"/>
                <a:chOff x="462" y="3840"/>
                <a:chExt cx="382" cy="384"/>
              </a:xfrm>
            </p:grpSpPr>
            <p:sp>
              <p:nvSpPr>
                <p:cNvPr id="33929" name="Rectangle 833"/>
                <p:cNvSpPr>
                  <a:spLocks noChangeArrowheads="1"/>
                </p:cNvSpPr>
                <p:nvPr/>
              </p:nvSpPr>
              <p:spPr bwMode="auto">
                <a:xfrm>
                  <a:off x="505" y="3840"/>
                  <a:ext cx="29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rd</a:t>
                  </a:r>
                </a:p>
                <a:p>
                  <a:endParaRPr kumimoji="1" lang="en-US" altLang="zh-CN" sz="1400" b="1" smtClean="0">
                    <a:solidFill>
                      <a:srgbClr val="000000"/>
                    </a:solidFill>
                    <a:latin typeface="Times New Roman" pitchFamily="18" charset="0"/>
                  </a:endParaRPr>
                </a:p>
              </p:txBody>
            </p:sp>
            <p:sp>
              <p:nvSpPr>
                <p:cNvPr id="33930" name="Rectangle 978"/>
                <p:cNvSpPr>
                  <a:spLocks noChangeArrowheads="1"/>
                </p:cNvSpPr>
                <p:nvPr/>
              </p:nvSpPr>
              <p:spPr bwMode="auto">
                <a:xfrm>
                  <a:off x="462" y="3840"/>
                  <a:ext cx="38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63" name="Group 981"/>
              <p:cNvGrpSpPr>
                <a:grpSpLocks/>
              </p:cNvGrpSpPr>
              <p:nvPr/>
            </p:nvGrpSpPr>
            <p:grpSpPr bwMode="auto">
              <a:xfrm>
                <a:off x="844" y="3840"/>
                <a:ext cx="402" cy="384"/>
                <a:chOff x="844" y="3840"/>
                <a:chExt cx="402" cy="384"/>
              </a:xfrm>
            </p:grpSpPr>
            <p:sp>
              <p:nvSpPr>
                <p:cNvPr id="33927" name="Rectangle 834"/>
                <p:cNvSpPr>
                  <a:spLocks noChangeArrowheads="1"/>
                </p:cNvSpPr>
                <p:nvPr/>
              </p:nvSpPr>
              <p:spPr bwMode="auto">
                <a:xfrm>
                  <a:off x="887" y="3840"/>
                  <a:ext cx="3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rs1</a:t>
                  </a:r>
                </a:p>
                <a:p>
                  <a:endParaRPr kumimoji="1" lang="en-US" altLang="zh-CN" sz="1400" b="1" smtClean="0">
                    <a:solidFill>
                      <a:srgbClr val="000000"/>
                    </a:solidFill>
                    <a:latin typeface="Times New Roman" pitchFamily="18" charset="0"/>
                  </a:endParaRPr>
                </a:p>
              </p:txBody>
            </p:sp>
            <p:sp>
              <p:nvSpPr>
                <p:cNvPr id="33928" name="Rectangle 980"/>
                <p:cNvSpPr>
                  <a:spLocks noChangeArrowheads="1"/>
                </p:cNvSpPr>
                <p:nvPr/>
              </p:nvSpPr>
              <p:spPr bwMode="auto">
                <a:xfrm>
                  <a:off x="844" y="3840"/>
                  <a:ext cx="40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64" name="Group 983"/>
              <p:cNvGrpSpPr>
                <a:grpSpLocks/>
              </p:cNvGrpSpPr>
              <p:nvPr/>
            </p:nvGrpSpPr>
            <p:grpSpPr bwMode="auto">
              <a:xfrm>
                <a:off x="1246" y="3840"/>
                <a:ext cx="644" cy="384"/>
                <a:chOff x="1246" y="3840"/>
                <a:chExt cx="644" cy="384"/>
              </a:xfrm>
            </p:grpSpPr>
            <p:sp>
              <p:nvSpPr>
                <p:cNvPr id="33925" name="Rectangle 835"/>
                <p:cNvSpPr>
                  <a:spLocks noChangeArrowheads="1"/>
                </p:cNvSpPr>
                <p:nvPr/>
              </p:nvSpPr>
              <p:spPr bwMode="auto">
                <a:xfrm>
                  <a:off x="1289" y="3840"/>
                  <a:ext cx="5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imme</a:t>
                  </a:r>
                </a:p>
                <a:p>
                  <a:endParaRPr kumimoji="1" lang="en-US" altLang="zh-CN" sz="1400" b="1" smtClean="0">
                    <a:solidFill>
                      <a:srgbClr val="000000"/>
                    </a:solidFill>
                    <a:latin typeface="Times New Roman" pitchFamily="18" charset="0"/>
                  </a:endParaRPr>
                </a:p>
              </p:txBody>
            </p:sp>
            <p:sp>
              <p:nvSpPr>
                <p:cNvPr id="33926" name="Rectangle 982"/>
                <p:cNvSpPr>
                  <a:spLocks noChangeArrowheads="1"/>
                </p:cNvSpPr>
                <p:nvPr/>
              </p:nvSpPr>
              <p:spPr bwMode="auto">
                <a:xfrm>
                  <a:off x="1246" y="3840"/>
                  <a:ext cx="6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65" name="Group 985"/>
              <p:cNvGrpSpPr>
                <a:grpSpLocks/>
              </p:cNvGrpSpPr>
              <p:nvPr/>
            </p:nvGrpSpPr>
            <p:grpSpPr bwMode="auto">
              <a:xfrm>
                <a:off x="1890" y="3840"/>
                <a:ext cx="805" cy="384"/>
                <a:chOff x="1890" y="3840"/>
                <a:chExt cx="805" cy="384"/>
              </a:xfrm>
            </p:grpSpPr>
            <p:sp>
              <p:nvSpPr>
                <p:cNvPr id="33923" name="Rectangle 836"/>
                <p:cNvSpPr>
                  <a:spLocks noChangeArrowheads="1"/>
                </p:cNvSpPr>
                <p:nvPr/>
              </p:nvSpPr>
              <p:spPr bwMode="auto">
                <a:xfrm>
                  <a:off x="1933" y="3840"/>
                  <a:ext cx="71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kumimoji="1" lang="en-US" altLang="zh-CN" sz="1400" b="1" smtClean="0">
                      <a:solidFill>
                        <a:srgbClr val="000000"/>
                      </a:solidFill>
                      <a:latin typeface="Times New Roman" pitchFamily="18" charset="0"/>
                    </a:rPr>
                    <a:t>load rd, rs1, imme</a:t>
                  </a:r>
                </a:p>
                <a:p>
                  <a:pPr algn="just"/>
                  <a:endParaRPr kumimoji="1" lang="en-US" altLang="zh-CN" sz="1400" b="1" smtClean="0">
                    <a:solidFill>
                      <a:srgbClr val="000000"/>
                    </a:solidFill>
                    <a:latin typeface="Times New Roman" pitchFamily="18" charset="0"/>
                  </a:endParaRPr>
                </a:p>
              </p:txBody>
            </p:sp>
            <p:sp>
              <p:nvSpPr>
                <p:cNvPr id="33924" name="Rectangle 984"/>
                <p:cNvSpPr>
                  <a:spLocks noChangeArrowheads="1"/>
                </p:cNvSpPr>
                <p:nvPr/>
              </p:nvSpPr>
              <p:spPr bwMode="auto">
                <a:xfrm>
                  <a:off x="1890" y="3840"/>
                  <a:ext cx="805"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66" name="Group 987"/>
              <p:cNvGrpSpPr>
                <a:grpSpLocks/>
              </p:cNvGrpSpPr>
              <p:nvPr/>
            </p:nvGrpSpPr>
            <p:grpSpPr bwMode="auto">
              <a:xfrm>
                <a:off x="2695" y="3840"/>
                <a:ext cx="936" cy="384"/>
                <a:chOff x="2695" y="3840"/>
                <a:chExt cx="936" cy="384"/>
              </a:xfrm>
            </p:grpSpPr>
            <p:sp>
              <p:nvSpPr>
                <p:cNvPr id="33921" name="Rectangle 837"/>
                <p:cNvSpPr>
                  <a:spLocks noChangeArrowheads="1"/>
                </p:cNvSpPr>
                <p:nvPr/>
              </p:nvSpPr>
              <p:spPr bwMode="auto">
                <a:xfrm>
                  <a:off x="2738" y="3840"/>
                  <a:ext cx="85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kumimoji="1" lang="en-US" altLang="zh-CN" sz="1400" b="1" smtClean="0">
                      <a:solidFill>
                        <a:srgbClr val="000000"/>
                      </a:solidFill>
                      <a:latin typeface="Times New Roman" pitchFamily="18" charset="0"/>
                    </a:rPr>
                    <a:t>rd </a:t>
                  </a:r>
                  <a:r>
                    <a:rPr kumimoji="1" lang="en-US" altLang="zh-CN" sz="1400" b="1" smtClean="0">
                      <a:solidFill>
                        <a:srgbClr val="000000"/>
                      </a:solidFill>
                      <a:latin typeface="Times New Roman" pitchFamily="18" charset="0"/>
                      <a:sym typeface="Wingdings" pitchFamily="2" charset="2"/>
                    </a:rPr>
                    <a:t></a:t>
                  </a:r>
                  <a:r>
                    <a:rPr kumimoji="1" lang="en-US" altLang="zh-CN" sz="1400" b="1" smtClean="0">
                      <a:solidFill>
                        <a:srgbClr val="000000"/>
                      </a:solidFill>
                      <a:latin typeface="Tahoma" pitchFamily="34" charset="0"/>
                    </a:rPr>
                    <a:t>((rs1) + imme)</a:t>
                  </a:r>
                  <a:endParaRPr kumimoji="1" lang="en-US" altLang="zh-CN" sz="1400" b="1" smtClean="0">
                    <a:solidFill>
                      <a:srgbClr val="000000"/>
                    </a:solidFill>
                    <a:latin typeface="Times New Roman" pitchFamily="18" charset="0"/>
                    <a:sym typeface="Wingdings" pitchFamily="2" charset="2"/>
                  </a:endParaRPr>
                </a:p>
                <a:p>
                  <a:pPr algn="just"/>
                  <a:endParaRPr kumimoji="1" lang="en-US" altLang="zh-CN" sz="1400" b="1" smtClean="0">
                    <a:solidFill>
                      <a:srgbClr val="000000"/>
                    </a:solidFill>
                    <a:latin typeface="Times New Roman" pitchFamily="18" charset="0"/>
                    <a:sym typeface="Wingdings" pitchFamily="2" charset="2"/>
                  </a:endParaRPr>
                </a:p>
              </p:txBody>
            </p:sp>
            <p:sp>
              <p:nvSpPr>
                <p:cNvPr id="33922" name="Rectangle 986"/>
                <p:cNvSpPr>
                  <a:spLocks noChangeArrowheads="1"/>
                </p:cNvSpPr>
                <p:nvPr/>
              </p:nvSpPr>
              <p:spPr bwMode="auto">
                <a:xfrm>
                  <a:off x="2695" y="3840"/>
                  <a:ext cx="93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67" name="Group 989"/>
              <p:cNvGrpSpPr>
                <a:grpSpLocks/>
              </p:cNvGrpSpPr>
              <p:nvPr/>
            </p:nvGrpSpPr>
            <p:grpSpPr bwMode="auto">
              <a:xfrm>
                <a:off x="0" y="4224"/>
                <a:ext cx="462" cy="384"/>
                <a:chOff x="0" y="4224"/>
                <a:chExt cx="462" cy="384"/>
              </a:xfrm>
            </p:grpSpPr>
            <p:sp>
              <p:nvSpPr>
                <p:cNvPr id="33919" name="Rectangle 838"/>
                <p:cNvSpPr>
                  <a:spLocks noChangeArrowheads="1"/>
                </p:cNvSpPr>
                <p:nvPr/>
              </p:nvSpPr>
              <p:spPr bwMode="auto">
                <a:xfrm>
                  <a:off x="43" y="4224"/>
                  <a:ext cx="3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00 1001</a:t>
                  </a:r>
                </a:p>
                <a:p>
                  <a:endParaRPr kumimoji="1" lang="en-US" altLang="zh-CN" sz="1400" b="1" smtClean="0">
                    <a:solidFill>
                      <a:srgbClr val="000000"/>
                    </a:solidFill>
                    <a:latin typeface="Times New Roman" pitchFamily="18" charset="0"/>
                  </a:endParaRPr>
                </a:p>
              </p:txBody>
            </p:sp>
            <p:sp>
              <p:nvSpPr>
                <p:cNvPr id="33920" name="Rectangle 988"/>
                <p:cNvSpPr>
                  <a:spLocks noChangeArrowheads="1"/>
                </p:cNvSpPr>
                <p:nvPr/>
              </p:nvSpPr>
              <p:spPr bwMode="auto">
                <a:xfrm>
                  <a:off x="0" y="4224"/>
                  <a:ext cx="46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68" name="Group 991"/>
              <p:cNvGrpSpPr>
                <a:grpSpLocks/>
              </p:cNvGrpSpPr>
              <p:nvPr/>
            </p:nvGrpSpPr>
            <p:grpSpPr bwMode="auto">
              <a:xfrm>
                <a:off x="462" y="4224"/>
                <a:ext cx="382" cy="384"/>
                <a:chOff x="462" y="4224"/>
                <a:chExt cx="382" cy="384"/>
              </a:xfrm>
            </p:grpSpPr>
            <p:sp>
              <p:nvSpPr>
                <p:cNvPr id="33917" name="Rectangle 839"/>
                <p:cNvSpPr>
                  <a:spLocks noChangeArrowheads="1"/>
                </p:cNvSpPr>
                <p:nvPr/>
              </p:nvSpPr>
              <p:spPr bwMode="auto">
                <a:xfrm>
                  <a:off x="505" y="4224"/>
                  <a:ext cx="29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rd</a:t>
                  </a:r>
                </a:p>
                <a:p>
                  <a:endParaRPr kumimoji="1" lang="en-US" altLang="zh-CN" sz="1400" b="1" smtClean="0">
                    <a:solidFill>
                      <a:srgbClr val="000000"/>
                    </a:solidFill>
                    <a:latin typeface="Times New Roman" pitchFamily="18" charset="0"/>
                  </a:endParaRPr>
                </a:p>
              </p:txBody>
            </p:sp>
            <p:sp>
              <p:nvSpPr>
                <p:cNvPr id="33918" name="Rectangle 990"/>
                <p:cNvSpPr>
                  <a:spLocks noChangeArrowheads="1"/>
                </p:cNvSpPr>
                <p:nvPr/>
              </p:nvSpPr>
              <p:spPr bwMode="auto">
                <a:xfrm>
                  <a:off x="462" y="4224"/>
                  <a:ext cx="38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69" name="Group 993"/>
              <p:cNvGrpSpPr>
                <a:grpSpLocks/>
              </p:cNvGrpSpPr>
              <p:nvPr/>
            </p:nvGrpSpPr>
            <p:grpSpPr bwMode="auto">
              <a:xfrm>
                <a:off x="844" y="4224"/>
                <a:ext cx="402" cy="384"/>
                <a:chOff x="844" y="4224"/>
                <a:chExt cx="402" cy="384"/>
              </a:xfrm>
            </p:grpSpPr>
            <p:sp>
              <p:nvSpPr>
                <p:cNvPr id="33915" name="Rectangle 840"/>
                <p:cNvSpPr>
                  <a:spLocks noChangeArrowheads="1"/>
                </p:cNvSpPr>
                <p:nvPr/>
              </p:nvSpPr>
              <p:spPr bwMode="auto">
                <a:xfrm>
                  <a:off x="887" y="4224"/>
                  <a:ext cx="3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rs1</a:t>
                  </a:r>
                </a:p>
                <a:p>
                  <a:endParaRPr kumimoji="1" lang="en-US" altLang="zh-CN" sz="1400" b="1" smtClean="0">
                    <a:solidFill>
                      <a:srgbClr val="000000"/>
                    </a:solidFill>
                    <a:latin typeface="Times New Roman" pitchFamily="18" charset="0"/>
                  </a:endParaRPr>
                </a:p>
              </p:txBody>
            </p:sp>
            <p:sp>
              <p:nvSpPr>
                <p:cNvPr id="33916" name="Rectangle 992"/>
                <p:cNvSpPr>
                  <a:spLocks noChangeArrowheads="1"/>
                </p:cNvSpPr>
                <p:nvPr/>
              </p:nvSpPr>
              <p:spPr bwMode="auto">
                <a:xfrm>
                  <a:off x="844" y="4224"/>
                  <a:ext cx="40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70" name="Group 995"/>
              <p:cNvGrpSpPr>
                <a:grpSpLocks/>
              </p:cNvGrpSpPr>
              <p:nvPr/>
            </p:nvGrpSpPr>
            <p:grpSpPr bwMode="auto">
              <a:xfrm>
                <a:off x="1246" y="4224"/>
                <a:ext cx="644" cy="384"/>
                <a:chOff x="1246" y="4224"/>
                <a:chExt cx="644" cy="384"/>
              </a:xfrm>
            </p:grpSpPr>
            <p:sp>
              <p:nvSpPr>
                <p:cNvPr id="33913" name="Rectangle 841"/>
                <p:cNvSpPr>
                  <a:spLocks noChangeArrowheads="1"/>
                </p:cNvSpPr>
                <p:nvPr/>
              </p:nvSpPr>
              <p:spPr bwMode="auto">
                <a:xfrm>
                  <a:off x="1289" y="4224"/>
                  <a:ext cx="5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imme</a:t>
                  </a:r>
                </a:p>
                <a:p>
                  <a:endParaRPr kumimoji="1" lang="en-US" altLang="zh-CN" sz="1400" b="1" smtClean="0">
                    <a:solidFill>
                      <a:srgbClr val="000000"/>
                    </a:solidFill>
                    <a:latin typeface="Times New Roman" pitchFamily="18" charset="0"/>
                  </a:endParaRPr>
                </a:p>
              </p:txBody>
            </p:sp>
            <p:sp>
              <p:nvSpPr>
                <p:cNvPr id="33914" name="Rectangle 994"/>
                <p:cNvSpPr>
                  <a:spLocks noChangeArrowheads="1"/>
                </p:cNvSpPr>
                <p:nvPr/>
              </p:nvSpPr>
              <p:spPr bwMode="auto">
                <a:xfrm>
                  <a:off x="1246" y="4224"/>
                  <a:ext cx="6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71" name="Group 997"/>
              <p:cNvGrpSpPr>
                <a:grpSpLocks/>
              </p:cNvGrpSpPr>
              <p:nvPr/>
            </p:nvGrpSpPr>
            <p:grpSpPr bwMode="auto">
              <a:xfrm>
                <a:off x="1890" y="4224"/>
                <a:ext cx="805" cy="384"/>
                <a:chOff x="1890" y="4224"/>
                <a:chExt cx="805" cy="384"/>
              </a:xfrm>
            </p:grpSpPr>
            <p:sp>
              <p:nvSpPr>
                <p:cNvPr id="33911" name="Rectangle 842"/>
                <p:cNvSpPr>
                  <a:spLocks noChangeArrowheads="1"/>
                </p:cNvSpPr>
                <p:nvPr/>
              </p:nvSpPr>
              <p:spPr bwMode="auto">
                <a:xfrm>
                  <a:off x="1933" y="4224"/>
                  <a:ext cx="71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kumimoji="1" lang="en-US" altLang="zh-CN" sz="1400" b="1" smtClean="0">
                      <a:solidFill>
                        <a:srgbClr val="000000"/>
                      </a:solidFill>
                      <a:latin typeface="Times New Roman" pitchFamily="18" charset="0"/>
                    </a:rPr>
                    <a:t>store rd, rs1, imme</a:t>
                  </a:r>
                </a:p>
                <a:p>
                  <a:pPr algn="just"/>
                  <a:endParaRPr kumimoji="1" lang="en-US" altLang="zh-CN" sz="1400" b="1" smtClean="0">
                    <a:solidFill>
                      <a:srgbClr val="000000"/>
                    </a:solidFill>
                    <a:latin typeface="Times New Roman" pitchFamily="18" charset="0"/>
                  </a:endParaRPr>
                </a:p>
              </p:txBody>
            </p:sp>
            <p:sp>
              <p:nvSpPr>
                <p:cNvPr id="33912" name="Rectangle 996"/>
                <p:cNvSpPr>
                  <a:spLocks noChangeArrowheads="1"/>
                </p:cNvSpPr>
                <p:nvPr/>
              </p:nvSpPr>
              <p:spPr bwMode="auto">
                <a:xfrm>
                  <a:off x="1890" y="4224"/>
                  <a:ext cx="805"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72" name="Group 999"/>
              <p:cNvGrpSpPr>
                <a:grpSpLocks/>
              </p:cNvGrpSpPr>
              <p:nvPr/>
            </p:nvGrpSpPr>
            <p:grpSpPr bwMode="auto">
              <a:xfrm>
                <a:off x="2695" y="4224"/>
                <a:ext cx="936" cy="384"/>
                <a:chOff x="2695" y="4224"/>
                <a:chExt cx="936" cy="384"/>
              </a:xfrm>
            </p:grpSpPr>
            <p:sp>
              <p:nvSpPr>
                <p:cNvPr id="33909" name="Rectangle 843"/>
                <p:cNvSpPr>
                  <a:spLocks noChangeArrowheads="1"/>
                </p:cNvSpPr>
                <p:nvPr/>
              </p:nvSpPr>
              <p:spPr bwMode="auto">
                <a:xfrm>
                  <a:off x="2738" y="4224"/>
                  <a:ext cx="85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kumimoji="1" lang="en-US" altLang="zh-CN" sz="1400" b="1" smtClean="0">
                      <a:solidFill>
                        <a:srgbClr val="000000"/>
                      </a:solidFill>
                      <a:latin typeface="Times New Roman" pitchFamily="18" charset="0"/>
                    </a:rPr>
                    <a:t>(rd)</a:t>
                  </a:r>
                  <a:r>
                    <a:rPr kumimoji="1" lang="en-US" altLang="zh-CN" sz="1400" b="1" smtClean="0">
                      <a:solidFill>
                        <a:srgbClr val="000000"/>
                      </a:solidFill>
                      <a:latin typeface="Times New Roman" pitchFamily="18" charset="0"/>
                      <a:sym typeface="Wingdings" pitchFamily="2" charset="2"/>
                    </a:rPr>
                    <a:t></a:t>
                  </a:r>
                  <a:r>
                    <a:rPr kumimoji="1" lang="en-US" altLang="zh-CN" sz="1400" b="1" smtClean="0">
                      <a:solidFill>
                        <a:srgbClr val="000000"/>
                      </a:solidFill>
                      <a:latin typeface="Tahoma" pitchFamily="34" charset="0"/>
                    </a:rPr>
                    <a:t>((rs1) + imme)</a:t>
                  </a:r>
                  <a:endParaRPr kumimoji="1" lang="en-US" altLang="zh-CN" sz="1400" b="1" smtClean="0">
                    <a:solidFill>
                      <a:srgbClr val="000000"/>
                    </a:solidFill>
                    <a:latin typeface="Times New Roman" pitchFamily="18" charset="0"/>
                    <a:sym typeface="Wingdings" pitchFamily="2" charset="2"/>
                  </a:endParaRPr>
                </a:p>
                <a:p>
                  <a:pPr algn="just"/>
                  <a:endParaRPr kumimoji="1" lang="en-US" altLang="zh-CN" sz="1400" b="1" smtClean="0">
                    <a:solidFill>
                      <a:srgbClr val="000000"/>
                    </a:solidFill>
                    <a:latin typeface="Times New Roman" pitchFamily="18" charset="0"/>
                    <a:sym typeface="Wingdings" pitchFamily="2" charset="2"/>
                  </a:endParaRPr>
                </a:p>
              </p:txBody>
            </p:sp>
            <p:sp>
              <p:nvSpPr>
                <p:cNvPr id="33910" name="Rectangle 998"/>
                <p:cNvSpPr>
                  <a:spLocks noChangeArrowheads="1"/>
                </p:cNvSpPr>
                <p:nvPr/>
              </p:nvSpPr>
              <p:spPr bwMode="auto">
                <a:xfrm>
                  <a:off x="2695" y="4224"/>
                  <a:ext cx="93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73" name="Group 1001"/>
              <p:cNvGrpSpPr>
                <a:grpSpLocks/>
              </p:cNvGrpSpPr>
              <p:nvPr/>
            </p:nvGrpSpPr>
            <p:grpSpPr bwMode="auto">
              <a:xfrm>
                <a:off x="0" y="4608"/>
                <a:ext cx="462" cy="384"/>
                <a:chOff x="0" y="4608"/>
                <a:chExt cx="462" cy="384"/>
              </a:xfrm>
            </p:grpSpPr>
            <p:sp>
              <p:nvSpPr>
                <p:cNvPr id="33907" name="Rectangle 844"/>
                <p:cNvSpPr>
                  <a:spLocks noChangeArrowheads="1"/>
                </p:cNvSpPr>
                <p:nvPr/>
              </p:nvSpPr>
              <p:spPr bwMode="auto">
                <a:xfrm>
                  <a:off x="43" y="4608"/>
                  <a:ext cx="3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00 1010</a:t>
                  </a:r>
                </a:p>
                <a:p>
                  <a:endParaRPr kumimoji="1" lang="en-US" altLang="zh-CN" sz="1400" b="1" smtClean="0">
                    <a:solidFill>
                      <a:srgbClr val="000000"/>
                    </a:solidFill>
                    <a:latin typeface="Times New Roman" pitchFamily="18" charset="0"/>
                  </a:endParaRPr>
                </a:p>
              </p:txBody>
            </p:sp>
            <p:sp>
              <p:nvSpPr>
                <p:cNvPr id="33908" name="Rectangle 1000"/>
                <p:cNvSpPr>
                  <a:spLocks noChangeArrowheads="1"/>
                </p:cNvSpPr>
                <p:nvPr/>
              </p:nvSpPr>
              <p:spPr bwMode="auto">
                <a:xfrm>
                  <a:off x="0" y="4608"/>
                  <a:ext cx="46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74" name="Group 1003"/>
              <p:cNvGrpSpPr>
                <a:grpSpLocks/>
              </p:cNvGrpSpPr>
              <p:nvPr/>
            </p:nvGrpSpPr>
            <p:grpSpPr bwMode="auto">
              <a:xfrm>
                <a:off x="462" y="4608"/>
                <a:ext cx="1428" cy="384"/>
                <a:chOff x="462" y="4608"/>
                <a:chExt cx="1428" cy="384"/>
              </a:xfrm>
            </p:grpSpPr>
            <p:sp>
              <p:nvSpPr>
                <p:cNvPr id="33905" name="Rectangle 845"/>
                <p:cNvSpPr>
                  <a:spLocks noChangeArrowheads="1"/>
                </p:cNvSpPr>
                <p:nvPr/>
              </p:nvSpPr>
              <p:spPr bwMode="auto">
                <a:xfrm>
                  <a:off x="505" y="4608"/>
                  <a:ext cx="13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disp</a:t>
                  </a:r>
                </a:p>
                <a:p>
                  <a:endParaRPr kumimoji="1" lang="en-US" altLang="zh-CN" sz="1400" b="1" smtClean="0">
                    <a:solidFill>
                      <a:srgbClr val="000000"/>
                    </a:solidFill>
                    <a:latin typeface="Times New Roman" pitchFamily="18" charset="0"/>
                  </a:endParaRPr>
                </a:p>
              </p:txBody>
            </p:sp>
            <p:sp>
              <p:nvSpPr>
                <p:cNvPr id="33906" name="Rectangle 1002"/>
                <p:cNvSpPr>
                  <a:spLocks noChangeArrowheads="1"/>
                </p:cNvSpPr>
                <p:nvPr/>
              </p:nvSpPr>
              <p:spPr bwMode="auto">
                <a:xfrm>
                  <a:off x="462" y="4608"/>
                  <a:ext cx="142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75" name="Group 1005"/>
              <p:cNvGrpSpPr>
                <a:grpSpLocks/>
              </p:cNvGrpSpPr>
              <p:nvPr/>
            </p:nvGrpSpPr>
            <p:grpSpPr bwMode="auto">
              <a:xfrm>
                <a:off x="1890" y="4608"/>
                <a:ext cx="805" cy="384"/>
                <a:chOff x="1890" y="4608"/>
                <a:chExt cx="805" cy="384"/>
              </a:xfrm>
            </p:grpSpPr>
            <p:sp>
              <p:nvSpPr>
                <p:cNvPr id="33903" name="Rectangle 846"/>
                <p:cNvSpPr>
                  <a:spLocks noChangeArrowheads="1"/>
                </p:cNvSpPr>
                <p:nvPr/>
              </p:nvSpPr>
              <p:spPr bwMode="auto">
                <a:xfrm>
                  <a:off x="1933" y="4608"/>
                  <a:ext cx="71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bne disp</a:t>
                  </a:r>
                </a:p>
                <a:p>
                  <a:endParaRPr kumimoji="1" lang="en-US" altLang="zh-CN" sz="1400" b="1" smtClean="0">
                    <a:solidFill>
                      <a:srgbClr val="000000"/>
                    </a:solidFill>
                    <a:latin typeface="Times New Roman" pitchFamily="18" charset="0"/>
                  </a:endParaRPr>
                </a:p>
              </p:txBody>
            </p:sp>
            <p:sp>
              <p:nvSpPr>
                <p:cNvPr id="33904" name="Rectangle 1004"/>
                <p:cNvSpPr>
                  <a:spLocks noChangeArrowheads="1"/>
                </p:cNvSpPr>
                <p:nvPr/>
              </p:nvSpPr>
              <p:spPr bwMode="auto">
                <a:xfrm>
                  <a:off x="1890" y="4608"/>
                  <a:ext cx="805"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76" name="Group 1007"/>
              <p:cNvGrpSpPr>
                <a:grpSpLocks/>
              </p:cNvGrpSpPr>
              <p:nvPr/>
            </p:nvGrpSpPr>
            <p:grpSpPr bwMode="auto">
              <a:xfrm>
                <a:off x="2695" y="4608"/>
                <a:ext cx="936" cy="384"/>
                <a:chOff x="2695" y="4608"/>
                <a:chExt cx="936" cy="384"/>
              </a:xfrm>
            </p:grpSpPr>
            <p:sp>
              <p:nvSpPr>
                <p:cNvPr id="33901" name="Rectangle 847"/>
                <p:cNvSpPr>
                  <a:spLocks noChangeArrowheads="1"/>
                </p:cNvSpPr>
                <p:nvPr/>
              </p:nvSpPr>
              <p:spPr bwMode="auto">
                <a:xfrm>
                  <a:off x="2738" y="4608"/>
                  <a:ext cx="85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kumimoji="1" lang="en-US" altLang="zh-CN" sz="1400" b="1" smtClean="0">
                      <a:solidFill>
                        <a:srgbClr val="000000"/>
                      </a:solidFill>
                      <a:latin typeface="Times New Roman" pitchFamily="18" charset="0"/>
                    </a:rPr>
                    <a:t>If z=0, pc</a:t>
                  </a:r>
                  <a:r>
                    <a:rPr kumimoji="1" lang="en-US" altLang="zh-CN" sz="1400" b="1" smtClean="0">
                      <a:solidFill>
                        <a:srgbClr val="000000"/>
                      </a:solidFill>
                      <a:latin typeface="Times New Roman" pitchFamily="18" charset="0"/>
                      <a:sym typeface="Wingdings" pitchFamily="2" charset="2"/>
                    </a:rPr>
                    <a:t></a:t>
                  </a:r>
                  <a:r>
                    <a:rPr kumimoji="1" lang="en-US" altLang="zh-CN" sz="1400" b="1" smtClean="0">
                      <a:solidFill>
                        <a:srgbClr val="000000"/>
                      </a:solidFill>
                      <a:latin typeface="Tahoma" pitchFamily="34" charset="0"/>
                    </a:rPr>
                    <a:t>(pc)+disp</a:t>
                  </a:r>
                  <a:endParaRPr kumimoji="1" lang="en-US" altLang="zh-CN" sz="1400" b="1" smtClean="0">
                    <a:solidFill>
                      <a:srgbClr val="000000"/>
                    </a:solidFill>
                    <a:latin typeface="Times New Roman" pitchFamily="18" charset="0"/>
                    <a:sym typeface="Wingdings" pitchFamily="2" charset="2"/>
                  </a:endParaRPr>
                </a:p>
                <a:p>
                  <a:pPr algn="just"/>
                  <a:endParaRPr kumimoji="1" lang="en-US" altLang="zh-CN" sz="1400" b="1" smtClean="0">
                    <a:solidFill>
                      <a:srgbClr val="000000"/>
                    </a:solidFill>
                    <a:latin typeface="Times New Roman" pitchFamily="18" charset="0"/>
                    <a:sym typeface="Wingdings" pitchFamily="2" charset="2"/>
                  </a:endParaRPr>
                </a:p>
              </p:txBody>
            </p:sp>
            <p:sp>
              <p:nvSpPr>
                <p:cNvPr id="33902" name="Rectangle 1006"/>
                <p:cNvSpPr>
                  <a:spLocks noChangeArrowheads="1"/>
                </p:cNvSpPr>
                <p:nvPr/>
              </p:nvSpPr>
              <p:spPr bwMode="auto">
                <a:xfrm>
                  <a:off x="2695" y="4608"/>
                  <a:ext cx="93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77" name="Group 1009"/>
              <p:cNvGrpSpPr>
                <a:grpSpLocks/>
              </p:cNvGrpSpPr>
              <p:nvPr/>
            </p:nvGrpSpPr>
            <p:grpSpPr bwMode="auto">
              <a:xfrm>
                <a:off x="0" y="4992"/>
                <a:ext cx="462" cy="384"/>
                <a:chOff x="0" y="4992"/>
                <a:chExt cx="462" cy="384"/>
              </a:xfrm>
            </p:grpSpPr>
            <p:sp>
              <p:nvSpPr>
                <p:cNvPr id="33899" name="Rectangle 848"/>
                <p:cNvSpPr>
                  <a:spLocks noChangeArrowheads="1"/>
                </p:cNvSpPr>
                <p:nvPr/>
              </p:nvSpPr>
              <p:spPr bwMode="auto">
                <a:xfrm>
                  <a:off x="43" y="4992"/>
                  <a:ext cx="3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00 1011</a:t>
                  </a:r>
                </a:p>
                <a:p>
                  <a:endParaRPr kumimoji="1" lang="en-US" altLang="zh-CN" sz="1400" b="1" smtClean="0">
                    <a:solidFill>
                      <a:srgbClr val="000000"/>
                    </a:solidFill>
                    <a:latin typeface="Times New Roman" pitchFamily="18" charset="0"/>
                  </a:endParaRPr>
                </a:p>
              </p:txBody>
            </p:sp>
            <p:sp>
              <p:nvSpPr>
                <p:cNvPr id="33900" name="Rectangle 1008"/>
                <p:cNvSpPr>
                  <a:spLocks noChangeArrowheads="1"/>
                </p:cNvSpPr>
                <p:nvPr/>
              </p:nvSpPr>
              <p:spPr bwMode="auto">
                <a:xfrm>
                  <a:off x="0" y="4992"/>
                  <a:ext cx="46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78" name="Group 1011"/>
              <p:cNvGrpSpPr>
                <a:grpSpLocks/>
              </p:cNvGrpSpPr>
              <p:nvPr/>
            </p:nvGrpSpPr>
            <p:grpSpPr bwMode="auto">
              <a:xfrm>
                <a:off x="462" y="4992"/>
                <a:ext cx="1428" cy="384"/>
                <a:chOff x="462" y="4992"/>
                <a:chExt cx="1428" cy="384"/>
              </a:xfrm>
            </p:grpSpPr>
            <p:sp>
              <p:nvSpPr>
                <p:cNvPr id="33897" name="Rectangle 849"/>
                <p:cNvSpPr>
                  <a:spLocks noChangeArrowheads="1"/>
                </p:cNvSpPr>
                <p:nvPr/>
              </p:nvSpPr>
              <p:spPr bwMode="auto">
                <a:xfrm>
                  <a:off x="505" y="4992"/>
                  <a:ext cx="13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disp</a:t>
                  </a:r>
                </a:p>
                <a:p>
                  <a:endParaRPr kumimoji="1" lang="en-US" altLang="zh-CN" sz="1400" b="1" smtClean="0">
                    <a:solidFill>
                      <a:srgbClr val="000000"/>
                    </a:solidFill>
                    <a:latin typeface="Times New Roman" pitchFamily="18" charset="0"/>
                  </a:endParaRPr>
                </a:p>
              </p:txBody>
            </p:sp>
            <p:sp>
              <p:nvSpPr>
                <p:cNvPr id="33898" name="Rectangle 1010"/>
                <p:cNvSpPr>
                  <a:spLocks noChangeArrowheads="1"/>
                </p:cNvSpPr>
                <p:nvPr/>
              </p:nvSpPr>
              <p:spPr bwMode="auto">
                <a:xfrm>
                  <a:off x="462" y="4992"/>
                  <a:ext cx="142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79" name="Group 1013"/>
              <p:cNvGrpSpPr>
                <a:grpSpLocks/>
              </p:cNvGrpSpPr>
              <p:nvPr/>
            </p:nvGrpSpPr>
            <p:grpSpPr bwMode="auto">
              <a:xfrm>
                <a:off x="1890" y="4992"/>
                <a:ext cx="805" cy="384"/>
                <a:chOff x="1890" y="4992"/>
                <a:chExt cx="805" cy="384"/>
              </a:xfrm>
            </p:grpSpPr>
            <p:sp>
              <p:nvSpPr>
                <p:cNvPr id="33895" name="Rectangle 850"/>
                <p:cNvSpPr>
                  <a:spLocks noChangeArrowheads="1"/>
                </p:cNvSpPr>
                <p:nvPr/>
              </p:nvSpPr>
              <p:spPr bwMode="auto">
                <a:xfrm>
                  <a:off x="1933" y="4992"/>
                  <a:ext cx="71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bnq disp</a:t>
                  </a:r>
                </a:p>
                <a:p>
                  <a:endParaRPr kumimoji="1" lang="en-US" altLang="zh-CN" sz="1400" b="1" smtClean="0">
                    <a:solidFill>
                      <a:srgbClr val="000000"/>
                    </a:solidFill>
                    <a:latin typeface="Times New Roman" pitchFamily="18" charset="0"/>
                  </a:endParaRPr>
                </a:p>
              </p:txBody>
            </p:sp>
            <p:sp>
              <p:nvSpPr>
                <p:cNvPr id="33896" name="Rectangle 1012"/>
                <p:cNvSpPr>
                  <a:spLocks noChangeArrowheads="1"/>
                </p:cNvSpPr>
                <p:nvPr/>
              </p:nvSpPr>
              <p:spPr bwMode="auto">
                <a:xfrm>
                  <a:off x="1890" y="4992"/>
                  <a:ext cx="805"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80" name="Group 1015"/>
              <p:cNvGrpSpPr>
                <a:grpSpLocks/>
              </p:cNvGrpSpPr>
              <p:nvPr/>
            </p:nvGrpSpPr>
            <p:grpSpPr bwMode="auto">
              <a:xfrm>
                <a:off x="2695" y="4992"/>
                <a:ext cx="936" cy="384"/>
                <a:chOff x="2695" y="4992"/>
                <a:chExt cx="936" cy="384"/>
              </a:xfrm>
            </p:grpSpPr>
            <p:sp>
              <p:nvSpPr>
                <p:cNvPr id="33893" name="Rectangle 851"/>
                <p:cNvSpPr>
                  <a:spLocks noChangeArrowheads="1"/>
                </p:cNvSpPr>
                <p:nvPr/>
              </p:nvSpPr>
              <p:spPr bwMode="auto">
                <a:xfrm>
                  <a:off x="2738" y="4992"/>
                  <a:ext cx="85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kumimoji="1" lang="en-US" altLang="zh-CN" sz="1400" b="1" smtClean="0">
                      <a:solidFill>
                        <a:srgbClr val="000000"/>
                      </a:solidFill>
                      <a:latin typeface="Times New Roman" pitchFamily="18" charset="0"/>
                    </a:rPr>
                    <a:t>If z=1, pc</a:t>
                  </a:r>
                  <a:r>
                    <a:rPr kumimoji="1" lang="en-US" altLang="zh-CN" sz="1400" b="1" smtClean="0">
                      <a:solidFill>
                        <a:srgbClr val="000000"/>
                      </a:solidFill>
                      <a:latin typeface="Times New Roman" pitchFamily="18" charset="0"/>
                      <a:sym typeface="Wingdings" pitchFamily="2" charset="2"/>
                    </a:rPr>
                    <a:t></a:t>
                  </a:r>
                  <a:r>
                    <a:rPr kumimoji="1" lang="en-US" altLang="zh-CN" sz="1400" b="1" smtClean="0">
                      <a:solidFill>
                        <a:srgbClr val="000000"/>
                      </a:solidFill>
                      <a:latin typeface="Tahoma" pitchFamily="34" charset="0"/>
                    </a:rPr>
                    <a:t>(pc)+disp</a:t>
                  </a:r>
                  <a:endParaRPr kumimoji="1" lang="en-US" altLang="zh-CN" sz="1400" b="1" smtClean="0">
                    <a:solidFill>
                      <a:srgbClr val="000000"/>
                    </a:solidFill>
                    <a:latin typeface="Times New Roman" pitchFamily="18" charset="0"/>
                    <a:sym typeface="Wingdings" pitchFamily="2" charset="2"/>
                  </a:endParaRPr>
                </a:p>
                <a:p>
                  <a:pPr algn="just"/>
                  <a:endParaRPr kumimoji="1" lang="en-US" altLang="zh-CN" sz="1400" b="1" smtClean="0">
                    <a:solidFill>
                      <a:srgbClr val="000000"/>
                    </a:solidFill>
                    <a:latin typeface="Times New Roman" pitchFamily="18" charset="0"/>
                    <a:sym typeface="Wingdings" pitchFamily="2" charset="2"/>
                  </a:endParaRPr>
                </a:p>
              </p:txBody>
            </p:sp>
            <p:sp>
              <p:nvSpPr>
                <p:cNvPr id="33894" name="Rectangle 1014"/>
                <p:cNvSpPr>
                  <a:spLocks noChangeArrowheads="1"/>
                </p:cNvSpPr>
                <p:nvPr/>
              </p:nvSpPr>
              <p:spPr bwMode="auto">
                <a:xfrm>
                  <a:off x="2695" y="4992"/>
                  <a:ext cx="93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81" name="Group 1017"/>
              <p:cNvGrpSpPr>
                <a:grpSpLocks/>
              </p:cNvGrpSpPr>
              <p:nvPr/>
            </p:nvGrpSpPr>
            <p:grpSpPr bwMode="auto">
              <a:xfrm>
                <a:off x="0" y="5376"/>
                <a:ext cx="462" cy="384"/>
                <a:chOff x="0" y="5376"/>
                <a:chExt cx="462" cy="384"/>
              </a:xfrm>
            </p:grpSpPr>
            <p:sp>
              <p:nvSpPr>
                <p:cNvPr id="33891" name="Rectangle 852"/>
                <p:cNvSpPr>
                  <a:spLocks noChangeArrowheads="1"/>
                </p:cNvSpPr>
                <p:nvPr/>
              </p:nvSpPr>
              <p:spPr bwMode="auto">
                <a:xfrm>
                  <a:off x="43" y="5376"/>
                  <a:ext cx="3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00 1100</a:t>
                  </a:r>
                </a:p>
                <a:p>
                  <a:endParaRPr kumimoji="1" lang="en-US" altLang="zh-CN" sz="1400" b="1" smtClean="0">
                    <a:solidFill>
                      <a:srgbClr val="000000"/>
                    </a:solidFill>
                    <a:latin typeface="Times New Roman" pitchFamily="18" charset="0"/>
                  </a:endParaRPr>
                </a:p>
              </p:txBody>
            </p:sp>
            <p:sp>
              <p:nvSpPr>
                <p:cNvPr id="33892" name="Rectangle 1016"/>
                <p:cNvSpPr>
                  <a:spLocks noChangeArrowheads="1"/>
                </p:cNvSpPr>
                <p:nvPr/>
              </p:nvSpPr>
              <p:spPr bwMode="auto">
                <a:xfrm>
                  <a:off x="0" y="5376"/>
                  <a:ext cx="46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82" name="Group 1019"/>
              <p:cNvGrpSpPr>
                <a:grpSpLocks/>
              </p:cNvGrpSpPr>
              <p:nvPr/>
            </p:nvGrpSpPr>
            <p:grpSpPr bwMode="auto">
              <a:xfrm>
                <a:off x="462" y="5376"/>
                <a:ext cx="1428" cy="384"/>
                <a:chOff x="462" y="5376"/>
                <a:chExt cx="1428" cy="384"/>
              </a:xfrm>
            </p:grpSpPr>
            <p:sp>
              <p:nvSpPr>
                <p:cNvPr id="33889" name="Rectangle 853"/>
                <p:cNvSpPr>
                  <a:spLocks noChangeArrowheads="1"/>
                </p:cNvSpPr>
                <p:nvPr/>
              </p:nvSpPr>
              <p:spPr bwMode="auto">
                <a:xfrm>
                  <a:off x="505" y="5376"/>
                  <a:ext cx="134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disp</a:t>
                  </a:r>
                </a:p>
                <a:p>
                  <a:endParaRPr kumimoji="1" lang="en-US" altLang="zh-CN" sz="1400" b="1" smtClean="0">
                    <a:solidFill>
                      <a:srgbClr val="000000"/>
                    </a:solidFill>
                    <a:latin typeface="Times New Roman" pitchFamily="18" charset="0"/>
                  </a:endParaRPr>
                </a:p>
              </p:txBody>
            </p:sp>
            <p:sp>
              <p:nvSpPr>
                <p:cNvPr id="33890" name="Rectangle 1018"/>
                <p:cNvSpPr>
                  <a:spLocks noChangeArrowheads="1"/>
                </p:cNvSpPr>
                <p:nvPr/>
              </p:nvSpPr>
              <p:spPr bwMode="auto">
                <a:xfrm>
                  <a:off x="462" y="5376"/>
                  <a:ext cx="142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83" name="Group 1021"/>
              <p:cNvGrpSpPr>
                <a:grpSpLocks/>
              </p:cNvGrpSpPr>
              <p:nvPr/>
            </p:nvGrpSpPr>
            <p:grpSpPr bwMode="auto">
              <a:xfrm>
                <a:off x="1890" y="5376"/>
                <a:ext cx="805" cy="384"/>
                <a:chOff x="1890" y="5376"/>
                <a:chExt cx="805" cy="384"/>
              </a:xfrm>
            </p:grpSpPr>
            <p:sp>
              <p:nvSpPr>
                <p:cNvPr id="33887" name="Rectangle 854"/>
                <p:cNvSpPr>
                  <a:spLocks noChangeArrowheads="1"/>
                </p:cNvSpPr>
                <p:nvPr/>
              </p:nvSpPr>
              <p:spPr bwMode="auto">
                <a:xfrm>
                  <a:off x="1933" y="5376"/>
                  <a:ext cx="71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branch disp</a:t>
                  </a:r>
                </a:p>
                <a:p>
                  <a:endParaRPr kumimoji="1" lang="en-US" altLang="zh-CN" sz="1400" b="1" smtClean="0">
                    <a:solidFill>
                      <a:srgbClr val="000000"/>
                    </a:solidFill>
                    <a:latin typeface="Times New Roman" pitchFamily="18" charset="0"/>
                  </a:endParaRPr>
                </a:p>
              </p:txBody>
            </p:sp>
            <p:sp>
              <p:nvSpPr>
                <p:cNvPr id="33888" name="Rectangle 1020"/>
                <p:cNvSpPr>
                  <a:spLocks noChangeArrowheads="1"/>
                </p:cNvSpPr>
                <p:nvPr/>
              </p:nvSpPr>
              <p:spPr bwMode="auto">
                <a:xfrm>
                  <a:off x="1890" y="5376"/>
                  <a:ext cx="805"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33884" name="Group 1023"/>
              <p:cNvGrpSpPr>
                <a:grpSpLocks/>
              </p:cNvGrpSpPr>
              <p:nvPr/>
            </p:nvGrpSpPr>
            <p:grpSpPr bwMode="auto">
              <a:xfrm>
                <a:off x="2695" y="5376"/>
                <a:ext cx="936" cy="384"/>
                <a:chOff x="2695" y="5376"/>
                <a:chExt cx="936" cy="384"/>
              </a:xfrm>
            </p:grpSpPr>
            <p:sp>
              <p:nvSpPr>
                <p:cNvPr id="33885" name="Rectangle 855"/>
                <p:cNvSpPr>
                  <a:spLocks noChangeArrowheads="1"/>
                </p:cNvSpPr>
                <p:nvPr/>
              </p:nvSpPr>
              <p:spPr bwMode="auto">
                <a:xfrm>
                  <a:off x="2738" y="5376"/>
                  <a:ext cx="85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kumimoji="1" lang="en-US" altLang="zh-CN" sz="1400" b="1" smtClean="0">
                      <a:solidFill>
                        <a:srgbClr val="000000"/>
                      </a:solidFill>
                      <a:latin typeface="Times New Roman" pitchFamily="18" charset="0"/>
                    </a:rPr>
                    <a:t>pc</a:t>
                  </a:r>
                  <a:r>
                    <a:rPr kumimoji="1" lang="en-US" altLang="zh-CN" sz="1400" b="1" smtClean="0">
                      <a:solidFill>
                        <a:srgbClr val="000000"/>
                      </a:solidFill>
                      <a:latin typeface="Times New Roman" pitchFamily="18" charset="0"/>
                      <a:sym typeface="Wingdings" pitchFamily="2" charset="2"/>
                    </a:rPr>
                    <a:t></a:t>
                  </a:r>
                  <a:r>
                    <a:rPr kumimoji="1" lang="en-US" altLang="zh-CN" sz="1400" b="1" smtClean="0">
                      <a:solidFill>
                        <a:srgbClr val="000000"/>
                      </a:solidFill>
                      <a:latin typeface="Tahoma" pitchFamily="34" charset="0"/>
                    </a:rPr>
                    <a:t>(pc) + disp</a:t>
                  </a:r>
                  <a:endParaRPr kumimoji="1" lang="en-US" altLang="zh-CN" sz="1400" b="1" smtClean="0">
                    <a:solidFill>
                      <a:srgbClr val="000000"/>
                    </a:solidFill>
                    <a:latin typeface="Times New Roman" pitchFamily="18" charset="0"/>
                    <a:sym typeface="Wingdings" pitchFamily="2" charset="2"/>
                  </a:endParaRPr>
                </a:p>
                <a:p>
                  <a:pPr algn="just"/>
                  <a:endParaRPr kumimoji="1" lang="en-US" altLang="zh-CN" sz="1400" b="1" smtClean="0">
                    <a:solidFill>
                      <a:srgbClr val="000000"/>
                    </a:solidFill>
                    <a:latin typeface="Times New Roman" pitchFamily="18" charset="0"/>
                    <a:sym typeface="Wingdings" pitchFamily="2" charset="2"/>
                  </a:endParaRPr>
                </a:p>
              </p:txBody>
            </p:sp>
            <p:sp>
              <p:nvSpPr>
                <p:cNvPr id="33886" name="Rectangle 1022"/>
                <p:cNvSpPr>
                  <a:spLocks noChangeArrowheads="1"/>
                </p:cNvSpPr>
                <p:nvPr/>
              </p:nvSpPr>
              <p:spPr bwMode="auto">
                <a:xfrm>
                  <a:off x="2695" y="5376"/>
                  <a:ext cx="93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sp>
          <p:nvSpPr>
            <p:cNvPr id="33800" name="Rectangle 1"/>
            <p:cNvSpPr>
              <a:spLocks noChangeArrowheads="1"/>
            </p:cNvSpPr>
            <p:nvPr/>
          </p:nvSpPr>
          <p:spPr bwMode="auto">
            <a:xfrm>
              <a:off x="-3" y="-3"/>
              <a:ext cx="3637" cy="5766"/>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spTree>
    <p:extLst>
      <p:ext uri="{BB962C8B-B14F-4D97-AF65-F5344CB8AC3E}">
        <p14:creationId xmlns:p14="http://schemas.microsoft.com/office/powerpoint/2010/main" val="3100245950"/>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ChangeArrowheads="1"/>
          </p:cNvSpPr>
          <p:nvPr/>
        </p:nvSpPr>
        <p:spPr bwMode="auto">
          <a:xfrm>
            <a:off x="381000" y="228600"/>
            <a:ext cx="707132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eaLnBrk="1" hangingPunct="1"/>
            <a:r>
              <a:rPr kumimoji="1" lang="zh-CN" altLang="en-US" sz="2400" b="1" dirty="0" smtClean="0">
                <a:solidFill>
                  <a:srgbClr val="FF0000"/>
                </a:solidFill>
                <a:latin typeface="宋体" pitchFamily="2" charset="-122"/>
              </a:rPr>
              <a:t>多周期处理机</a:t>
            </a:r>
            <a:r>
              <a:rPr kumimoji="1" lang="zh-CN" altLang="en-US" sz="2400" b="1" dirty="0">
                <a:solidFill>
                  <a:srgbClr val="FF0000"/>
                </a:solidFill>
                <a:latin typeface="宋体" pitchFamily="2" charset="-122"/>
              </a:rPr>
              <a:t>的数据路径总体图</a:t>
            </a:r>
          </a:p>
          <a:p>
            <a:pPr algn="l" eaLnBrk="1" hangingPunct="1"/>
            <a:endParaRPr kumimoji="1" lang="zh-CN" altLang="en-US" sz="2400" b="1" dirty="0" smtClean="0">
              <a:solidFill>
                <a:srgbClr val="FF0000"/>
              </a:solidFill>
              <a:latin typeface="宋体" pitchFamily="2" charset="-122"/>
            </a:endParaRPr>
          </a:p>
        </p:txBody>
      </p:sp>
      <p:graphicFrame>
        <p:nvGraphicFramePr>
          <p:cNvPr id="73732" name="Object 9"/>
          <p:cNvGraphicFramePr>
            <a:graphicFrameLocks noChangeAspect="1"/>
          </p:cNvGraphicFramePr>
          <p:nvPr>
            <p:extLst>
              <p:ext uri="{D42A27DB-BD31-4B8C-83A1-F6EECF244321}">
                <p14:modId xmlns:p14="http://schemas.microsoft.com/office/powerpoint/2010/main" val="3850545320"/>
              </p:ext>
            </p:extLst>
          </p:nvPr>
        </p:nvGraphicFramePr>
        <p:xfrm>
          <a:off x="381000" y="1059597"/>
          <a:ext cx="8534400" cy="5233988"/>
        </p:xfrm>
        <a:graphic>
          <a:graphicData uri="http://schemas.openxmlformats.org/presentationml/2006/ole">
            <mc:AlternateContent xmlns:mc="http://schemas.openxmlformats.org/markup-compatibility/2006">
              <mc:Choice xmlns:v="urn:schemas-microsoft-com:vml" Requires="v">
                <p:oleObj spid="_x0000_s1238" name="Visio" r:id="rId4" imgW="8762719" imgH="4980275" progId="Visio.Drawing.11">
                  <p:embed/>
                </p:oleObj>
              </mc:Choice>
              <mc:Fallback>
                <p:oleObj name="Visio" r:id="rId4" imgW="8762719" imgH="4980275"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059597"/>
                        <a:ext cx="8534400" cy="5233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 name="图片 1"/>
          <p:cNvPicPr>
            <a:picLocks noChangeAspect="1"/>
          </p:cNvPicPr>
          <p:nvPr/>
        </p:nvPicPr>
        <p:blipFill>
          <a:blip r:embed="rId6"/>
          <a:stretch>
            <a:fillRect/>
          </a:stretch>
        </p:blipFill>
        <p:spPr>
          <a:xfrm>
            <a:off x="392936" y="4797152"/>
            <a:ext cx="2795847" cy="1231419"/>
          </a:xfrm>
          <a:prstGeom prst="rect">
            <a:avLst/>
          </a:prstGeom>
        </p:spPr>
      </p:pic>
    </p:spTree>
    <p:extLst>
      <p:ext uri="{BB962C8B-B14F-4D97-AF65-F5344CB8AC3E}">
        <p14:creationId xmlns:p14="http://schemas.microsoft.com/office/powerpoint/2010/main" val="3552822159"/>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3"/>
          <p:cNvSpPr>
            <a:spLocks noChangeArrowheads="1"/>
          </p:cNvSpPr>
          <p:nvPr/>
        </p:nvSpPr>
        <p:spPr bwMode="auto">
          <a:xfrm>
            <a:off x="457200" y="381000"/>
            <a:ext cx="29416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zh-CN" altLang="en-US" sz="2400" b="1" smtClean="0">
                <a:solidFill>
                  <a:srgbClr val="FF0000"/>
                </a:solidFill>
                <a:latin typeface="宋体" pitchFamily="2" charset="-122"/>
              </a:rPr>
              <a:t>数据路径有如下改动</a:t>
            </a:r>
          </a:p>
        </p:txBody>
      </p:sp>
      <p:sp>
        <p:nvSpPr>
          <p:cNvPr id="74755" name="Rectangle 4"/>
          <p:cNvSpPr>
            <a:spLocks noChangeArrowheads="1"/>
          </p:cNvSpPr>
          <p:nvPr/>
        </p:nvSpPr>
        <p:spPr bwMode="auto">
          <a:xfrm>
            <a:off x="457200" y="1066800"/>
            <a:ext cx="7385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en-US" altLang="zh-CN" sz="2400" b="1" dirty="0" smtClean="0">
                <a:solidFill>
                  <a:srgbClr val="000000"/>
                </a:solidFill>
                <a:latin typeface="宋体" pitchFamily="2" charset="-122"/>
              </a:rPr>
              <a:t>1</a:t>
            </a:r>
            <a:r>
              <a:rPr kumimoji="1" lang="zh-CN" altLang="en-US" sz="2400" b="1" dirty="0" smtClean="0">
                <a:solidFill>
                  <a:srgbClr val="000000"/>
                </a:solidFill>
                <a:latin typeface="宋体" pitchFamily="2" charset="-122"/>
              </a:rPr>
              <a:t>、存储器模块只用一个，指令和数据都使用该存储器</a:t>
            </a:r>
          </a:p>
        </p:txBody>
      </p:sp>
      <p:sp>
        <p:nvSpPr>
          <p:cNvPr id="74756" name="Rectangle 5"/>
          <p:cNvSpPr>
            <a:spLocks noChangeArrowheads="1"/>
          </p:cNvSpPr>
          <p:nvPr/>
        </p:nvSpPr>
        <p:spPr bwMode="auto">
          <a:xfrm>
            <a:off x="457200" y="1524000"/>
            <a:ext cx="53959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en-US" altLang="zh-CN" sz="2400" b="1" dirty="0" smtClean="0">
                <a:solidFill>
                  <a:srgbClr val="000000"/>
                </a:solidFill>
                <a:latin typeface="宋体" pitchFamily="2" charset="-122"/>
              </a:rPr>
              <a:t>2</a:t>
            </a:r>
            <a:r>
              <a:rPr kumimoji="1" lang="zh-CN" altLang="en-US" sz="2400" b="1" dirty="0" smtClean="0">
                <a:solidFill>
                  <a:srgbClr val="000000"/>
                </a:solidFill>
                <a:latin typeface="宋体" pitchFamily="2" charset="-122"/>
              </a:rPr>
              <a:t>、不使用专门的加法器，而是借用</a:t>
            </a:r>
            <a:r>
              <a:rPr kumimoji="1" lang="en-US" altLang="zh-CN" sz="2400" b="1" dirty="0" smtClean="0">
                <a:solidFill>
                  <a:srgbClr val="000000"/>
                </a:solidFill>
                <a:latin typeface="宋体" pitchFamily="2" charset="-122"/>
              </a:rPr>
              <a:t>ALU</a:t>
            </a:r>
          </a:p>
        </p:txBody>
      </p:sp>
      <p:sp>
        <p:nvSpPr>
          <p:cNvPr id="74757" name="Rectangle 6"/>
          <p:cNvSpPr>
            <a:spLocks noChangeArrowheads="1"/>
          </p:cNvSpPr>
          <p:nvPr/>
        </p:nvSpPr>
        <p:spPr bwMode="auto">
          <a:xfrm>
            <a:off x="457200" y="2209800"/>
            <a:ext cx="3248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zh-CN" altLang="en-US" sz="2400" b="1" dirty="0" smtClean="0">
                <a:solidFill>
                  <a:srgbClr val="FF0000"/>
                </a:solidFill>
                <a:latin typeface="新宋体" pitchFamily="49" charset="-122"/>
                <a:ea typeface="新宋体" pitchFamily="49" charset="-122"/>
              </a:rPr>
              <a:t>由此而产生如下影响：</a:t>
            </a:r>
          </a:p>
        </p:txBody>
      </p:sp>
      <p:sp>
        <p:nvSpPr>
          <p:cNvPr id="74758" name="Rectangle 7"/>
          <p:cNvSpPr>
            <a:spLocks noChangeArrowheads="1"/>
          </p:cNvSpPr>
          <p:nvPr/>
        </p:nvSpPr>
        <p:spPr bwMode="auto">
          <a:xfrm>
            <a:off x="440691" y="2685870"/>
            <a:ext cx="82296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hangingPunct="1">
              <a:lnSpc>
                <a:spcPct val="150000"/>
              </a:lnSpc>
            </a:pPr>
            <a:r>
              <a:rPr kumimoji="1" lang="en-US" altLang="zh-CN" sz="2400" b="1" dirty="0" smtClean="0">
                <a:solidFill>
                  <a:srgbClr val="000000"/>
                </a:solidFill>
                <a:latin typeface="宋体" pitchFamily="2" charset="-122"/>
              </a:rPr>
              <a:t>1</a:t>
            </a:r>
            <a:r>
              <a:rPr kumimoji="1" lang="zh-CN" altLang="en-US" sz="2400" b="1" dirty="0" smtClean="0">
                <a:solidFill>
                  <a:srgbClr val="000000"/>
                </a:solidFill>
                <a:latin typeface="宋体" pitchFamily="2" charset="-122"/>
              </a:rPr>
              <a:t>、取指令操作和访存指令执行时地址来源不同，</a:t>
            </a:r>
            <a:r>
              <a:rPr kumimoji="1" lang="zh-CN" altLang="en-US" sz="2400" b="1" dirty="0" smtClean="0">
                <a:solidFill>
                  <a:srgbClr val="FF0000"/>
                </a:solidFill>
                <a:latin typeface="宋体" pitchFamily="2" charset="-122"/>
              </a:rPr>
              <a:t>增加多路选择器</a:t>
            </a:r>
          </a:p>
        </p:txBody>
      </p:sp>
      <p:sp>
        <p:nvSpPr>
          <p:cNvPr id="74759" name="Rectangle 8"/>
          <p:cNvSpPr>
            <a:spLocks noChangeArrowheads="1"/>
          </p:cNvSpPr>
          <p:nvPr/>
        </p:nvSpPr>
        <p:spPr bwMode="auto">
          <a:xfrm>
            <a:off x="440691" y="3717032"/>
            <a:ext cx="8153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hangingPunct="1">
              <a:lnSpc>
                <a:spcPct val="150000"/>
              </a:lnSpc>
            </a:pPr>
            <a:r>
              <a:rPr kumimoji="1" lang="en-US" altLang="zh-CN" sz="2400" b="1" dirty="0" smtClean="0">
                <a:solidFill>
                  <a:srgbClr val="000000"/>
                </a:solidFill>
                <a:latin typeface="宋体" pitchFamily="2" charset="-122"/>
              </a:rPr>
              <a:t>2</a:t>
            </a:r>
            <a:r>
              <a:rPr kumimoji="1" lang="zh-CN" altLang="en-US" sz="2400" b="1" dirty="0" smtClean="0">
                <a:solidFill>
                  <a:srgbClr val="000000"/>
                </a:solidFill>
                <a:latin typeface="宋体" pitchFamily="2" charset="-122"/>
              </a:rPr>
              <a:t>、访存指令执行时，正在执行的指令将丢失。</a:t>
            </a:r>
            <a:r>
              <a:rPr kumimoji="1" lang="zh-CN" altLang="en-US" sz="2400" b="1" dirty="0" smtClean="0">
                <a:solidFill>
                  <a:srgbClr val="FF0000"/>
                </a:solidFill>
                <a:latin typeface="宋体" pitchFamily="2" charset="-122"/>
              </a:rPr>
              <a:t>增加指令寄存器</a:t>
            </a:r>
            <a:r>
              <a:rPr kumimoji="1" lang="en-US" altLang="zh-CN" sz="2400" b="1" dirty="0" smtClean="0">
                <a:solidFill>
                  <a:srgbClr val="FF0000"/>
                </a:solidFill>
                <a:latin typeface="宋体" pitchFamily="2" charset="-122"/>
              </a:rPr>
              <a:t>IR</a:t>
            </a:r>
          </a:p>
        </p:txBody>
      </p:sp>
      <p:sp>
        <p:nvSpPr>
          <p:cNvPr id="74760" name="Rectangle 9"/>
          <p:cNvSpPr>
            <a:spLocks noChangeArrowheads="1"/>
          </p:cNvSpPr>
          <p:nvPr/>
        </p:nvSpPr>
        <p:spPr bwMode="auto">
          <a:xfrm>
            <a:off x="402591" y="4917361"/>
            <a:ext cx="82296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hangingPunct="1">
              <a:lnSpc>
                <a:spcPct val="150000"/>
              </a:lnSpc>
            </a:pPr>
            <a:r>
              <a:rPr kumimoji="1" lang="en-US" altLang="zh-CN" sz="2400" b="1" dirty="0" smtClean="0">
                <a:solidFill>
                  <a:srgbClr val="000000"/>
                </a:solidFill>
                <a:latin typeface="宋体" pitchFamily="2" charset="-122"/>
              </a:rPr>
              <a:t>3</a:t>
            </a:r>
            <a:r>
              <a:rPr kumimoji="1" lang="zh-CN" altLang="en-US" sz="2400" b="1" dirty="0" smtClean="0">
                <a:solidFill>
                  <a:srgbClr val="000000"/>
                </a:solidFill>
                <a:latin typeface="宋体" pitchFamily="2" charset="-122"/>
              </a:rPr>
              <a:t>、</a:t>
            </a:r>
            <a:r>
              <a:rPr kumimoji="1" lang="en-US" altLang="zh-CN" sz="2400" b="1" dirty="0" smtClean="0">
                <a:solidFill>
                  <a:srgbClr val="000000"/>
                </a:solidFill>
                <a:latin typeface="宋体" pitchFamily="2" charset="-122"/>
              </a:rPr>
              <a:t>ALU</a:t>
            </a:r>
            <a:r>
              <a:rPr kumimoji="1" lang="zh-CN" altLang="en-US" sz="2400" b="1" dirty="0" smtClean="0">
                <a:solidFill>
                  <a:srgbClr val="000000"/>
                </a:solidFill>
                <a:latin typeface="宋体" pitchFamily="2" charset="-122"/>
              </a:rPr>
              <a:t>前</a:t>
            </a:r>
            <a:r>
              <a:rPr kumimoji="1" lang="zh-CN" altLang="en-US" sz="2400" b="1" dirty="0" smtClean="0">
                <a:solidFill>
                  <a:srgbClr val="FF0000"/>
                </a:solidFill>
                <a:latin typeface="宋体" pitchFamily="2" charset="-122"/>
              </a:rPr>
              <a:t>增加二选一和四选一多路选择器</a:t>
            </a:r>
            <a:r>
              <a:rPr kumimoji="1" lang="zh-CN" altLang="en-US" sz="2400" b="1" dirty="0" smtClean="0">
                <a:solidFill>
                  <a:srgbClr val="000000"/>
                </a:solidFill>
                <a:latin typeface="宋体" pitchFamily="2" charset="-122"/>
              </a:rPr>
              <a:t>。解决</a:t>
            </a:r>
            <a:r>
              <a:rPr kumimoji="1" lang="en-US" altLang="zh-CN" sz="2400" b="1" dirty="0" smtClean="0">
                <a:solidFill>
                  <a:srgbClr val="000000"/>
                </a:solidFill>
                <a:latin typeface="宋体" pitchFamily="2" charset="-122"/>
              </a:rPr>
              <a:t>PC+1</a:t>
            </a:r>
            <a:r>
              <a:rPr kumimoji="1" lang="zh-CN" altLang="en-US" sz="2400" b="1" dirty="0" smtClean="0">
                <a:solidFill>
                  <a:srgbClr val="000000"/>
                </a:solidFill>
                <a:latin typeface="宋体" pitchFamily="2" charset="-122"/>
              </a:rPr>
              <a:t>和转移地址计算</a:t>
            </a:r>
          </a:p>
        </p:txBody>
      </p:sp>
    </p:spTree>
    <p:extLst>
      <p:ext uri="{BB962C8B-B14F-4D97-AF65-F5344CB8AC3E}">
        <p14:creationId xmlns:p14="http://schemas.microsoft.com/office/powerpoint/2010/main" val="1266354993"/>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ChangeArrowheads="1"/>
          </p:cNvSpPr>
          <p:nvPr/>
        </p:nvSpPr>
        <p:spPr bwMode="auto">
          <a:xfrm>
            <a:off x="381000" y="304800"/>
            <a:ext cx="4627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zh-CN" altLang="en-US" sz="2400" b="1" smtClean="0">
                <a:solidFill>
                  <a:srgbClr val="FD0128"/>
                </a:solidFill>
                <a:latin typeface="宋体" pitchFamily="2" charset="-122"/>
              </a:rPr>
              <a:t>多周期处理机执行指令的</a:t>
            </a:r>
            <a:r>
              <a:rPr kumimoji="1" lang="en-US" altLang="zh-CN" sz="2400" b="1" smtClean="0">
                <a:solidFill>
                  <a:srgbClr val="FD0128"/>
                </a:solidFill>
                <a:latin typeface="宋体" pitchFamily="2" charset="-122"/>
              </a:rPr>
              <a:t>5</a:t>
            </a:r>
            <a:r>
              <a:rPr kumimoji="1" lang="zh-CN" altLang="en-US" sz="2400" b="1" smtClean="0">
                <a:solidFill>
                  <a:srgbClr val="FD0128"/>
                </a:solidFill>
                <a:latin typeface="宋体" pitchFamily="2" charset="-122"/>
              </a:rPr>
              <a:t>个周期</a:t>
            </a:r>
          </a:p>
        </p:txBody>
      </p:sp>
      <p:sp>
        <p:nvSpPr>
          <p:cNvPr id="75779" name="Rectangle 3"/>
          <p:cNvSpPr>
            <a:spLocks noChangeArrowheads="1"/>
          </p:cNvSpPr>
          <p:nvPr/>
        </p:nvSpPr>
        <p:spPr bwMode="auto">
          <a:xfrm>
            <a:off x="304800" y="914400"/>
            <a:ext cx="325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en-US" altLang="zh-CN" sz="2400" b="1" smtClean="0">
                <a:solidFill>
                  <a:srgbClr val="3333CC"/>
                </a:solidFill>
                <a:latin typeface="宋体" pitchFamily="2" charset="-122"/>
              </a:rPr>
              <a:t>1</a:t>
            </a:r>
            <a:r>
              <a:rPr kumimoji="1" lang="zh-CN" altLang="en-US" sz="2400" b="1" smtClean="0">
                <a:solidFill>
                  <a:srgbClr val="3333CC"/>
                </a:solidFill>
                <a:latin typeface="宋体" pitchFamily="2" charset="-122"/>
              </a:rPr>
              <a:t>、取指令及</a:t>
            </a:r>
            <a:r>
              <a:rPr kumimoji="1" lang="en-US" altLang="zh-CN" sz="2400" b="1" smtClean="0">
                <a:solidFill>
                  <a:srgbClr val="3333CC"/>
                </a:solidFill>
                <a:latin typeface="宋体" pitchFamily="2" charset="-122"/>
              </a:rPr>
              <a:t>PC</a:t>
            </a:r>
            <a:r>
              <a:rPr kumimoji="1" lang="zh-CN" altLang="en-US" sz="2400" b="1" smtClean="0">
                <a:solidFill>
                  <a:srgbClr val="3333CC"/>
                </a:solidFill>
                <a:latin typeface="宋体" pitchFamily="2" charset="-122"/>
              </a:rPr>
              <a:t>加</a:t>
            </a:r>
            <a:r>
              <a:rPr kumimoji="1" lang="en-US" altLang="zh-CN" sz="2400" b="1" smtClean="0">
                <a:solidFill>
                  <a:srgbClr val="3333CC"/>
                </a:solidFill>
                <a:latin typeface="宋体" pitchFamily="2" charset="-122"/>
              </a:rPr>
              <a:t>1</a:t>
            </a:r>
            <a:r>
              <a:rPr kumimoji="1" lang="zh-CN" altLang="en-US" sz="2400" b="1" smtClean="0">
                <a:solidFill>
                  <a:srgbClr val="3333CC"/>
                </a:solidFill>
                <a:latin typeface="宋体" pitchFamily="2" charset="-122"/>
              </a:rPr>
              <a:t>周期</a:t>
            </a:r>
          </a:p>
        </p:txBody>
      </p:sp>
      <p:sp>
        <p:nvSpPr>
          <p:cNvPr id="75780" name="Rectangle 4"/>
          <p:cNvSpPr>
            <a:spLocks noChangeArrowheads="1"/>
          </p:cNvSpPr>
          <p:nvPr/>
        </p:nvSpPr>
        <p:spPr bwMode="auto">
          <a:xfrm>
            <a:off x="381000" y="1600200"/>
            <a:ext cx="43307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zh-CN" altLang="en-US" sz="2400" b="1" smtClean="0">
                <a:solidFill>
                  <a:srgbClr val="000000"/>
                </a:solidFill>
                <a:latin typeface="宋体" pitchFamily="2" charset="-122"/>
              </a:rPr>
              <a:t>实现以下操作：</a:t>
            </a:r>
            <a:r>
              <a:rPr kumimoji="1" lang="en-US" altLang="zh-CN" sz="2400" b="1" smtClean="0">
                <a:solidFill>
                  <a:srgbClr val="000000"/>
                </a:solidFill>
                <a:latin typeface="宋体" pitchFamily="2" charset="-122"/>
              </a:rPr>
              <a:t>IR=Memory[PC]</a:t>
            </a:r>
          </a:p>
          <a:p>
            <a:pPr algn="l" eaLnBrk="1" hangingPunct="1"/>
            <a:r>
              <a:rPr kumimoji="1" lang="en-US" altLang="zh-CN" sz="2400" b="1" smtClean="0">
                <a:solidFill>
                  <a:srgbClr val="000000"/>
                </a:solidFill>
                <a:latin typeface="宋体" pitchFamily="2" charset="-122"/>
              </a:rPr>
              <a:t>                PC=PC+1</a:t>
            </a:r>
          </a:p>
        </p:txBody>
      </p:sp>
      <p:sp>
        <p:nvSpPr>
          <p:cNvPr id="75781" name="Rectangle 5"/>
          <p:cNvSpPr>
            <a:spLocks noChangeArrowheads="1"/>
          </p:cNvSpPr>
          <p:nvPr/>
        </p:nvSpPr>
        <p:spPr bwMode="auto">
          <a:xfrm>
            <a:off x="304800" y="2667000"/>
            <a:ext cx="8305800"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hangingPunct="1"/>
            <a:r>
              <a:rPr kumimoji="1" lang="zh-CN" altLang="en-US" sz="2400" b="1" dirty="0" smtClean="0">
                <a:solidFill>
                  <a:srgbClr val="FF0000"/>
                </a:solidFill>
                <a:latin typeface="宋体" pitchFamily="2" charset="-122"/>
              </a:rPr>
              <a:t>该周期用到的控制信号：</a:t>
            </a:r>
          </a:p>
          <a:p>
            <a:pPr algn="l" eaLnBrk="1" hangingPunct="1"/>
            <a:r>
              <a:rPr kumimoji="1" lang="en-US" altLang="zh-CN" sz="2400" b="1" dirty="0" err="1" smtClean="0">
                <a:solidFill>
                  <a:srgbClr val="000000"/>
                </a:solidFill>
                <a:latin typeface="宋体" pitchFamily="2" charset="-122"/>
              </a:rPr>
              <a:t>SelLdst</a:t>
            </a:r>
            <a:r>
              <a:rPr kumimoji="1" lang="en-US" altLang="zh-CN" sz="2400" b="1" dirty="0" smtClean="0">
                <a:solidFill>
                  <a:srgbClr val="000000"/>
                </a:solidFill>
                <a:latin typeface="宋体" pitchFamily="2" charset="-122"/>
              </a:rPr>
              <a:t>=0  (</a:t>
            </a:r>
            <a:r>
              <a:rPr kumimoji="1" lang="zh-CN" altLang="en-US" sz="2400" b="1" dirty="0" smtClean="0">
                <a:solidFill>
                  <a:srgbClr val="000000"/>
                </a:solidFill>
                <a:latin typeface="宋体" pitchFamily="2" charset="-122"/>
              </a:rPr>
              <a:t>选择</a:t>
            </a:r>
            <a:r>
              <a:rPr kumimoji="1" lang="en-US" altLang="zh-CN" sz="2400" b="1" dirty="0" smtClean="0">
                <a:solidFill>
                  <a:srgbClr val="000000"/>
                </a:solidFill>
                <a:latin typeface="宋体" pitchFamily="2" charset="-122"/>
              </a:rPr>
              <a:t>PC</a:t>
            </a:r>
            <a:r>
              <a:rPr kumimoji="1" lang="zh-CN" altLang="en-US" sz="2400" b="1" dirty="0" smtClean="0">
                <a:solidFill>
                  <a:srgbClr val="000000"/>
                </a:solidFill>
                <a:latin typeface="宋体" pitchFamily="2" charset="-122"/>
              </a:rPr>
              <a:t>的内容做存储器地址</a:t>
            </a:r>
            <a:r>
              <a:rPr kumimoji="1" lang="en-US" altLang="zh-CN" sz="2400" b="1" dirty="0" smtClean="0">
                <a:solidFill>
                  <a:srgbClr val="000000"/>
                </a:solidFill>
                <a:latin typeface="宋体" pitchFamily="2" charset="-122"/>
              </a:rPr>
              <a:t>)</a:t>
            </a:r>
          </a:p>
          <a:p>
            <a:pPr algn="l" eaLnBrk="1" hangingPunct="1"/>
            <a:r>
              <a:rPr kumimoji="1" lang="en-US" altLang="zh-CN" sz="2400" b="1" dirty="0" err="1" smtClean="0">
                <a:solidFill>
                  <a:srgbClr val="000000"/>
                </a:solidFill>
                <a:latin typeface="宋体" pitchFamily="2" charset="-122"/>
              </a:rPr>
              <a:t>SelAluA</a:t>
            </a:r>
            <a:r>
              <a:rPr kumimoji="1" lang="en-US" altLang="zh-CN" sz="2400" b="1" dirty="0" smtClean="0">
                <a:solidFill>
                  <a:srgbClr val="000000"/>
                </a:solidFill>
                <a:latin typeface="宋体" pitchFamily="2" charset="-122"/>
              </a:rPr>
              <a:t>=1  (</a:t>
            </a:r>
            <a:r>
              <a:rPr kumimoji="1" lang="zh-CN" altLang="en-US" sz="2400" b="1" dirty="0" smtClean="0">
                <a:solidFill>
                  <a:srgbClr val="000000"/>
                </a:solidFill>
                <a:latin typeface="宋体" pitchFamily="2" charset="-122"/>
              </a:rPr>
              <a:t>选择</a:t>
            </a:r>
            <a:r>
              <a:rPr kumimoji="1" lang="en-US" altLang="zh-CN" sz="2400" b="1" dirty="0" smtClean="0">
                <a:solidFill>
                  <a:srgbClr val="000000"/>
                </a:solidFill>
                <a:latin typeface="宋体" pitchFamily="2" charset="-122"/>
              </a:rPr>
              <a:t>PC</a:t>
            </a:r>
            <a:r>
              <a:rPr kumimoji="1" lang="zh-CN" altLang="en-US" sz="2400" b="1" dirty="0" smtClean="0">
                <a:solidFill>
                  <a:srgbClr val="000000"/>
                </a:solidFill>
                <a:latin typeface="宋体" pitchFamily="2" charset="-122"/>
              </a:rPr>
              <a:t>的内容做</a:t>
            </a:r>
            <a:r>
              <a:rPr kumimoji="1" lang="en-US" altLang="zh-CN" sz="2400" b="1" dirty="0" smtClean="0">
                <a:solidFill>
                  <a:srgbClr val="000000"/>
                </a:solidFill>
                <a:latin typeface="宋体" pitchFamily="2" charset="-122"/>
              </a:rPr>
              <a:t>ALU A</a:t>
            </a:r>
            <a:r>
              <a:rPr kumimoji="1" lang="zh-CN" altLang="en-US" sz="2400" b="1" dirty="0" smtClean="0">
                <a:solidFill>
                  <a:srgbClr val="000000"/>
                </a:solidFill>
                <a:latin typeface="宋体" pitchFamily="2" charset="-122"/>
              </a:rPr>
              <a:t>端的输入</a:t>
            </a:r>
            <a:r>
              <a:rPr kumimoji="1" lang="en-US" altLang="zh-CN" sz="2400" b="1" dirty="0" smtClean="0">
                <a:solidFill>
                  <a:srgbClr val="000000"/>
                </a:solidFill>
                <a:latin typeface="宋体" pitchFamily="2" charset="-122"/>
              </a:rPr>
              <a:t>)</a:t>
            </a:r>
          </a:p>
          <a:p>
            <a:pPr algn="l" eaLnBrk="1" hangingPunct="1"/>
            <a:r>
              <a:rPr kumimoji="1" lang="en-US" altLang="zh-CN" sz="2400" b="1" dirty="0" err="1" smtClean="0">
                <a:solidFill>
                  <a:srgbClr val="000000"/>
                </a:solidFill>
                <a:latin typeface="宋体" pitchFamily="2" charset="-122"/>
              </a:rPr>
              <a:t>SelAluB</a:t>
            </a:r>
            <a:r>
              <a:rPr kumimoji="1" lang="en-US" altLang="zh-CN" sz="2400" b="1" dirty="0" smtClean="0">
                <a:solidFill>
                  <a:srgbClr val="000000"/>
                </a:solidFill>
                <a:latin typeface="宋体" pitchFamily="2" charset="-122"/>
              </a:rPr>
              <a:t>=10 (</a:t>
            </a:r>
            <a:r>
              <a:rPr kumimoji="1" lang="zh-CN" altLang="en-US" sz="2400" b="1" dirty="0" smtClean="0">
                <a:solidFill>
                  <a:srgbClr val="000000"/>
                </a:solidFill>
                <a:latin typeface="宋体" pitchFamily="2" charset="-122"/>
              </a:rPr>
              <a:t>选择</a:t>
            </a:r>
            <a:r>
              <a:rPr kumimoji="1" lang="en-US" altLang="zh-CN" sz="2400" b="1" dirty="0" smtClean="0">
                <a:solidFill>
                  <a:srgbClr val="000000"/>
                </a:solidFill>
                <a:latin typeface="宋体" pitchFamily="2" charset="-122"/>
              </a:rPr>
              <a:t>1</a:t>
            </a:r>
            <a:r>
              <a:rPr kumimoji="1" lang="zh-CN" altLang="en-US" sz="2400" b="1" dirty="0" smtClean="0">
                <a:solidFill>
                  <a:srgbClr val="000000"/>
                </a:solidFill>
                <a:latin typeface="宋体" pitchFamily="2" charset="-122"/>
              </a:rPr>
              <a:t>做</a:t>
            </a:r>
            <a:r>
              <a:rPr kumimoji="1" lang="en-US" altLang="zh-CN" sz="2400" b="1" dirty="0" smtClean="0">
                <a:solidFill>
                  <a:srgbClr val="000000"/>
                </a:solidFill>
                <a:latin typeface="宋体" pitchFamily="2" charset="-122"/>
              </a:rPr>
              <a:t>ALU B</a:t>
            </a:r>
            <a:r>
              <a:rPr kumimoji="1" lang="zh-CN" altLang="en-US" sz="2400" b="1" dirty="0" smtClean="0">
                <a:solidFill>
                  <a:srgbClr val="000000"/>
                </a:solidFill>
                <a:latin typeface="宋体" pitchFamily="2" charset="-122"/>
              </a:rPr>
              <a:t>端的输入</a:t>
            </a:r>
            <a:r>
              <a:rPr kumimoji="1" lang="en-US" altLang="zh-CN" sz="2400" b="1" dirty="0" smtClean="0">
                <a:solidFill>
                  <a:srgbClr val="000000"/>
                </a:solidFill>
                <a:latin typeface="宋体" pitchFamily="2" charset="-122"/>
              </a:rPr>
              <a:t>)</a:t>
            </a:r>
          </a:p>
          <a:p>
            <a:pPr algn="l" eaLnBrk="1" hangingPunct="1"/>
            <a:r>
              <a:rPr kumimoji="1" lang="en-US" altLang="zh-CN" sz="2400" b="1" dirty="0" err="1" smtClean="0">
                <a:solidFill>
                  <a:srgbClr val="000000"/>
                </a:solidFill>
                <a:latin typeface="宋体" pitchFamily="2" charset="-122"/>
              </a:rPr>
              <a:t>AluOP</a:t>
            </a:r>
            <a:r>
              <a:rPr kumimoji="1" lang="en-US" altLang="zh-CN" sz="2400" b="1" dirty="0" smtClean="0">
                <a:solidFill>
                  <a:srgbClr val="000000"/>
                </a:solidFill>
                <a:latin typeface="宋体" pitchFamily="2" charset="-122"/>
              </a:rPr>
              <a:t>=10   (ALU </a:t>
            </a:r>
            <a:r>
              <a:rPr kumimoji="1" lang="zh-CN" altLang="en-US" sz="2400" b="1" dirty="0" smtClean="0">
                <a:solidFill>
                  <a:srgbClr val="000000"/>
                </a:solidFill>
                <a:latin typeface="宋体" pitchFamily="2" charset="-122"/>
              </a:rPr>
              <a:t>做加运算</a:t>
            </a:r>
            <a:r>
              <a:rPr kumimoji="1" lang="en-US" altLang="zh-CN" sz="2400" b="1" dirty="0" smtClean="0">
                <a:solidFill>
                  <a:srgbClr val="000000"/>
                </a:solidFill>
                <a:latin typeface="宋体" pitchFamily="2" charset="-122"/>
              </a:rPr>
              <a:t>)</a:t>
            </a:r>
          </a:p>
          <a:p>
            <a:pPr algn="l" eaLnBrk="1" hangingPunct="1"/>
            <a:r>
              <a:rPr kumimoji="1" lang="en-US" altLang="zh-CN" sz="2400" b="1" dirty="0" err="1" smtClean="0">
                <a:solidFill>
                  <a:srgbClr val="000000"/>
                </a:solidFill>
                <a:latin typeface="宋体" pitchFamily="2" charset="-122"/>
              </a:rPr>
              <a:t>WriteIR</a:t>
            </a:r>
            <a:r>
              <a:rPr kumimoji="1" lang="en-US" altLang="zh-CN" sz="2400" b="1" dirty="0" smtClean="0">
                <a:solidFill>
                  <a:srgbClr val="000000"/>
                </a:solidFill>
                <a:latin typeface="宋体" pitchFamily="2" charset="-122"/>
              </a:rPr>
              <a:t>=1  (</a:t>
            </a:r>
            <a:r>
              <a:rPr kumimoji="1" lang="zh-CN" altLang="en-US" sz="2400" b="1" dirty="0" smtClean="0">
                <a:solidFill>
                  <a:srgbClr val="000000"/>
                </a:solidFill>
                <a:latin typeface="宋体" pitchFamily="2" charset="-122"/>
              </a:rPr>
              <a:t>周期结束时写指令寄存器</a:t>
            </a:r>
            <a:r>
              <a:rPr kumimoji="1" lang="en-US" altLang="zh-CN" sz="2400" b="1" dirty="0" smtClean="0">
                <a:solidFill>
                  <a:srgbClr val="000000"/>
                </a:solidFill>
                <a:latin typeface="宋体" pitchFamily="2" charset="-122"/>
              </a:rPr>
              <a:t>IR)</a:t>
            </a:r>
          </a:p>
          <a:p>
            <a:pPr algn="l" eaLnBrk="1" hangingPunct="1"/>
            <a:r>
              <a:rPr kumimoji="1" lang="en-US" altLang="zh-CN" sz="2400" b="1" dirty="0" err="1" smtClean="0">
                <a:solidFill>
                  <a:srgbClr val="000000"/>
                </a:solidFill>
                <a:latin typeface="宋体" pitchFamily="2" charset="-122"/>
              </a:rPr>
              <a:t>WritePC</a:t>
            </a:r>
            <a:r>
              <a:rPr kumimoji="1" lang="en-US" altLang="zh-CN" sz="2400" b="1" dirty="0" smtClean="0">
                <a:solidFill>
                  <a:srgbClr val="000000"/>
                </a:solidFill>
                <a:latin typeface="宋体" pitchFamily="2" charset="-122"/>
              </a:rPr>
              <a:t>=1  (</a:t>
            </a:r>
            <a:r>
              <a:rPr kumimoji="1" lang="zh-CN" altLang="en-US" sz="2400" b="1" dirty="0" smtClean="0">
                <a:solidFill>
                  <a:srgbClr val="000000"/>
                </a:solidFill>
                <a:latin typeface="宋体" pitchFamily="2" charset="-122"/>
              </a:rPr>
              <a:t>周期结束时写程序计数器</a:t>
            </a:r>
            <a:r>
              <a:rPr kumimoji="1" lang="en-US" altLang="zh-CN" sz="2400" b="1" dirty="0" smtClean="0">
                <a:solidFill>
                  <a:srgbClr val="000000"/>
                </a:solidFill>
                <a:latin typeface="宋体" pitchFamily="2" charset="-122"/>
              </a:rPr>
              <a:t>PC)</a:t>
            </a:r>
          </a:p>
          <a:p>
            <a:pPr algn="l" eaLnBrk="1" hangingPunct="1"/>
            <a:endParaRPr kumimoji="1" lang="en-US" altLang="zh-CN" sz="2400" b="1" dirty="0" smtClean="0">
              <a:solidFill>
                <a:srgbClr val="000000"/>
              </a:solidFill>
              <a:latin typeface="宋体" pitchFamily="2" charset="-122"/>
            </a:endParaRPr>
          </a:p>
        </p:txBody>
      </p:sp>
    </p:spTree>
    <p:extLst>
      <p:ext uri="{BB962C8B-B14F-4D97-AF65-F5344CB8AC3E}">
        <p14:creationId xmlns:p14="http://schemas.microsoft.com/office/powerpoint/2010/main" val="1345433069"/>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6802" name="Object 3"/>
          <p:cNvGraphicFramePr>
            <a:graphicFrameLocks noChangeAspect="1"/>
          </p:cNvGraphicFramePr>
          <p:nvPr>
            <p:extLst>
              <p:ext uri="{D42A27DB-BD31-4B8C-83A1-F6EECF244321}">
                <p14:modId xmlns:p14="http://schemas.microsoft.com/office/powerpoint/2010/main" val="1806325232"/>
              </p:ext>
            </p:extLst>
          </p:nvPr>
        </p:nvGraphicFramePr>
        <p:xfrm>
          <a:off x="381000" y="533400"/>
          <a:ext cx="8458200" cy="5715000"/>
        </p:xfrm>
        <a:graphic>
          <a:graphicData uri="http://schemas.openxmlformats.org/presentationml/2006/ole">
            <mc:AlternateContent xmlns:mc="http://schemas.openxmlformats.org/markup-compatibility/2006">
              <mc:Choice xmlns:v="urn:schemas-microsoft-com:vml" Requires="v">
                <p:oleObj spid="_x0000_s2261" name="Visio" r:id="rId4" imgW="8888703" imgH="4990812" progId="Visio.Drawing.11">
                  <p:embed/>
                </p:oleObj>
              </mc:Choice>
              <mc:Fallback>
                <p:oleObj name="Visio" r:id="rId4" imgW="8888703" imgH="4990812" progId="Visio.Drawing.11">
                  <p:embed/>
                  <p:pic>
                    <p:nvPicPr>
                      <p:cNvPr id="0" name=""/>
                      <p:cNvPicPr>
                        <a:picLocks noChangeAspect="1" noChangeArrowheads="1"/>
                      </p:cNvPicPr>
                      <p:nvPr/>
                    </p:nvPicPr>
                    <p:blipFill>
                      <a:blip r:embed="rId5"/>
                      <a:srcRect/>
                      <a:stretch>
                        <a:fillRect/>
                      </a:stretch>
                    </p:blipFill>
                    <p:spPr bwMode="auto">
                      <a:xfrm>
                        <a:off x="381000" y="533400"/>
                        <a:ext cx="845820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990704054"/>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ChangeArrowheads="1"/>
          </p:cNvSpPr>
          <p:nvPr/>
        </p:nvSpPr>
        <p:spPr bwMode="auto">
          <a:xfrm>
            <a:off x="381000" y="304800"/>
            <a:ext cx="4933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en-US" altLang="zh-CN" sz="2400" b="1" smtClean="0">
                <a:solidFill>
                  <a:srgbClr val="FD0128"/>
                </a:solidFill>
                <a:latin typeface="宋体" pitchFamily="2" charset="-122"/>
              </a:rPr>
              <a:t>2</a:t>
            </a:r>
            <a:r>
              <a:rPr kumimoji="1" lang="zh-CN" altLang="en-US" sz="2400" b="1" smtClean="0">
                <a:solidFill>
                  <a:srgbClr val="FD0128"/>
                </a:solidFill>
                <a:latin typeface="宋体" pitchFamily="2" charset="-122"/>
              </a:rPr>
              <a:t>、指令译码，读寄存器及转移周期</a:t>
            </a:r>
          </a:p>
        </p:txBody>
      </p:sp>
      <p:sp>
        <p:nvSpPr>
          <p:cNvPr id="77827" name="Rectangle 3"/>
          <p:cNvSpPr>
            <a:spLocks noChangeArrowheads="1"/>
          </p:cNvSpPr>
          <p:nvPr/>
        </p:nvSpPr>
        <p:spPr bwMode="auto">
          <a:xfrm>
            <a:off x="457200" y="762000"/>
            <a:ext cx="784860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hangingPunct="1"/>
            <a:r>
              <a:rPr kumimoji="1" lang="zh-CN" altLang="en-US" sz="2400" b="1" smtClean="0">
                <a:solidFill>
                  <a:srgbClr val="000000"/>
                </a:solidFill>
                <a:latin typeface="宋体" pitchFamily="2" charset="-122"/>
              </a:rPr>
              <a:t>实现以下操作：</a:t>
            </a:r>
            <a:r>
              <a:rPr kumimoji="1" lang="en-US" altLang="zh-CN" sz="2400" b="1" smtClean="0">
                <a:solidFill>
                  <a:srgbClr val="000000"/>
                </a:solidFill>
                <a:latin typeface="宋体" pitchFamily="2" charset="-122"/>
              </a:rPr>
              <a:t>A=Register[rs1] </a:t>
            </a:r>
          </a:p>
          <a:p>
            <a:pPr algn="l" eaLnBrk="1" hangingPunct="1"/>
            <a:r>
              <a:rPr kumimoji="1" lang="en-US" altLang="zh-CN" sz="2400" b="1" smtClean="0">
                <a:solidFill>
                  <a:srgbClr val="000000"/>
                </a:solidFill>
                <a:latin typeface="宋体" pitchFamily="2" charset="-122"/>
              </a:rPr>
              <a:t>              B=Register[rs2]</a:t>
            </a:r>
          </a:p>
          <a:p>
            <a:pPr algn="l" eaLnBrk="1" hangingPunct="1"/>
            <a:r>
              <a:rPr kumimoji="1" lang="en-US" altLang="zh-CN" sz="2400" b="1" smtClean="0">
                <a:solidFill>
                  <a:srgbClr val="000000"/>
                </a:solidFill>
                <a:latin typeface="宋体" pitchFamily="2" charset="-122"/>
              </a:rPr>
              <a:t>              IM=SignExtend[imme]</a:t>
            </a:r>
          </a:p>
          <a:p>
            <a:pPr algn="l" eaLnBrk="1" hangingPunct="1"/>
            <a:r>
              <a:rPr kumimoji="1" lang="en-US" altLang="zh-CN" sz="2400" b="1" smtClean="0">
                <a:solidFill>
                  <a:srgbClr val="000000"/>
                </a:solidFill>
                <a:latin typeface="宋体" pitchFamily="2" charset="-122"/>
              </a:rPr>
              <a:t>           If(BranchTaken)</a:t>
            </a:r>
          </a:p>
          <a:p>
            <a:pPr algn="l" eaLnBrk="1" hangingPunct="1"/>
            <a:r>
              <a:rPr kumimoji="1" lang="en-US" altLang="zh-CN" sz="2400" b="1" smtClean="0">
                <a:solidFill>
                  <a:srgbClr val="000000"/>
                </a:solidFill>
                <a:latin typeface="宋体" pitchFamily="2" charset="-122"/>
              </a:rPr>
              <a:t>	        PC=PC+SignExtend[disp] </a:t>
            </a:r>
          </a:p>
        </p:txBody>
      </p:sp>
      <p:sp>
        <p:nvSpPr>
          <p:cNvPr id="77828" name="Rectangle 197"/>
          <p:cNvSpPr>
            <a:spLocks noChangeArrowheads="1"/>
          </p:cNvSpPr>
          <p:nvPr/>
        </p:nvSpPr>
        <p:spPr bwMode="auto">
          <a:xfrm>
            <a:off x="381000" y="2819400"/>
            <a:ext cx="8305800"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hangingPunct="1"/>
            <a:r>
              <a:rPr kumimoji="1" lang="zh-CN" altLang="en-US" sz="2400" b="1" dirty="0" smtClean="0">
                <a:solidFill>
                  <a:srgbClr val="FF0000"/>
                </a:solidFill>
                <a:latin typeface="宋体" pitchFamily="2" charset="-122"/>
              </a:rPr>
              <a:t>该周期用到的控制信号：</a:t>
            </a:r>
          </a:p>
          <a:p>
            <a:pPr algn="l" eaLnBrk="1" hangingPunct="1"/>
            <a:r>
              <a:rPr kumimoji="1" lang="en-US" altLang="zh-CN" sz="2400" b="1" dirty="0" err="1" smtClean="0">
                <a:solidFill>
                  <a:srgbClr val="000000"/>
                </a:solidFill>
                <a:latin typeface="宋体" pitchFamily="2" charset="-122"/>
              </a:rPr>
              <a:t>SelSt</a:t>
            </a:r>
            <a:r>
              <a:rPr kumimoji="1" lang="en-US" altLang="zh-CN" sz="2400" b="1" dirty="0" smtClean="0">
                <a:solidFill>
                  <a:srgbClr val="000000"/>
                </a:solidFill>
                <a:latin typeface="宋体" pitchFamily="2" charset="-122"/>
              </a:rPr>
              <a:t>=0(</a:t>
            </a:r>
            <a:r>
              <a:rPr kumimoji="1" lang="zh-CN" altLang="en-US" sz="2400" b="1" dirty="0" smtClean="0">
                <a:solidFill>
                  <a:srgbClr val="000000"/>
                </a:solidFill>
                <a:latin typeface="宋体" pitchFamily="2" charset="-122"/>
              </a:rPr>
              <a:t>非</a:t>
            </a:r>
            <a:r>
              <a:rPr kumimoji="1" lang="en-US" altLang="zh-CN" sz="2400" b="1" dirty="0" smtClean="0">
                <a:solidFill>
                  <a:srgbClr val="000000"/>
                </a:solidFill>
                <a:latin typeface="宋体" pitchFamily="2" charset="-122"/>
              </a:rPr>
              <a:t>store</a:t>
            </a:r>
            <a:r>
              <a:rPr kumimoji="1" lang="zh-CN" altLang="en-US" sz="2400" b="1" dirty="0" smtClean="0">
                <a:solidFill>
                  <a:srgbClr val="000000"/>
                </a:solidFill>
                <a:latin typeface="宋体" pitchFamily="2" charset="-122"/>
              </a:rPr>
              <a:t>指令</a:t>
            </a:r>
            <a:r>
              <a:rPr kumimoji="1" lang="en-US" altLang="zh-CN" sz="2400" b="1" dirty="0" smtClean="0">
                <a:solidFill>
                  <a:srgbClr val="000000"/>
                </a:solidFill>
                <a:latin typeface="宋体" pitchFamily="2" charset="-122"/>
              </a:rPr>
              <a:t>)</a:t>
            </a:r>
          </a:p>
          <a:p>
            <a:pPr algn="l" eaLnBrk="1" hangingPunct="1"/>
            <a:r>
              <a:rPr kumimoji="1" lang="en-US" altLang="zh-CN" sz="2400" b="1" dirty="0" err="1" smtClean="0">
                <a:solidFill>
                  <a:srgbClr val="000000"/>
                </a:solidFill>
                <a:latin typeface="宋体" pitchFamily="2" charset="-122"/>
              </a:rPr>
              <a:t>SelSt</a:t>
            </a:r>
            <a:r>
              <a:rPr kumimoji="1" lang="en-US" altLang="zh-CN" sz="2400" b="1" dirty="0" smtClean="0">
                <a:solidFill>
                  <a:srgbClr val="000000"/>
                </a:solidFill>
                <a:latin typeface="宋体" pitchFamily="2" charset="-122"/>
              </a:rPr>
              <a:t>=1(store</a:t>
            </a:r>
            <a:r>
              <a:rPr kumimoji="1" lang="zh-CN" altLang="en-US" sz="2400" b="1" dirty="0" smtClean="0">
                <a:solidFill>
                  <a:srgbClr val="000000"/>
                </a:solidFill>
                <a:latin typeface="宋体" pitchFamily="2" charset="-122"/>
              </a:rPr>
              <a:t>指令</a:t>
            </a:r>
            <a:r>
              <a:rPr kumimoji="1" lang="en-US" altLang="zh-CN" sz="2400" b="1" dirty="0" smtClean="0">
                <a:solidFill>
                  <a:srgbClr val="000000"/>
                </a:solidFill>
                <a:latin typeface="宋体" pitchFamily="2" charset="-122"/>
              </a:rPr>
              <a:t>)</a:t>
            </a:r>
          </a:p>
          <a:p>
            <a:pPr algn="l" eaLnBrk="1" hangingPunct="1"/>
            <a:r>
              <a:rPr kumimoji="1" lang="zh-CN" altLang="en-US" sz="2400" b="1" dirty="0" smtClean="0">
                <a:solidFill>
                  <a:srgbClr val="FF0000"/>
                </a:solidFill>
                <a:latin typeface="宋体" pitchFamily="2" charset="-122"/>
              </a:rPr>
              <a:t>如果该指令是转移指令</a:t>
            </a:r>
            <a:r>
              <a:rPr kumimoji="1" lang="en-US" altLang="zh-CN" sz="2400" b="1" dirty="0" smtClean="0">
                <a:solidFill>
                  <a:srgbClr val="FF0000"/>
                </a:solidFill>
                <a:latin typeface="宋体" pitchFamily="2" charset="-122"/>
              </a:rPr>
              <a:t>:</a:t>
            </a:r>
          </a:p>
          <a:p>
            <a:pPr algn="l" eaLnBrk="1" hangingPunct="1"/>
            <a:r>
              <a:rPr kumimoji="1" lang="en-US" altLang="zh-CN" sz="2400" b="1" dirty="0" err="1" smtClean="0">
                <a:solidFill>
                  <a:srgbClr val="000000"/>
                </a:solidFill>
                <a:latin typeface="宋体" pitchFamily="2" charset="-122"/>
              </a:rPr>
              <a:t>SelAluA</a:t>
            </a:r>
            <a:r>
              <a:rPr kumimoji="1" lang="en-US" altLang="zh-CN" sz="2400" b="1" dirty="0" smtClean="0">
                <a:solidFill>
                  <a:srgbClr val="000000"/>
                </a:solidFill>
                <a:latin typeface="宋体" pitchFamily="2" charset="-122"/>
              </a:rPr>
              <a:t>=1  (</a:t>
            </a:r>
            <a:r>
              <a:rPr kumimoji="1" lang="zh-CN" altLang="en-US" sz="2400" b="1" dirty="0" smtClean="0">
                <a:solidFill>
                  <a:srgbClr val="000000"/>
                </a:solidFill>
                <a:latin typeface="宋体" pitchFamily="2" charset="-122"/>
              </a:rPr>
              <a:t>选择</a:t>
            </a:r>
            <a:r>
              <a:rPr kumimoji="1" lang="en-US" altLang="zh-CN" sz="2400" b="1" dirty="0" smtClean="0">
                <a:solidFill>
                  <a:srgbClr val="000000"/>
                </a:solidFill>
                <a:latin typeface="宋体" pitchFamily="2" charset="-122"/>
              </a:rPr>
              <a:t>PC</a:t>
            </a:r>
            <a:r>
              <a:rPr kumimoji="1" lang="zh-CN" altLang="en-US" sz="2400" b="1" dirty="0" smtClean="0">
                <a:solidFill>
                  <a:srgbClr val="000000"/>
                </a:solidFill>
                <a:latin typeface="宋体" pitchFamily="2" charset="-122"/>
              </a:rPr>
              <a:t>的内容做</a:t>
            </a:r>
            <a:r>
              <a:rPr kumimoji="1" lang="en-US" altLang="zh-CN" sz="2400" b="1" dirty="0" smtClean="0">
                <a:solidFill>
                  <a:srgbClr val="000000"/>
                </a:solidFill>
                <a:latin typeface="宋体" pitchFamily="2" charset="-122"/>
              </a:rPr>
              <a:t>ALU A</a:t>
            </a:r>
            <a:r>
              <a:rPr kumimoji="1" lang="zh-CN" altLang="en-US" sz="2400" b="1" dirty="0" smtClean="0">
                <a:solidFill>
                  <a:srgbClr val="000000"/>
                </a:solidFill>
                <a:latin typeface="宋体" pitchFamily="2" charset="-122"/>
              </a:rPr>
              <a:t>端的输入</a:t>
            </a:r>
            <a:r>
              <a:rPr kumimoji="1" lang="en-US" altLang="zh-CN" sz="2400" b="1" dirty="0" smtClean="0">
                <a:solidFill>
                  <a:srgbClr val="000000"/>
                </a:solidFill>
                <a:latin typeface="宋体" pitchFamily="2" charset="-122"/>
              </a:rPr>
              <a:t>)</a:t>
            </a:r>
          </a:p>
          <a:p>
            <a:pPr algn="l" eaLnBrk="1" hangingPunct="1"/>
            <a:r>
              <a:rPr kumimoji="1" lang="en-US" altLang="zh-CN" sz="2400" b="1" dirty="0" err="1" smtClean="0">
                <a:solidFill>
                  <a:srgbClr val="000000"/>
                </a:solidFill>
                <a:latin typeface="宋体" pitchFamily="2" charset="-122"/>
              </a:rPr>
              <a:t>SelAluB</a:t>
            </a:r>
            <a:r>
              <a:rPr kumimoji="1" lang="en-US" altLang="zh-CN" sz="2400" b="1" dirty="0" smtClean="0">
                <a:solidFill>
                  <a:srgbClr val="000000"/>
                </a:solidFill>
                <a:latin typeface="宋体" pitchFamily="2" charset="-122"/>
              </a:rPr>
              <a:t>=11 (</a:t>
            </a:r>
            <a:r>
              <a:rPr kumimoji="1" lang="zh-CN" altLang="en-US" sz="2400" b="1" dirty="0" smtClean="0">
                <a:solidFill>
                  <a:srgbClr val="000000"/>
                </a:solidFill>
                <a:latin typeface="宋体" pitchFamily="2" charset="-122"/>
              </a:rPr>
              <a:t>选择扩展的偏移量做</a:t>
            </a:r>
            <a:r>
              <a:rPr kumimoji="1" lang="en-US" altLang="zh-CN" sz="2400" b="1" dirty="0" smtClean="0">
                <a:solidFill>
                  <a:srgbClr val="000000"/>
                </a:solidFill>
                <a:latin typeface="宋体" pitchFamily="2" charset="-122"/>
              </a:rPr>
              <a:t>ALU B</a:t>
            </a:r>
            <a:r>
              <a:rPr kumimoji="1" lang="zh-CN" altLang="en-US" sz="2400" b="1" dirty="0" smtClean="0">
                <a:solidFill>
                  <a:srgbClr val="000000"/>
                </a:solidFill>
                <a:latin typeface="宋体" pitchFamily="2" charset="-122"/>
              </a:rPr>
              <a:t>端的输入</a:t>
            </a:r>
            <a:r>
              <a:rPr kumimoji="1" lang="en-US" altLang="zh-CN" sz="2400" b="1" dirty="0" smtClean="0">
                <a:solidFill>
                  <a:srgbClr val="000000"/>
                </a:solidFill>
                <a:latin typeface="宋体" pitchFamily="2" charset="-122"/>
              </a:rPr>
              <a:t>)</a:t>
            </a:r>
          </a:p>
          <a:p>
            <a:pPr algn="l" eaLnBrk="1" hangingPunct="1"/>
            <a:r>
              <a:rPr kumimoji="1" lang="en-US" altLang="zh-CN" sz="2400" b="1" dirty="0" err="1" smtClean="0">
                <a:solidFill>
                  <a:srgbClr val="000000"/>
                </a:solidFill>
                <a:latin typeface="宋体" pitchFamily="2" charset="-122"/>
              </a:rPr>
              <a:t>AluOP</a:t>
            </a:r>
            <a:r>
              <a:rPr kumimoji="1" lang="en-US" altLang="zh-CN" sz="2400" b="1" dirty="0" smtClean="0">
                <a:solidFill>
                  <a:srgbClr val="000000"/>
                </a:solidFill>
                <a:latin typeface="宋体" pitchFamily="2" charset="-122"/>
              </a:rPr>
              <a:t>=10   (ALU </a:t>
            </a:r>
            <a:r>
              <a:rPr kumimoji="1" lang="zh-CN" altLang="en-US" sz="2400" b="1" dirty="0" smtClean="0">
                <a:solidFill>
                  <a:srgbClr val="000000"/>
                </a:solidFill>
                <a:latin typeface="宋体" pitchFamily="2" charset="-122"/>
              </a:rPr>
              <a:t>做加运算</a:t>
            </a:r>
            <a:r>
              <a:rPr kumimoji="1" lang="en-US" altLang="zh-CN" sz="2400" b="1" dirty="0" smtClean="0">
                <a:solidFill>
                  <a:srgbClr val="000000"/>
                </a:solidFill>
                <a:latin typeface="宋体" pitchFamily="2" charset="-122"/>
              </a:rPr>
              <a:t>)</a:t>
            </a:r>
          </a:p>
          <a:p>
            <a:pPr algn="l" eaLnBrk="1" hangingPunct="1"/>
            <a:r>
              <a:rPr kumimoji="1" lang="en-US" altLang="zh-CN" sz="2400" b="1" dirty="0" err="1" smtClean="0">
                <a:solidFill>
                  <a:srgbClr val="000000"/>
                </a:solidFill>
                <a:latin typeface="宋体" pitchFamily="2" charset="-122"/>
              </a:rPr>
              <a:t>WritePC</a:t>
            </a:r>
            <a:r>
              <a:rPr kumimoji="1" lang="en-US" altLang="zh-CN" sz="2400" b="1" dirty="0" smtClean="0">
                <a:solidFill>
                  <a:srgbClr val="000000"/>
                </a:solidFill>
                <a:latin typeface="宋体" pitchFamily="2" charset="-122"/>
              </a:rPr>
              <a:t>=</a:t>
            </a:r>
            <a:r>
              <a:rPr kumimoji="1" lang="en-US" altLang="zh-CN" sz="2400" b="1" dirty="0" err="1" smtClean="0">
                <a:solidFill>
                  <a:srgbClr val="000000"/>
                </a:solidFill>
                <a:latin typeface="宋体" pitchFamily="2" charset="-122"/>
              </a:rPr>
              <a:t>Branch+bneZero+beqZero</a:t>
            </a:r>
            <a:r>
              <a:rPr kumimoji="1" lang="en-US" altLang="zh-CN" sz="2400" b="1" dirty="0" smtClean="0">
                <a:solidFill>
                  <a:srgbClr val="000000"/>
                </a:solidFill>
                <a:latin typeface="宋体" pitchFamily="2" charset="-122"/>
              </a:rPr>
              <a:t>(</a:t>
            </a:r>
            <a:r>
              <a:rPr kumimoji="1" lang="zh-CN" altLang="en-US" sz="2400" b="1" dirty="0" smtClean="0">
                <a:solidFill>
                  <a:srgbClr val="000000"/>
                </a:solidFill>
                <a:latin typeface="宋体" pitchFamily="2" charset="-122"/>
              </a:rPr>
              <a:t>若转移条件满足时写</a:t>
            </a:r>
            <a:r>
              <a:rPr kumimoji="1" lang="en-US" altLang="zh-CN" sz="2400" b="1" dirty="0" smtClean="0">
                <a:solidFill>
                  <a:srgbClr val="000000"/>
                </a:solidFill>
                <a:latin typeface="宋体" pitchFamily="2" charset="-122"/>
              </a:rPr>
              <a:t>PC)</a:t>
            </a:r>
          </a:p>
        </p:txBody>
      </p:sp>
      <p:sp>
        <p:nvSpPr>
          <p:cNvPr id="77829" name="Line 198"/>
          <p:cNvSpPr>
            <a:spLocks noChangeShapeType="1"/>
          </p:cNvSpPr>
          <p:nvPr/>
        </p:nvSpPr>
        <p:spPr bwMode="auto">
          <a:xfrm>
            <a:off x="3200400" y="5486400"/>
            <a:ext cx="609600" cy="0"/>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sp>
        <p:nvSpPr>
          <p:cNvPr id="77830" name="Rectangle 199"/>
          <p:cNvSpPr>
            <a:spLocks noChangeArrowheads="1"/>
          </p:cNvSpPr>
          <p:nvPr/>
        </p:nvSpPr>
        <p:spPr bwMode="auto">
          <a:xfrm>
            <a:off x="533400" y="5867400"/>
            <a:ext cx="4779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zh-CN" altLang="en-US" sz="2400" b="1" smtClean="0">
                <a:solidFill>
                  <a:srgbClr val="000000"/>
                </a:solidFill>
                <a:latin typeface="宋体" pitchFamily="2" charset="-122"/>
              </a:rPr>
              <a:t>在这个周期结束时，转移指令结束</a:t>
            </a:r>
          </a:p>
        </p:txBody>
      </p:sp>
    </p:spTree>
    <p:extLst>
      <p:ext uri="{BB962C8B-B14F-4D97-AF65-F5344CB8AC3E}">
        <p14:creationId xmlns:p14="http://schemas.microsoft.com/office/powerpoint/2010/main" val="1359971231"/>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8850" name="Object 2"/>
          <p:cNvGraphicFramePr>
            <a:graphicFrameLocks noChangeAspect="1"/>
          </p:cNvGraphicFramePr>
          <p:nvPr/>
        </p:nvGraphicFramePr>
        <p:xfrm>
          <a:off x="304800" y="990600"/>
          <a:ext cx="8572500" cy="5334000"/>
        </p:xfrm>
        <a:graphic>
          <a:graphicData uri="http://schemas.openxmlformats.org/presentationml/2006/ole">
            <mc:AlternateContent xmlns:mc="http://schemas.openxmlformats.org/markup-compatibility/2006">
              <mc:Choice xmlns:v="urn:schemas-microsoft-com:vml" Requires="v">
                <p:oleObj spid="_x0000_s3285" name="Visio" r:id="rId4" imgW="8762719" imgH="4980275" progId="Visio.Drawing.6">
                  <p:embed/>
                </p:oleObj>
              </mc:Choice>
              <mc:Fallback>
                <p:oleObj name="Visio" r:id="rId4" imgW="8762719" imgH="4980275"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990600"/>
                        <a:ext cx="85725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851" name="Rectangle 3"/>
          <p:cNvSpPr>
            <a:spLocks noChangeArrowheads="1"/>
          </p:cNvSpPr>
          <p:nvPr/>
        </p:nvSpPr>
        <p:spPr bwMode="auto">
          <a:xfrm>
            <a:off x="304800" y="304800"/>
            <a:ext cx="43636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zh-CN" altLang="en-US" sz="2400" b="1" dirty="0" smtClean="0">
                <a:solidFill>
                  <a:srgbClr val="FD0128"/>
                </a:solidFill>
                <a:latin typeface="宋体" pitchFamily="2" charset="-122"/>
              </a:rPr>
              <a:t>指令译码，读寄存器</a:t>
            </a:r>
            <a:r>
              <a:rPr kumimoji="1" lang="en-US" altLang="zh-CN" sz="2400" b="1" dirty="0" smtClean="0">
                <a:solidFill>
                  <a:srgbClr val="FD0128"/>
                </a:solidFill>
                <a:latin typeface="宋体" pitchFamily="2" charset="-122"/>
              </a:rPr>
              <a:t>(RR</a:t>
            </a:r>
            <a:r>
              <a:rPr kumimoji="1" lang="zh-CN" altLang="en-US" sz="2400" b="1" dirty="0" smtClean="0">
                <a:solidFill>
                  <a:srgbClr val="FD0128"/>
                </a:solidFill>
                <a:latin typeface="宋体" pitchFamily="2" charset="-122"/>
              </a:rPr>
              <a:t>类型）</a:t>
            </a:r>
          </a:p>
        </p:txBody>
      </p:sp>
      <p:pic>
        <p:nvPicPr>
          <p:cNvPr id="2" name="图片 1"/>
          <p:cNvPicPr>
            <a:picLocks noChangeAspect="1"/>
          </p:cNvPicPr>
          <p:nvPr/>
        </p:nvPicPr>
        <p:blipFill rotWithShape="1">
          <a:blip r:embed="rId6"/>
          <a:srcRect b="64988"/>
          <a:stretch/>
        </p:blipFill>
        <p:spPr>
          <a:xfrm>
            <a:off x="304800" y="5661248"/>
            <a:ext cx="2801748" cy="432048"/>
          </a:xfrm>
          <a:prstGeom prst="rect">
            <a:avLst/>
          </a:prstGeom>
        </p:spPr>
      </p:pic>
    </p:spTree>
    <p:extLst>
      <p:ext uri="{BB962C8B-B14F-4D97-AF65-F5344CB8AC3E}">
        <p14:creationId xmlns:p14="http://schemas.microsoft.com/office/powerpoint/2010/main" val="3700734317"/>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ChangeArrowheads="1"/>
          </p:cNvSpPr>
          <p:nvPr/>
        </p:nvSpPr>
        <p:spPr bwMode="auto">
          <a:xfrm>
            <a:off x="304800" y="304800"/>
            <a:ext cx="4478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zh-CN" altLang="en-US" sz="2400" b="1" dirty="0" smtClean="0">
                <a:solidFill>
                  <a:srgbClr val="FD0128"/>
                </a:solidFill>
                <a:latin typeface="宋体" pitchFamily="2" charset="-122"/>
              </a:rPr>
              <a:t>指令译码， </a:t>
            </a:r>
            <a:r>
              <a:rPr kumimoji="1" lang="en-US" altLang="zh-CN" sz="2400" b="1" dirty="0" smtClean="0">
                <a:solidFill>
                  <a:srgbClr val="FD0128"/>
                </a:solidFill>
                <a:latin typeface="宋体" pitchFamily="2" charset="-122"/>
              </a:rPr>
              <a:t>store</a:t>
            </a:r>
            <a:r>
              <a:rPr kumimoji="1" lang="zh-CN" altLang="en-US" sz="2400" b="1" dirty="0" smtClean="0">
                <a:solidFill>
                  <a:srgbClr val="FD0128"/>
                </a:solidFill>
                <a:latin typeface="宋体" pitchFamily="2" charset="-122"/>
              </a:rPr>
              <a:t>指令读寄存器</a:t>
            </a:r>
          </a:p>
        </p:txBody>
      </p:sp>
      <p:graphicFrame>
        <p:nvGraphicFramePr>
          <p:cNvPr id="79875" name="Object 3"/>
          <p:cNvGraphicFramePr>
            <a:graphicFrameLocks noChangeAspect="1"/>
          </p:cNvGraphicFramePr>
          <p:nvPr/>
        </p:nvGraphicFramePr>
        <p:xfrm>
          <a:off x="304800" y="938213"/>
          <a:ext cx="8534400" cy="5310187"/>
        </p:xfrm>
        <a:graphic>
          <a:graphicData uri="http://schemas.openxmlformats.org/presentationml/2006/ole">
            <mc:AlternateContent xmlns:mc="http://schemas.openxmlformats.org/markup-compatibility/2006">
              <mc:Choice xmlns:v="urn:schemas-microsoft-com:vml" Requires="v">
                <p:oleObj spid="_x0000_s4309" name="Visio" r:id="rId4" imgW="8761594" imgH="4982524" progId="Visio.Drawing.6">
                  <p:embed/>
                </p:oleObj>
              </mc:Choice>
              <mc:Fallback>
                <p:oleObj name="Visio" r:id="rId4" imgW="8761594" imgH="4982524"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938213"/>
                        <a:ext cx="8534400" cy="531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 name="图片 1"/>
          <p:cNvPicPr>
            <a:picLocks noChangeAspect="1"/>
          </p:cNvPicPr>
          <p:nvPr/>
        </p:nvPicPr>
        <p:blipFill rotWithShape="1">
          <a:blip r:embed="rId6"/>
          <a:srcRect t="31337" b="29326"/>
          <a:stretch/>
        </p:blipFill>
        <p:spPr>
          <a:xfrm>
            <a:off x="304800" y="5534636"/>
            <a:ext cx="2909252" cy="504056"/>
          </a:xfrm>
          <a:prstGeom prst="rect">
            <a:avLst/>
          </a:prstGeom>
        </p:spPr>
      </p:pic>
    </p:spTree>
    <p:extLst>
      <p:ext uri="{BB962C8B-B14F-4D97-AF65-F5344CB8AC3E}">
        <p14:creationId xmlns:p14="http://schemas.microsoft.com/office/powerpoint/2010/main" val="2426298650"/>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lstStyle/>
          <a:p>
            <a:pPr eaLnBrk="1" hangingPunct="1"/>
            <a:r>
              <a:rPr lang="en-US" smtClean="0"/>
              <a:t>Sequential Elements</a:t>
            </a:r>
            <a:endParaRPr lang="en-AU" altLang="zh-CN" smtClean="0">
              <a:ea typeface="宋体" pitchFamily="2" charset="-122"/>
            </a:endParaRPr>
          </a:p>
        </p:txBody>
      </p:sp>
      <p:sp>
        <p:nvSpPr>
          <p:cNvPr id="12292" name="Rectangle 3"/>
          <p:cNvSpPr>
            <a:spLocks noGrp="1" noChangeArrowheads="1"/>
          </p:cNvSpPr>
          <p:nvPr>
            <p:ph idx="1"/>
          </p:nvPr>
        </p:nvSpPr>
        <p:spPr>
          <a:xfrm>
            <a:off x="684213" y="1125538"/>
            <a:ext cx="8270875" cy="2303462"/>
          </a:xfrm>
        </p:spPr>
        <p:txBody>
          <a:bodyPr/>
          <a:lstStyle/>
          <a:p>
            <a:pPr eaLnBrk="1" hangingPunct="1"/>
            <a:r>
              <a:rPr lang="en-US" smtClean="0"/>
              <a:t>Register with write control</a:t>
            </a:r>
          </a:p>
          <a:p>
            <a:pPr lvl="1" eaLnBrk="1" hangingPunct="1"/>
            <a:r>
              <a:rPr lang="en-US" smtClean="0"/>
              <a:t>Only updates on clock edge when write control input is 1</a:t>
            </a:r>
          </a:p>
          <a:p>
            <a:pPr lvl="1" eaLnBrk="1" hangingPunct="1"/>
            <a:r>
              <a:rPr lang="en-US" smtClean="0"/>
              <a:t>Used when stored value is required later</a:t>
            </a:r>
            <a:endParaRPr lang="en-AU" altLang="zh-CN" smtClean="0">
              <a:ea typeface="宋体" pitchFamily="2" charset="-122"/>
            </a:endParaRPr>
          </a:p>
        </p:txBody>
      </p:sp>
      <p:sp>
        <p:nvSpPr>
          <p:cNvPr id="1229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r>
              <a:rPr lang="en-AU" altLang="zh-CN" sz="1400"/>
              <a:t>Chapter 4 — The Processor — </a:t>
            </a:r>
            <a:fld id="{082B8608-393D-4925-8394-F0DAFE263DF5}" type="slidenum">
              <a:rPr lang="en-AU" altLang="zh-CN" sz="1400"/>
              <a:pPr/>
              <a:t>6</a:t>
            </a:fld>
            <a:endParaRPr lang="en-AU" altLang="zh-CN" sz="1400"/>
          </a:p>
        </p:txBody>
      </p:sp>
      <p:grpSp>
        <p:nvGrpSpPr>
          <p:cNvPr id="12293" name="Group 4"/>
          <p:cNvGrpSpPr>
            <a:grpSpLocks/>
          </p:cNvGrpSpPr>
          <p:nvPr/>
        </p:nvGrpSpPr>
        <p:grpSpPr bwMode="auto">
          <a:xfrm>
            <a:off x="539750" y="4365625"/>
            <a:ext cx="2306638" cy="1223963"/>
            <a:chOff x="340" y="2750"/>
            <a:chExt cx="1453" cy="771"/>
          </a:xfrm>
        </p:grpSpPr>
        <p:sp>
          <p:nvSpPr>
            <p:cNvPr id="12330" name="Rectangle 5"/>
            <p:cNvSpPr>
              <a:spLocks noChangeArrowheads="1"/>
            </p:cNvSpPr>
            <p:nvPr/>
          </p:nvSpPr>
          <p:spPr bwMode="auto">
            <a:xfrm>
              <a:off x="930" y="2750"/>
              <a:ext cx="499" cy="77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31" name="Line 6"/>
            <p:cNvSpPr>
              <a:spLocks noChangeShapeType="1"/>
            </p:cNvSpPr>
            <p:nvPr/>
          </p:nvSpPr>
          <p:spPr bwMode="auto">
            <a:xfrm>
              <a:off x="794" y="2932"/>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32" name="Line 7"/>
            <p:cNvSpPr>
              <a:spLocks noChangeShapeType="1"/>
            </p:cNvSpPr>
            <p:nvPr/>
          </p:nvSpPr>
          <p:spPr bwMode="auto">
            <a:xfrm>
              <a:off x="794" y="3340"/>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33" name="Line 8"/>
            <p:cNvSpPr>
              <a:spLocks noChangeShapeType="1"/>
            </p:cNvSpPr>
            <p:nvPr/>
          </p:nvSpPr>
          <p:spPr bwMode="auto">
            <a:xfrm>
              <a:off x="1429" y="2932"/>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34" name="Text Box 9"/>
            <p:cNvSpPr txBox="1">
              <a:spLocks noChangeArrowheads="1"/>
            </p:cNvSpPr>
            <p:nvPr/>
          </p:nvSpPr>
          <p:spPr bwMode="auto">
            <a:xfrm>
              <a:off x="567" y="2799"/>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pPr algn="l"/>
              <a:r>
                <a:rPr lang="en-US" sz="1800"/>
                <a:t>D</a:t>
              </a:r>
              <a:endParaRPr lang="en-AU" altLang="zh-CN" sz="1800">
                <a:ea typeface="宋体" pitchFamily="2" charset="-122"/>
              </a:endParaRPr>
            </a:p>
          </p:txBody>
        </p:sp>
        <p:sp>
          <p:nvSpPr>
            <p:cNvPr id="12335" name="Text Box 10"/>
            <p:cNvSpPr txBox="1">
              <a:spLocks noChangeArrowheads="1"/>
            </p:cNvSpPr>
            <p:nvPr/>
          </p:nvSpPr>
          <p:spPr bwMode="auto">
            <a:xfrm>
              <a:off x="476" y="3207"/>
              <a:ext cx="3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pPr algn="l"/>
              <a:r>
                <a:rPr lang="en-US" sz="1800"/>
                <a:t>Clk</a:t>
              </a:r>
              <a:endParaRPr lang="en-AU" altLang="zh-CN" sz="1800">
                <a:ea typeface="宋体" pitchFamily="2" charset="-122"/>
              </a:endParaRPr>
            </a:p>
          </p:txBody>
        </p:sp>
        <p:sp>
          <p:nvSpPr>
            <p:cNvPr id="12336" name="Text Box 11"/>
            <p:cNvSpPr txBox="1">
              <a:spLocks noChangeArrowheads="1"/>
            </p:cNvSpPr>
            <p:nvPr/>
          </p:nvSpPr>
          <p:spPr bwMode="auto">
            <a:xfrm>
              <a:off x="1565" y="2799"/>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pPr algn="l"/>
              <a:r>
                <a:rPr lang="en-US" sz="1800"/>
                <a:t>Q</a:t>
              </a:r>
              <a:endParaRPr lang="en-AU" altLang="zh-CN" sz="1800">
                <a:ea typeface="宋体" pitchFamily="2" charset="-122"/>
              </a:endParaRPr>
            </a:p>
          </p:txBody>
        </p:sp>
        <p:sp>
          <p:nvSpPr>
            <p:cNvPr id="12337" name="Line 12"/>
            <p:cNvSpPr>
              <a:spLocks noChangeShapeType="1"/>
            </p:cNvSpPr>
            <p:nvPr/>
          </p:nvSpPr>
          <p:spPr bwMode="auto">
            <a:xfrm>
              <a:off x="930" y="3294"/>
              <a:ext cx="91" cy="4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38" name="Line 13"/>
            <p:cNvSpPr>
              <a:spLocks noChangeShapeType="1"/>
            </p:cNvSpPr>
            <p:nvPr/>
          </p:nvSpPr>
          <p:spPr bwMode="auto">
            <a:xfrm flipV="1">
              <a:off x="930" y="3340"/>
              <a:ext cx="91" cy="4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39" name="Line 14"/>
            <p:cNvSpPr>
              <a:spLocks noChangeShapeType="1"/>
            </p:cNvSpPr>
            <p:nvPr/>
          </p:nvSpPr>
          <p:spPr bwMode="auto">
            <a:xfrm>
              <a:off x="793" y="3154"/>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40" name="Text Box 15"/>
            <p:cNvSpPr txBox="1">
              <a:spLocks noChangeArrowheads="1"/>
            </p:cNvSpPr>
            <p:nvPr/>
          </p:nvSpPr>
          <p:spPr bwMode="auto">
            <a:xfrm>
              <a:off x="340" y="3021"/>
              <a:ext cx="4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pPr algn="l"/>
              <a:r>
                <a:rPr lang="en-US" sz="1800"/>
                <a:t>Write</a:t>
              </a:r>
              <a:endParaRPr lang="en-AU" altLang="zh-CN" sz="1800">
                <a:ea typeface="宋体" pitchFamily="2" charset="-122"/>
              </a:endParaRPr>
            </a:p>
          </p:txBody>
        </p:sp>
      </p:grpSp>
      <p:grpSp>
        <p:nvGrpSpPr>
          <p:cNvPr id="12294" name="Group 52"/>
          <p:cNvGrpSpPr>
            <a:grpSpLocks/>
          </p:cNvGrpSpPr>
          <p:nvPr/>
        </p:nvGrpSpPr>
        <p:grpSpPr bwMode="auto">
          <a:xfrm>
            <a:off x="3203575" y="3644900"/>
            <a:ext cx="4991100" cy="2376488"/>
            <a:chOff x="2004" y="2387"/>
            <a:chExt cx="3144" cy="1497"/>
          </a:xfrm>
        </p:grpSpPr>
        <p:sp>
          <p:nvSpPr>
            <p:cNvPr id="12295" name="Line 20"/>
            <p:cNvSpPr>
              <a:spLocks noChangeShapeType="1"/>
            </p:cNvSpPr>
            <p:nvPr/>
          </p:nvSpPr>
          <p:spPr bwMode="auto">
            <a:xfrm>
              <a:off x="2517" y="2840"/>
              <a:ext cx="81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6" name="Line 21"/>
            <p:cNvSpPr>
              <a:spLocks noChangeShapeType="1"/>
            </p:cNvSpPr>
            <p:nvPr/>
          </p:nvSpPr>
          <p:spPr bwMode="auto">
            <a:xfrm>
              <a:off x="3334" y="2840"/>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7" name="Line 22"/>
            <p:cNvSpPr>
              <a:spLocks noChangeShapeType="1"/>
            </p:cNvSpPr>
            <p:nvPr/>
          </p:nvSpPr>
          <p:spPr bwMode="auto">
            <a:xfrm>
              <a:off x="3334" y="3022"/>
              <a:ext cx="12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8" name="Line 23"/>
            <p:cNvSpPr>
              <a:spLocks noChangeShapeType="1"/>
            </p:cNvSpPr>
            <p:nvPr/>
          </p:nvSpPr>
          <p:spPr bwMode="auto">
            <a:xfrm>
              <a:off x="4558" y="2840"/>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9" name="Line 24"/>
            <p:cNvSpPr>
              <a:spLocks noChangeShapeType="1"/>
            </p:cNvSpPr>
            <p:nvPr/>
          </p:nvSpPr>
          <p:spPr bwMode="auto">
            <a:xfrm flipV="1">
              <a:off x="4558" y="2840"/>
              <a:ext cx="54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00" name="Line 25"/>
            <p:cNvSpPr>
              <a:spLocks noChangeShapeType="1"/>
            </p:cNvSpPr>
            <p:nvPr/>
          </p:nvSpPr>
          <p:spPr bwMode="auto">
            <a:xfrm>
              <a:off x="2517" y="3884"/>
              <a:ext cx="263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01" name="Line 26"/>
            <p:cNvSpPr>
              <a:spLocks noChangeShapeType="1"/>
            </p:cNvSpPr>
            <p:nvPr/>
          </p:nvSpPr>
          <p:spPr bwMode="auto">
            <a:xfrm flipH="1" flipV="1">
              <a:off x="2503" y="2387"/>
              <a:ext cx="14" cy="149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02" name="Text Box 27"/>
            <p:cNvSpPr txBox="1">
              <a:spLocks noChangeArrowheads="1"/>
            </p:cNvSpPr>
            <p:nvPr/>
          </p:nvSpPr>
          <p:spPr bwMode="auto">
            <a:xfrm>
              <a:off x="2004" y="2844"/>
              <a:ext cx="4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pPr algn="l"/>
              <a:r>
                <a:rPr lang="en-US"/>
                <a:t>Write</a:t>
              </a:r>
              <a:endParaRPr lang="en-AU" altLang="zh-CN">
                <a:ea typeface="宋体" pitchFamily="2" charset="-122"/>
              </a:endParaRPr>
            </a:p>
          </p:txBody>
        </p:sp>
        <p:sp>
          <p:nvSpPr>
            <p:cNvPr id="12303" name="Text Box 28"/>
            <p:cNvSpPr txBox="1">
              <a:spLocks noChangeArrowheads="1"/>
            </p:cNvSpPr>
            <p:nvPr/>
          </p:nvSpPr>
          <p:spPr bwMode="auto">
            <a:xfrm>
              <a:off x="2140" y="3176"/>
              <a:ext cx="2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pPr algn="l"/>
              <a:r>
                <a:rPr lang="en-US"/>
                <a:t>D</a:t>
              </a:r>
              <a:endParaRPr lang="en-AU" altLang="zh-CN">
                <a:ea typeface="宋体" pitchFamily="2" charset="-122"/>
              </a:endParaRPr>
            </a:p>
          </p:txBody>
        </p:sp>
        <p:sp>
          <p:nvSpPr>
            <p:cNvPr id="12304" name="Text Box 29"/>
            <p:cNvSpPr txBox="1">
              <a:spLocks noChangeArrowheads="1"/>
            </p:cNvSpPr>
            <p:nvPr/>
          </p:nvSpPr>
          <p:spPr bwMode="auto">
            <a:xfrm>
              <a:off x="2140" y="3524"/>
              <a:ext cx="2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pPr algn="l"/>
              <a:r>
                <a:rPr lang="en-US"/>
                <a:t>Q</a:t>
              </a:r>
              <a:endParaRPr lang="en-AU" altLang="zh-CN">
                <a:ea typeface="宋体" pitchFamily="2" charset="-122"/>
              </a:endParaRPr>
            </a:p>
          </p:txBody>
        </p:sp>
        <p:sp>
          <p:nvSpPr>
            <p:cNvPr id="12305" name="Freeform 30"/>
            <p:cNvSpPr>
              <a:spLocks/>
            </p:cNvSpPr>
            <p:nvPr/>
          </p:nvSpPr>
          <p:spPr bwMode="auto">
            <a:xfrm>
              <a:off x="2517" y="3203"/>
              <a:ext cx="635" cy="182"/>
            </a:xfrm>
            <a:custGeom>
              <a:avLst/>
              <a:gdLst>
                <a:gd name="T0" fmla="*/ 0 w 635"/>
                <a:gd name="T1" fmla="*/ 0 h 182"/>
                <a:gd name="T2" fmla="*/ 590 w 635"/>
                <a:gd name="T3" fmla="*/ 0 h 182"/>
                <a:gd name="T4" fmla="*/ 635 w 635"/>
                <a:gd name="T5" fmla="*/ 91 h 182"/>
                <a:gd name="T6" fmla="*/ 590 w 635"/>
                <a:gd name="T7" fmla="*/ 182 h 182"/>
                <a:gd name="T8" fmla="*/ 0 w 635"/>
                <a:gd name="T9" fmla="*/ 182 h 182"/>
                <a:gd name="T10" fmla="*/ 0 60000 65536"/>
                <a:gd name="T11" fmla="*/ 0 60000 65536"/>
                <a:gd name="T12" fmla="*/ 0 60000 65536"/>
                <a:gd name="T13" fmla="*/ 0 60000 65536"/>
                <a:gd name="T14" fmla="*/ 0 60000 65536"/>
                <a:gd name="T15" fmla="*/ 0 w 635"/>
                <a:gd name="T16" fmla="*/ 0 h 182"/>
                <a:gd name="T17" fmla="*/ 635 w 635"/>
                <a:gd name="T18" fmla="*/ 182 h 182"/>
              </a:gdLst>
              <a:ahLst/>
              <a:cxnLst>
                <a:cxn ang="T10">
                  <a:pos x="T0" y="T1"/>
                </a:cxn>
                <a:cxn ang="T11">
                  <a:pos x="T2" y="T3"/>
                </a:cxn>
                <a:cxn ang="T12">
                  <a:pos x="T4" y="T5"/>
                </a:cxn>
                <a:cxn ang="T13">
                  <a:pos x="T6" y="T7"/>
                </a:cxn>
                <a:cxn ang="T14">
                  <a:pos x="T8" y="T9"/>
                </a:cxn>
              </a:cxnLst>
              <a:rect l="T15" t="T16" r="T17" b="T18"/>
              <a:pathLst>
                <a:path w="635" h="182">
                  <a:moveTo>
                    <a:pt x="0" y="0"/>
                  </a:moveTo>
                  <a:lnTo>
                    <a:pt x="590" y="0"/>
                  </a:lnTo>
                  <a:lnTo>
                    <a:pt x="635" y="91"/>
                  </a:lnTo>
                  <a:lnTo>
                    <a:pt x="590" y="182"/>
                  </a:lnTo>
                  <a:lnTo>
                    <a:pt x="0" y="182"/>
                  </a:lnTo>
                </a:path>
              </a:pathLst>
            </a:custGeom>
            <a:solidFill>
              <a:schemeClr val="accent1"/>
            </a:solidFill>
            <a:ln w="9525">
              <a:solidFill>
                <a:schemeClr val="tx1"/>
              </a:solidFill>
              <a:round/>
              <a:headEnd/>
              <a:tailEnd/>
            </a:ln>
          </p:spPr>
          <p:txBody>
            <a:bodyPr/>
            <a:lstStyle/>
            <a:p>
              <a:endParaRPr lang="zh-CN" altLang="en-US"/>
            </a:p>
          </p:txBody>
        </p:sp>
        <p:sp>
          <p:nvSpPr>
            <p:cNvPr id="12306" name="Freeform 31"/>
            <p:cNvSpPr>
              <a:spLocks/>
            </p:cNvSpPr>
            <p:nvPr/>
          </p:nvSpPr>
          <p:spPr bwMode="auto">
            <a:xfrm>
              <a:off x="3152" y="3203"/>
              <a:ext cx="1089" cy="182"/>
            </a:xfrm>
            <a:custGeom>
              <a:avLst/>
              <a:gdLst>
                <a:gd name="T0" fmla="*/ 0 w 1089"/>
                <a:gd name="T1" fmla="*/ 91 h 182"/>
                <a:gd name="T2" fmla="*/ 45 w 1089"/>
                <a:gd name="T3" fmla="*/ 0 h 182"/>
                <a:gd name="T4" fmla="*/ 1043 w 1089"/>
                <a:gd name="T5" fmla="*/ 0 h 182"/>
                <a:gd name="T6" fmla="*/ 1089 w 1089"/>
                <a:gd name="T7" fmla="*/ 91 h 182"/>
                <a:gd name="T8" fmla="*/ 1043 w 1089"/>
                <a:gd name="T9" fmla="*/ 182 h 182"/>
                <a:gd name="T10" fmla="*/ 45 w 1089"/>
                <a:gd name="T11" fmla="*/ 182 h 182"/>
                <a:gd name="T12" fmla="*/ 0 w 1089"/>
                <a:gd name="T13" fmla="*/ 91 h 182"/>
                <a:gd name="T14" fmla="*/ 0 60000 65536"/>
                <a:gd name="T15" fmla="*/ 0 60000 65536"/>
                <a:gd name="T16" fmla="*/ 0 60000 65536"/>
                <a:gd name="T17" fmla="*/ 0 60000 65536"/>
                <a:gd name="T18" fmla="*/ 0 60000 65536"/>
                <a:gd name="T19" fmla="*/ 0 60000 65536"/>
                <a:gd name="T20" fmla="*/ 0 60000 65536"/>
                <a:gd name="T21" fmla="*/ 0 w 1089"/>
                <a:gd name="T22" fmla="*/ 0 h 182"/>
                <a:gd name="T23" fmla="*/ 1089 w 1089"/>
                <a:gd name="T24" fmla="*/ 182 h 18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9" h="182">
                  <a:moveTo>
                    <a:pt x="0" y="91"/>
                  </a:moveTo>
                  <a:lnTo>
                    <a:pt x="45" y="0"/>
                  </a:lnTo>
                  <a:lnTo>
                    <a:pt x="1043" y="0"/>
                  </a:lnTo>
                  <a:lnTo>
                    <a:pt x="1089" y="91"/>
                  </a:lnTo>
                  <a:lnTo>
                    <a:pt x="1043" y="182"/>
                  </a:lnTo>
                  <a:lnTo>
                    <a:pt x="45" y="182"/>
                  </a:lnTo>
                  <a:lnTo>
                    <a:pt x="0" y="91"/>
                  </a:lnTo>
                  <a:close/>
                </a:path>
              </a:pathLst>
            </a:custGeom>
            <a:solidFill>
              <a:schemeClr val="accent1"/>
            </a:solidFill>
            <a:ln w="9525">
              <a:solidFill>
                <a:schemeClr val="tx1"/>
              </a:solidFill>
              <a:round/>
              <a:headEnd/>
              <a:tailEnd/>
            </a:ln>
          </p:spPr>
          <p:txBody>
            <a:bodyPr/>
            <a:lstStyle/>
            <a:p>
              <a:endParaRPr lang="zh-CN" altLang="en-US"/>
            </a:p>
          </p:txBody>
        </p:sp>
        <p:sp>
          <p:nvSpPr>
            <p:cNvPr id="12307" name="Freeform 32"/>
            <p:cNvSpPr>
              <a:spLocks/>
            </p:cNvSpPr>
            <p:nvPr/>
          </p:nvSpPr>
          <p:spPr bwMode="auto">
            <a:xfrm>
              <a:off x="2517" y="3567"/>
              <a:ext cx="272" cy="181"/>
            </a:xfrm>
            <a:custGeom>
              <a:avLst/>
              <a:gdLst>
                <a:gd name="T0" fmla="*/ 0 w 272"/>
                <a:gd name="T1" fmla="*/ 0 h 181"/>
                <a:gd name="T2" fmla="*/ 227 w 272"/>
                <a:gd name="T3" fmla="*/ 0 h 181"/>
                <a:gd name="T4" fmla="*/ 272 w 272"/>
                <a:gd name="T5" fmla="*/ 90 h 181"/>
                <a:gd name="T6" fmla="*/ 227 w 272"/>
                <a:gd name="T7" fmla="*/ 181 h 181"/>
                <a:gd name="T8" fmla="*/ 0 w 272"/>
                <a:gd name="T9" fmla="*/ 181 h 181"/>
                <a:gd name="T10" fmla="*/ 0 60000 65536"/>
                <a:gd name="T11" fmla="*/ 0 60000 65536"/>
                <a:gd name="T12" fmla="*/ 0 60000 65536"/>
                <a:gd name="T13" fmla="*/ 0 60000 65536"/>
                <a:gd name="T14" fmla="*/ 0 60000 65536"/>
                <a:gd name="T15" fmla="*/ 0 w 272"/>
                <a:gd name="T16" fmla="*/ 0 h 181"/>
                <a:gd name="T17" fmla="*/ 272 w 272"/>
                <a:gd name="T18" fmla="*/ 181 h 181"/>
              </a:gdLst>
              <a:ahLst/>
              <a:cxnLst>
                <a:cxn ang="T10">
                  <a:pos x="T0" y="T1"/>
                </a:cxn>
                <a:cxn ang="T11">
                  <a:pos x="T2" y="T3"/>
                </a:cxn>
                <a:cxn ang="T12">
                  <a:pos x="T4" y="T5"/>
                </a:cxn>
                <a:cxn ang="T13">
                  <a:pos x="T6" y="T7"/>
                </a:cxn>
                <a:cxn ang="T14">
                  <a:pos x="T8" y="T9"/>
                </a:cxn>
              </a:cxnLst>
              <a:rect l="T15" t="T16" r="T17" b="T18"/>
              <a:pathLst>
                <a:path w="272" h="181">
                  <a:moveTo>
                    <a:pt x="0" y="0"/>
                  </a:moveTo>
                  <a:lnTo>
                    <a:pt x="227" y="0"/>
                  </a:lnTo>
                  <a:lnTo>
                    <a:pt x="272" y="90"/>
                  </a:lnTo>
                  <a:lnTo>
                    <a:pt x="227" y="181"/>
                  </a:lnTo>
                  <a:lnTo>
                    <a:pt x="0" y="181"/>
                  </a:lnTo>
                </a:path>
              </a:pathLst>
            </a:custGeom>
            <a:solidFill>
              <a:schemeClr val="hlink"/>
            </a:solidFill>
            <a:ln w="9525">
              <a:solidFill>
                <a:schemeClr val="tx1"/>
              </a:solidFill>
              <a:round/>
              <a:headEnd/>
              <a:tailEnd/>
            </a:ln>
          </p:spPr>
          <p:txBody>
            <a:bodyPr/>
            <a:lstStyle/>
            <a:p>
              <a:endParaRPr lang="zh-CN" altLang="en-US"/>
            </a:p>
          </p:txBody>
        </p:sp>
        <p:sp>
          <p:nvSpPr>
            <p:cNvPr id="12308" name="Freeform 33"/>
            <p:cNvSpPr>
              <a:spLocks/>
            </p:cNvSpPr>
            <p:nvPr/>
          </p:nvSpPr>
          <p:spPr bwMode="auto">
            <a:xfrm>
              <a:off x="2698" y="3294"/>
              <a:ext cx="169" cy="270"/>
            </a:xfrm>
            <a:custGeom>
              <a:avLst/>
              <a:gdLst>
                <a:gd name="T0" fmla="*/ 0 w 169"/>
                <a:gd name="T1" fmla="*/ 0 h 270"/>
                <a:gd name="T2" fmla="*/ 45 w 169"/>
                <a:gd name="T3" fmla="*/ 190 h 270"/>
                <a:gd name="T4" fmla="*/ 137 w 169"/>
                <a:gd name="T5" fmla="*/ 158 h 270"/>
                <a:gd name="T6" fmla="*/ 169 w 169"/>
                <a:gd name="T7" fmla="*/ 270 h 270"/>
                <a:gd name="T8" fmla="*/ 0 60000 65536"/>
                <a:gd name="T9" fmla="*/ 0 60000 65536"/>
                <a:gd name="T10" fmla="*/ 0 60000 65536"/>
                <a:gd name="T11" fmla="*/ 0 60000 65536"/>
                <a:gd name="T12" fmla="*/ 0 w 169"/>
                <a:gd name="T13" fmla="*/ 0 h 270"/>
                <a:gd name="T14" fmla="*/ 169 w 169"/>
                <a:gd name="T15" fmla="*/ 270 h 270"/>
              </a:gdLst>
              <a:ahLst/>
              <a:cxnLst>
                <a:cxn ang="T8">
                  <a:pos x="T0" y="T1"/>
                </a:cxn>
                <a:cxn ang="T9">
                  <a:pos x="T2" y="T3"/>
                </a:cxn>
                <a:cxn ang="T10">
                  <a:pos x="T4" y="T5"/>
                </a:cxn>
                <a:cxn ang="T11">
                  <a:pos x="T6" y="T7"/>
                </a:cxn>
              </a:cxnLst>
              <a:rect l="T12" t="T13" r="T14" b="T15"/>
              <a:pathLst>
                <a:path w="169" h="270">
                  <a:moveTo>
                    <a:pt x="0" y="0"/>
                  </a:moveTo>
                  <a:cubicBezTo>
                    <a:pt x="7" y="32"/>
                    <a:pt x="22" y="164"/>
                    <a:pt x="45" y="190"/>
                  </a:cubicBezTo>
                  <a:cubicBezTo>
                    <a:pt x="68" y="216"/>
                    <a:pt x="116" y="145"/>
                    <a:pt x="137" y="158"/>
                  </a:cubicBezTo>
                  <a:cubicBezTo>
                    <a:pt x="158" y="171"/>
                    <a:pt x="162" y="247"/>
                    <a:pt x="169" y="270"/>
                  </a:cubicBezTo>
                </a:path>
              </a:pathLst>
            </a:custGeom>
            <a:noFill/>
            <a:ln w="127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09" name="Freeform 34"/>
            <p:cNvSpPr>
              <a:spLocks/>
            </p:cNvSpPr>
            <p:nvPr/>
          </p:nvSpPr>
          <p:spPr bwMode="auto">
            <a:xfrm>
              <a:off x="2699" y="2840"/>
              <a:ext cx="157" cy="688"/>
            </a:xfrm>
            <a:custGeom>
              <a:avLst/>
              <a:gdLst>
                <a:gd name="T0" fmla="*/ 0 w 157"/>
                <a:gd name="T1" fmla="*/ 0 h 688"/>
                <a:gd name="T2" fmla="*/ 45 w 157"/>
                <a:gd name="T3" fmla="*/ 190 h 688"/>
                <a:gd name="T4" fmla="*/ 137 w 157"/>
                <a:gd name="T5" fmla="*/ 158 h 688"/>
                <a:gd name="T6" fmla="*/ 157 w 157"/>
                <a:gd name="T7" fmla="*/ 688 h 688"/>
                <a:gd name="T8" fmla="*/ 0 60000 65536"/>
                <a:gd name="T9" fmla="*/ 0 60000 65536"/>
                <a:gd name="T10" fmla="*/ 0 60000 65536"/>
                <a:gd name="T11" fmla="*/ 0 60000 65536"/>
                <a:gd name="T12" fmla="*/ 0 w 157"/>
                <a:gd name="T13" fmla="*/ 0 h 688"/>
                <a:gd name="T14" fmla="*/ 157 w 157"/>
                <a:gd name="T15" fmla="*/ 688 h 688"/>
              </a:gdLst>
              <a:ahLst/>
              <a:cxnLst>
                <a:cxn ang="T8">
                  <a:pos x="T0" y="T1"/>
                </a:cxn>
                <a:cxn ang="T9">
                  <a:pos x="T2" y="T3"/>
                </a:cxn>
                <a:cxn ang="T10">
                  <a:pos x="T4" y="T5"/>
                </a:cxn>
                <a:cxn ang="T11">
                  <a:pos x="T6" y="T7"/>
                </a:cxn>
              </a:cxnLst>
              <a:rect l="T12" t="T13" r="T14" b="T15"/>
              <a:pathLst>
                <a:path w="157" h="688">
                  <a:moveTo>
                    <a:pt x="0" y="0"/>
                  </a:moveTo>
                  <a:cubicBezTo>
                    <a:pt x="7" y="32"/>
                    <a:pt x="22" y="164"/>
                    <a:pt x="45" y="190"/>
                  </a:cubicBezTo>
                  <a:cubicBezTo>
                    <a:pt x="68" y="216"/>
                    <a:pt x="118" y="75"/>
                    <a:pt x="137" y="158"/>
                  </a:cubicBezTo>
                  <a:cubicBezTo>
                    <a:pt x="156" y="241"/>
                    <a:pt x="153" y="578"/>
                    <a:pt x="157" y="688"/>
                  </a:cubicBezTo>
                </a:path>
              </a:pathLst>
            </a:cu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10" name="Freeform 35"/>
            <p:cNvSpPr>
              <a:spLocks/>
            </p:cNvSpPr>
            <p:nvPr/>
          </p:nvSpPr>
          <p:spPr bwMode="auto">
            <a:xfrm>
              <a:off x="4966" y="3566"/>
              <a:ext cx="136" cy="182"/>
            </a:xfrm>
            <a:custGeom>
              <a:avLst/>
              <a:gdLst>
                <a:gd name="T0" fmla="*/ 136 w 136"/>
                <a:gd name="T1" fmla="*/ 0 h 182"/>
                <a:gd name="T2" fmla="*/ 45 w 136"/>
                <a:gd name="T3" fmla="*/ 0 h 182"/>
                <a:gd name="T4" fmla="*/ 0 w 136"/>
                <a:gd name="T5" fmla="*/ 91 h 182"/>
                <a:gd name="T6" fmla="*/ 45 w 136"/>
                <a:gd name="T7" fmla="*/ 182 h 182"/>
                <a:gd name="T8" fmla="*/ 136 w 136"/>
                <a:gd name="T9" fmla="*/ 182 h 182"/>
                <a:gd name="T10" fmla="*/ 0 60000 65536"/>
                <a:gd name="T11" fmla="*/ 0 60000 65536"/>
                <a:gd name="T12" fmla="*/ 0 60000 65536"/>
                <a:gd name="T13" fmla="*/ 0 60000 65536"/>
                <a:gd name="T14" fmla="*/ 0 60000 65536"/>
                <a:gd name="T15" fmla="*/ 0 w 136"/>
                <a:gd name="T16" fmla="*/ 0 h 182"/>
                <a:gd name="T17" fmla="*/ 136 w 136"/>
                <a:gd name="T18" fmla="*/ 182 h 182"/>
              </a:gdLst>
              <a:ahLst/>
              <a:cxnLst>
                <a:cxn ang="T10">
                  <a:pos x="T0" y="T1"/>
                </a:cxn>
                <a:cxn ang="T11">
                  <a:pos x="T2" y="T3"/>
                </a:cxn>
                <a:cxn ang="T12">
                  <a:pos x="T4" y="T5"/>
                </a:cxn>
                <a:cxn ang="T13">
                  <a:pos x="T6" y="T7"/>
                </a:cxn>
                <a:cxn ang="T14">
                  <a:pos x="T8" y="T9"/>
                </a:cxn>
              </a:cxnLst>
              <a:rect l="T15" t="T16" r="T17" b="T18"/>
              <a:pathLst>
                <a:path w="136" h="182">
                  <a:moveTo>
                    <a:pt x="136" y="0"/>
                  </a:moveTo>
                  <a:lnTo>
                    <a:pt x="45" y="0"/>
                  </a:lnTo>
                  <a:lnTo>
                    <a:pt x="0" y="91"/>
                  </a:lnTo>
                  <a:lnTo>
                    <a:pt x="45" y="182"/>
                  </a:lnTo>
                  <a:lnTo>
                    <a:pt x="136" y="182"/>
                  </a:lnTo>
                </a:path>
              </a:pathLst>
            </a:custGeom>
            <a:solidFill>
              <a:schemeClr val="hlink"/>
            </a:solidFill>
            <a:ln w="9525">
              <a:solidFill>
                <a:schemeClr val="tx1"/>
              </a:solidFill>
              <a:round/>
              <a:headEnd/>
              <a:tailEnd/>
            </a:ln>
          </p:spPr>
          <p:txBody>
            <a:bodyPr/>
            <a:lstStyle/>
            <a:p>
              <a:endParaRPr lang="zh-CN" altLang="en-US"/>
            </a:p>
          </p:txBody>
        </p:sp>
        <p:sp>
          <p:nvSpPr>
            <p:cNvPr id="12311" name="Freeform 36"/>
            <p:cNvSpPr>
              <a:spLocks/>
            </p:cNvSpPr>
            <p:nvPr/>
          </p:nvSpPr>
          <p:spPr bwMode="auto">
            <a:xfrm>
              <a:off x="4241" y="3203"/>
              <a:ext cx="862" cy="182"/>
            </a:xfrm>
            <a:custGeom>
              <a:avLst/>
              <a:gdLst>
                <a:gd name="T0" fmla="*/ 862 w 862"/>
                <a:gd name="T1" fmla="*/ 0 h 182"/>
                <a:gd name="T2" fmla="*/ 46 w 862"/>
                <a:gd name="T3" fmla="*/ 0 h 182"/>
                <a:gd name="T4" fmla="*/ 0 w 862"/>
                <a:gd name="T5" fmla="*/ 91 h 182"/>
                <a:gd name="T6" fmla="*/ 46 w 862"/>
                <a:gd name="T7" fmla="*/ 182 h 182"/>
                <a:gd name="T8" fmla="*/ 862 w 862"/>
                <a:gd name="T9" fmla="*/ 182 h 182"/>
                <a:gd name="T10" fmla="*/ 0 60000 65536"/>
                <a:gd name="T11" fmla="*/ 0 60000 65536"/>
                <a:gd name="T12" fmla="*/ 0 60000 65536"/>
                <a:gd name="T13" fmla="*/ 0 60000 65536"/>
                <a:gd name="T14" fmla="*/ 0 60000 65536"/>
                <a:gd name="T15" fmla="*/ 0 w 862"/>
                <a:gd name="T16" fmla="*/ 0 h 182"/>
                <a:gd name="T17" fmla="*/ 862 w 862"/>
                <a:gd name="T18" fmla="*/ 182 h 182"/>
              </a:gdLst>
              <a:ahLst/>
              <a:cxnLst>
                <a:cxn ang="T10">
                  <a:pos x="T0" y="T1"/>
                </a:cxn>
                <a:cxn ang="T11">
                  <a:pos x="T2" y="T3"/>
                </a:cxn>
                <a:cxn ang="T12">
                  <a:pos x="T4" y="T5"/>
                </a:cxn>
                <a:cxn ang="T13">
                  <a:pos x="T6" y="T7"/>
                </a:cxn>
                <a:cxn ang="T14">
                  <a:pos x="T8" y="T9"/>
                </a:cxn>
              </a:cxnLst>
              <a:rect l="T15" t="T16" r="T17" b="T18"/>
              <a:pathLst>
                <a:path w="862" h="182">
                  <a:moveTo>
                    <a:pt x="862" y="0"/>
                  </a:moveTo>
                  <a:lnTo>
                    <a:pt x="46" y="0"/>
                  </a:lnTo>
                  <a:lnTo>
                    <a:pt x="0" y="91"/>
                  </a:lnTo>
                  <a:lnTo>
                    <a:pt x="46" y="182"/>
                  </a:lnTo>
                  <a:lnTo>
                    <a:pt x="862" y="182"/>
                  </a:lnTo>
                </a:path>
              </a:pathLst>
            </a:custGeom>
            <a:solidFill>
              <a:schemeClr val="accent1"/>
            </a:solidFill>
            <a:ln w="9525">
              <a:solidFill>
                <a:schemeClr val="tx1"/>
              </a:solidFill>
              <a:round/>
              <a:headEnd/>
              <a:tailEnd/>
            </a:ln>
          </p:spPr>
          <p:txBody>
            <a:bodyPr/>
            <a:lstStyle/>
            <a:p>
              <a:endParaRPr lang="zh-CN" altLang="en-US"/>
            </a:p>
          </p:txBody>
        </p:sp>
        <p:sp>
          <p:nvSpPr>
            <p:cNvPr id="12312" name="Line 37"/>
            <p:cNvSpPr>
              <a:spLocks noChangeShapeType="1"/>
            </p:cNvSpPr>
            <p:nvPr/>
          </p:nvSpPr>
          <p:spPr bwMode="auto">
            <a:xfrm>
              <a:off x="2698" y="2478"/>
              <a:ext cx="5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13" name="Line 38"/>
            <p:cNvSpPr>
              <a:spLocks noChangeShapeType="1"/>
            </p:cNvSpPr>
            <p:nvPr/>
          </p:nvSpPr>
          <p:spPr bwMode="auto">
            <a:xfrm>
              <a:off x="2698" y="2478"/>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14" name="Line 39"/>
            <p:cNvSpPr>
              <a:spLocks noChangeShapeType="1"/>
            </p:cNvSpPr>
            <p:nvPr/>
          </p:nvSpPr>
          <p:spPr bwMode="auto">
            <a:xfrm>
              <a:off x="3242" y="2478"/>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15" name="Line 40"/>
            <p:cNvSpPr>
              <a:spLocks noChangeShapeType="1"/>
            </p:cNvSpPr>
            <p:nvPr/>
          </p:nvSpPr>
          <p:spPr bwMode="auto">
            <a:xfrm>
              <a:off x="3242" y="2659"/>
              <a:ext cx="5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16" name="Line 41"/>
            <p:cNvSpPr>
              <a:spLocks noChangeShapeType="1"/>
            </p:cNvSpPr>
            <p:nvPr/>
          </p:nvSpPr>
          <p:spPr bwMode="auto">
            <a:xfrm>
              <a:off x="2517" y="2659"/>
              <a:ext cx="18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17" name="Line 42"/>
            <p:cNvSpPr>
              <a:spLocks noChangeShapeType="1"/>
            </p:cNvSpPr>
            <p:nvPr/>
          </p:nvSpPr>
          <p:spPr bwMode="auto">
            <a:xfrm>
              <a:off x="3787" y="2478"/>
              <a:ext cx="5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18" name="Line 43"/>
            <p:cNvSpPr>
              <a:spLocks noChangeShapeType="1"/>
            </p:cNvSpPr>
            <p:nvPr/>
          </p:nvSpPr>
          <p:spPr bwMode="auto">
            <a:xfrm>
              <a:off x="3787" y="2478"/>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19" name="Line 44"/>
            <p:cNvSpPr>
              <a:spLocks noChangeShapeType="1"/>
            </p:cNvSpPr>
            <p:nvPr/>
          </p:nvSpPr>
          <p:spPr bwMode="auto">
            <a:xfrm>
              <a:off x="4331" y="2478"/>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20" name="Line 45"/>
            <p:cNvSpPr>
              <a:spLocks noChangeShapeType="1"/>
            </p:cNvSpPr>
            <p:nvPr/>
          </p:nvSpPr>
          <p:spPr bwMode="auto">
            <a:xfrm>
              <a:off x="4331" y="2659"/>
              <a:ext cx="5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21" name="Line 46"/>
            <p:cNvSpPr>
              <a:spLocks noChangeShapeType="1"/>
            </p:cNvSpPr>
            <p:nvPr/>
          </p:nvSpPr>
          <p:spPr bwMode="auto">
            <a:xfrm>
              <a:off x="4875" y="2478"/>
              <a:ext cx="0"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22" name="Line 47"/>
            <p:cNvSpPr>
              <a:spLocks noChangeShapeType="1"/>
            </p:cNvSpPr>
            <p:nvPr/>
          </p:nvSpPr>
          <p:spPr bwMode="auto">
            <a:xfrm flipV="1">
              <a:off x="4876" y="2477"/>
              <a:ext cx="227"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23" name="Text Box 48"/>
            <p:cNvSpPr txBox="1">
              <a:spLocks noChangeArrowheads="1"/>
            </p:cNvSpPr>
            <p:nvPr/>
          </p:nvSpPr>
          <p:spPr bwMode="auto">
            <a:xfrm>
              <a:off x="2140" y="2481"/>
              <a:ext cx="3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itchFamily="34" charset="0"/>
                </a:defRPr>
              </a:lvl1pPr>
              <a:lvl2pPr marL="742950" indent="-285750">
                <a:defRPr sz="1600">
                  <a:solidFill>
                    <a:schemeClr val="tx1"/>
                  </a:solidFill>
                  <a:latin typeface="Arial" pitchFamily="34" charset="0"/>
                </a:defRPr>
              </a:lvl2pPr>
              <a:lvl3pPr marL="1143000" indent="-228600">
                <a:defRPr sz="1600">
                  <a:solidFill>
                    <a:schemeClr val="tx1"/>
                  </a:solidFill>
                  <a:latin typeface="Arial" pitchFamily="34" charset="0"/>
                </a:defRPr>
              </a:lvl3pPr>
              <a:lvl4pPr marL="1600200" indent="-228600">
                <a:defRPr sz="1600">
                  <a:solidFill>
                    <a:schemeClr val="tx1"/>
                  </a:solidFill>
                  <a:latin typeface="Arial" pitchFamily="34" charset="0"/>
                </a:defRPr>
              </a:lvl4pPr>
              <a:lvl5pPr marL="2057400" indent="-228600">
                <a:defRPr sz="1600">
                  <a:solidFill>
                    <a:schemeClr val="tx1"/>
                  </a:solidFill>
                  <a:latin typeface="Arial" pitchFamily="34" charset="0"/>
                </a:defRPr>
              </a:lvl5pPr>
              <a:lvl6pPr marL="2514600" indent="-228600" algn="ctr" eaLnBrk="0" fontAlgn="base" hangingPunct="0">
                <a:spcBef>
                  <a:spcPct val="0"/>
                </a:spcBef>
                <a:spcAft>
                  <a:spcPct val="0"/>
                </a:spcAft>
                <a:defRPr sz="1600">
                  <a:solidFill>
                    <a:schemeClr val="tx1"/>
                  </a:solidFill>
                  <a:latin typeface="Arial" pitchFamily="34" charset="0"/>
                </a:defRPr>
              </a:lvl6pPr>
              <a:lvl7pPr marL="2971800" indent="-228600" algn="ctr" eaLnBrk="0" fontAlgn="base" hangingPunct="0">
                <a:spcBef>
                  <a:spcPct val="0"/>
                </a:spcBef>
                <a:spcAft>
                  <a:spcPct val="0"/>
                </a:spcAft>
                <a:defRPr sz="1600">
                  <a:solidFill>
                    <a:schemeClr val="tx1"/>
                  </a:solidFill>
                  <a:latin typeface="Arial" pitchFamily="34" charset="0"/>
                </a:defRPr>
              </a:lvl7pPr>
              <a:lvl8pPr marL="3429000" indent="-228600" algn="ctr" eaLnBrk="0" fontAlgn="base" hangingPunct="0">
                <a:spcBef>
                  <a:spcPct val="0"/>
                </a:spcBef>
                <a:spcAft>
                  <a:spcPct val="0"/>
                </a:spcAft>
                <a:defRPr sz="1600">
                  <a:solidFill>
                    <a:schemeClr val="tx1"/>
                  </a:solidFill>
                  <a:latin typeface="Arial" pitchFamily="34" charset="0"/>
                </a:defRPr>
              </a:lvl8pPr>
              <a:lvl9pPr marL="3886200" indent="-228600" algn="ctr" eaLnBrk="0" fontAlgn="base" hangingPunct="0">
                <a:spcBef>
                  <a:spcPct val="0"/>
                </a:spcBef>
                <a:spcAft>
                  <a:spcPct val="0"/>
                </a:spcAft>
                <a:defRPr sz="1600">
                  <a:solidFill>
                    <a:schemeClr val="tx1"/>
                  </a:solidFill>
                  <a:latin typeface="Arial" pitchFamily="34" charset="0"/>
                </a:defRPr>
              </a:lvl9pPr>
            </a:lstStyle>
            <a:p>
              <a:pPr algn="l"/>
              <a:r>
                <a:rPr lang="en-US"/>
                <a:t>Clk</a:t>
              </a:r>
              <a:endParaRPr lang="en-AU" altLang="zh-CN">
                <a:ea typeface="宋体" pitchFamily="2" charset="-122"/>
              </a:endParaRPr>
            </a:p>
          </p:txBody>
        </p:sp>
        <p:sp>
          <p:nvSpPr>
            <p:cNvPr id="12324" name="Freeform 49"/>
            <p:cNvSpPr>
              <a:spLocks/>
            </p:cNvSpPr>
            <p:nvPr/>
          </p:nvSpPr>
          <p:spPr bwMode="auto">
            <a:xfrm>
              <a:off x="2789" y="3566"/>
              <a:ext cx="2178" cy="182"/>
            </a:xfrm>
            <a:custGeom>
              <a:avLst/>
              <a:gdLst>
                <a:gd name="T0" fmla="*/ 0 w 2178"/>
                <a:gd name="T1" fmla="*/ 91 h 182"/>
                <a:gd name="T2" fmla="*/ 46 w 2178"/>
                <a:gd name="T3" fmla="*/ 0 h 182"/>
                <a:gd name="T4" fmla="*/ 2132 w 2178"/>
                <a:gd name="T5" fmla="*/ 0 h 182"/>
                <a:gd name="T6" fmla="*/ 2178 w 2178"/>
                <a:gd name="T7" fmla="*/ 91 h 182"/>
                <a:gd name="T8" fmla="*/ 2132 w 2178"/>
                <a:gd name="T9" fmla="*/ 182 h 182"/>
                <a:gd name="T10" fmla="*/ 46 w 2178"/>
                <a:gd name="T11" fmla="*/ 182 h 182"/>
                <a:gd name="T12" fmla="*/ 0 w 2178"/>
                <a:gd name="T13" fmla="*/ 91 h 182"/>
                <a:gd name="T14" fmla="*/ 0 60000 65536"/>
                <a:gd name="T15" fmla="*/ 0 60000 65536"/>
                <a:gd name="T16" fmla="*/ 0 60000 65536"/>
                <a:gd name="T17" fmla="*/ 0 60000 65536"/>
                <a:gd name="T18" fmla="*/ 0 60000 65536"/>
                <a:gd name="T19" fmla="*/ 0 60000 65536"/>
                <a:gd name="T20" fmla="*/ 0 60000 65536"/>
                <a:gd name="T21" fmla="*/ 0 w 2178"/>
                <a:gd name="T22" fmla="*/ 0 h 182"/>
                <a:gd name="T23" fmla="*/ 2178 w 2178"/>
                <a:gd name="T24" fmla="*/ 182 h 18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78" h="182">
                  <a:moveTo>
                    <a:pt x="0" y="91"/>
                  </a:moveTo>
                  <a:lnTo>
                    <a:pt x="46" y="0"/>
                  </a:lnTo>
                  <a:lnTo>
                    <a:pt x="2132" y="0"/>
                  </a:lnTo>
                  <a:lnTo>
                    <a:pt x="2178" y="91"/>
                  </a:lnTo>
                  <a:lnTo>
                    <a:pt x="2132" y="182"/>
                  </a:lnTo>
                  <a:lnTo>
                    <a:pt x="46" y="182"/>
                  </a:lnTo>
                  <a:lnTo>
                    <a:pt x="0" y="91"/>
                  </a:lnTo>
                  <a:close/>
                </a:path>
              </a:pathLst>
            </a:custGeom>
            <a:solidFill>
              <a:schemeClr val="hlink"/>
            </a:solidFill>
            <a:ln w="9525">
              <a:solidFill>
                <a:schemeClr val="tx1"/>
              </a:solidFill>
              <a:round/>
              <a:headEnd/>
              <a:tailEnd/>
            </a:ln>
          </p:spPr>
          <p:txBody>
            <a:bodyPr/>
            <a:lstStyle/>
            <a:p>
              <a:endParaRPr lang="zh-CN" altLang="en-US"/>
            </a:p>
          </p:txBody>
        </p:sp>
        <p:sp>
          <p:nvSpPr>
            <p:cNvPr id="12325" name="Freeform 50"/>
            <p:cNvSpPr>
              <a:spLocks/>
            </p:cNvSpPr>
            <p:nvPr/>
          </p:nvSpPr>
          <p:spPr bwMode="auto">
            <a:xfrm>
              <a:off x="4875" y="3294"/>
              <a:ext cx="169" cy="270"/>
            </a:xfrm>
            <a:custGeom>
              <a:avLst/>
              <a:gdLst>
                <a:gd name="T0" fmla="*/ 0 w 169"/>
                <a:gd name="T1" fmla="*/ 0 h 270"/>
                <a:gd name="T2" fmla="*/ 45 w 169"/>
                <a:gd name="T3" fmla="*/ 190 h 270"/>
                <a:gd name="T4" fmla="*/ 137 w 169"/>
                <a:gd name="T5" fmla="*/ 158 h 270"/>
                <a:gd name="T6" fmla="*/ 169 w 169"/>
                <a:gd name="T7" fmla="*/ 270 h 270"/>
                <a:gd name="T8" fmla="*/ 0 60000 65536"/>
                <a:gd name="T9" fmla="*/ 0 60000 65536"/>
                <a:gd name="T10" fmla="*/ 0 60000 65536"/>
                <a:gd name="T11" fmla="*/ 0 60000 65536"/>
                <a:gd name="T12" fmla="*/ 0 w 169"/>
                <a:gd name="T13" fmla="*/ 0 h 270"/>
                <a:gd name="T14" fmla="*/ 169 w 169"/>
                <a:gd name="T15" fmla="*/ 270 h 270"/>
              </a:gdLst>
              <a:ahLst/>
              <a:cxnLst>
                <a:cxn ang="T8">
                  <a:pos x="T0" y="T1"/>
                </a:cxn>
                <a:cxn ang="T9">
                  <a:pos x="T2" y="T3"/>
                </a:cxn>
                <a:cxn ang="T10">
                  <a:pos x="T4" y="T5"/>
                </a:cxn>
                <a:cxn ang="T11">
                  <a:pos x="T6" y="T7"/>
                </a:cxn>
              </a:cxnLst>
              <a:rect l="T12" t="T13" r="T14" b="T15"/>
              <a:pathLst>
                <a:path w="169" h="270">
                  <a:moveTo>
                    <a:pt x="0" y="0"/>
                  </a:moveTo>
                  <a:cubicBezTo>
                    <a:pt x="7" y="32"/>
                    <a:pt x="22" y="164"/>
                    <a:pt x="45" y="190"/>
                  </a:cubicBezTo>
                  <a:cubicBezTo>
                    <a:pt x="68" y="216"/>
                    <a:pt x="116" y="145"/>
                    <a:pt x="137" y="158"/>
                  </a:cubicBezTo>
                  <a:cubicBezTo>
                    <a:pt x="158" y="171"/>
                    <a:pt x="162" y="247"/>
                    <a:pt x="169" y="270"/>
                  </a:cubicBezTo>
                </a:path>
              </a:pathLst>
            </a:custGeom>
            <a:noFill/>
            <a:ln w="127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26" name="Freeform 51"/>
            <p:cNvSpPr>
              <a:spLocks/>
            </p:cNvSpPr>
            <p:nvPr/>
          </p:nvSpPr>
          <p:spPr bwMode="auto">
            <a:xfrm>
              <a:off x="4876" y="2840"/>
              <a:ext cx="157" cy="688"/>
            </a:xfrm>
            <a:custGeom>
              <a:avLst/>
              <a:gdLst>
                <a:gd name="T0" fmla="*/ 0 w 157"/>
                <a:gd name="T1" fmla="*/ 0 h 688"/>
                <a:gd name="T2" fmla="*/ 45 w 157"/>
                <a:gd name="T3" fmla="*/ 190 h 688"/>
                <a:gd name="T4" fmla="*/ 137 w 157"/>
                <a:gd name="T5" fmla="*/ 158 h 688"/>
                <a:gd name="T6" fmla="*/ 157 w 157"/>
                <a:gd name="T7" fmla="*/ 688 h 688"/>
                <a:gd name="T8" fmla="*/ 0 60000 65536"/>
                <a:gd name="T9" fmla="*/ 0 60000 65536"/>
                <a:gd name="T10" fmla="*/ 0 60000 65536"/>
                <a:gd name="T11" fmla="*/ 0 60000 65536"/>
                <a:gd name="T12" fmla="*/ 0 w 157"/>
                <a:gd name="T13" fmla="*/ 0 h 688"/>
                <a:gd name="T14" fmla="*/ 157 w 157"/>
                <a:gd name="T15" fmla="*/ 688 h 688"/>
              </a:gdLst>
              <a:ahLst/>
              <a:cxnLst>
                <a:cxn ang="T8">
                  <a:pos x="T0" y="T1"/>
                </a:cxn>
                <a:cxn ang="T9">
                  <a:pos x="T2" y="T3"/>
                </a:cxn>
                <a:cxn ang="T10">
                  <a:pos x="T4" y="T5"/>
                </a:cxn>
                <a:cxn ang="T11">
                  <a:pos x="T6" y="T7"/>
                </a:cxn>
              </a:cxnLst>
              <a:rect l="T12" t="T13" r="T14" b="T15"/>
              <a:pathLst>
                <a:path w="157" h="688">
                  <a:moveTo>
                    <a:pt x="0" y="0"/>
                  </a:moveTo>
                  <a:cubicBezTo>
                    <a:pt x="7" y="32"/>
                    <a:pt x="22" y="164"/>
                    <a:pt x="45" y="190"/>
                  </a:cubicBezTo>
                  <a:cubicBezTo>
                    <a:pt x="68" y="216"/>
                    <a:pt x="118" y="75"/>
                    <a:pt x="137" y="158"/>
                  </a:cubicBezTo>
                  <a:cubicBezTo>
                    <a:pt x="156" y="241"/>
                    <a:pt x="153" y="578"/>
                    <a:pt x="157" y="688"/>
                  </a:cubicBezTo>
                </a:path>
              </a:pathLst>
            </a:cu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27" name="Line 17"/>
            <p:cNvSpPr>
              <a:spLocks noChangeShapeType="1"/>
            </p:cNvSpPr>
            <p:nvPr/>
          </p:nvSpPr>
          <p:spPr bwMode="auto">
            <a:xfrm>
              <a:off x="2698" y="2387"/>
              <a:ext cx="0" cy="149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28" name="Line 18"/>
            <p:cNvSpPr>
              <a:spLocks noChangeShapeType="1"/>
            </p:cNvSpPr>
            <p:nvPr/>
          </p:nvSpPr>
          <p:spPr bwMode="auto">
            <a:xfrm>
              <a:off x="3787" y="2387"/>
              <a:ext cx="0" cy="149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329" name="Line 19"/>
            <p:cNvSpPr>
              <a:spLocks noChangeShapeType="1"/>
            </p:cNvSpPr>
            <p:nvPr/>
          </p:nvSpPr>
          <p:spPr bwMode="auto">
            <a:xfrm>
              <a:off x="4875" y="2387"/>
              <a:ext cx="1" cy="149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32419851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ChangeArrowheads="1"/>
          </p:cNvSpPr>
          <p:nvPr/>
        </p:nvSpPr>
        <p:spPr bwMode="auto">
          <a:xfrm>
            <a:off x="304800" y="304800"/>
            <a:ext cx="845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zh-CN" altLang="en-US" sz="2400" b="1" smtClean="0">
                <a:solidFill>
                  <a:srgbClr val="FD0128"/>
                </a:solidFill>
                <a:latin typeface="宋体" pitchFamily="2" charset="-122"/>
              </a:rPr>
              <a:t>如果该指令是转移指令，并且条件满足时，把转移地址写入</a:t>
            </a:r>
            <a:r>
              <a:rPr kumimoji="1" lang="en-US" altLang="zh-CN" sz="2400" b="1" smtClean="0">
                <a:solidFill>
                  <a:srgbClr val="FD0128"/>
                </a:solidFill>
                <a:latin typeface="宋体" pitchFamily="2" charset="-122"/>
              </a:rPr>
              <a:t>PC</a:t>
            </a:r>
          </a:p>
        </p:txBody>
      </p:sp>
      <p:graphicFrame>
        <p:nvGraphicFramePr>
          <p:cNvPr id="80899" name="Object 3"/>
          <p:cNvGraphicFramePr>
            <a:graphicFrameLocks noChangeAspect="1"/>
          </p:cNvGraphicFramePr>
          <p:nvPr/>
        </p:nvGraphicFramePr>
        <p:xfrm>
          <a:off x="381000" y="762000"/>
          <a:ext cx="8621713" cy="5562600"/>
        </p:xfrm>
        <a:graphic>
          <a:graphicData uri="http://schemas.openxmlformats.org/presentationml/2006/ole">
            <mc:AlternateContent xmlns:mc="http://schemas.openxmlformats.org/markup-compatibility/2006">
              <mc:Choice xmlns:v="urn:schemas-microsoft-com:vml" Requires="v">
                <p:oleObj spid="_x0000_s5333" name="Visio" r:id="rId4" imgW="8860570" imgH="4980275" progId="Visio.Drawing.6">
                  <p:embed/>
                </p:oleObj>
              </mc:Choice>
              <mc:Fallback>
                <p:oleObj name="Visio" r:id="rId4" imgW="8860570" imgH="4980275"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762000"/>
                        <a:ext cx="8621713"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 name="图片 3"/>
          <p:cNvPicPr>
            <a:picLocks noChangeAspect="1"/>
          </p:cNvPicPr>
          <p:nvPr/>
        </p:nvPicPr>
        <p:blipFill rotWithShape="1">
          <a:blip r:embed="rId6"/>
          <a:srcRect t="31337" b="29326"/>
          <a:stretch/>
        </p:blipFill>
        <p:spPr>
          <a:xfrm>
            <a:off x="304800" y="5534636"/>
            <a:ext cx="2909252" cy="504056"/>
          </a:xfrm>
          <a:prstGeom prst="rect">
            <a:avLst/>
          </a:prstGeom>
        </p:spPr>
      </p:pic>
    </p:spTree>
    <p:extLst>
      <p:ext uri="{BB962C8B-B14F-4D97-AF65-F5344CB8AC3E}">
        <p14:creationId xmlns:p14="http://schemas.microsoft.com/office/powerpoint/2010/main" val="3480973148"/>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ChangeArrowheads="1"/>
          </p:cNvSpPr>
          <p:nvPr/>
        </p:nvSpPr>
        <p:spPr bwMode="auto">
          <a:xfrm>
            <a:off x="381000" y="304800"/>
            <a:ext cx="5089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en-US" altLang="zh-CN" sz="2400" b="1" smtClean="0">
                <a:solidFill>
                  <a:srgbClr val="FD0128"/>
                </a:solidFill>
                <a:latin typeface="宋体" pitchFamily="2" charset="-122"/>
              </a:rPr>
              <a:t>3</a:t>
            </a:r>
            <a:r>
              <a:rPr kumimoji="1" lang="zh-CN" altLang="en-US" sz="2400" b="1" smtClean="0">
                <a:solidFill>
                  <a:srgbClr val="FD0128"/>
                </a:solidFill>
                <a:latin typeface="宋体" pitchFamily="2" charset="-122"/>
              </a:rPr>
              <a:t>、</a:t>
            </a:r>
            <a:r>
              <a:rPr kumimoji="1" lang="en-US" altLang="zh-CN" sz="2400" b="1" smtClean="0">
                <a:solidFill>
                  <a:srgbClr val="FD0128"/>
                </a:solidFill>
                <a:latin typeface="宋体" pitchFamily="2" charset="-122"/>
              </a:rPr>
              <a:t>ALU</a:t>
            </a:r>
            <a:r>
              <a:rPr kumimoji="1" lang="zh-CN" altLang="en-US" sz="2400" b="1" smtClean="0">
                <a:solidFill>
                  <a:srgbClr val="FD0128"/>
                </a:solidFill>
                <a:latin typeface="宋体" pitchFamily="2" charset="-122"/>
              </a:rPr>
              <a:t>执行或者存储器地址计算周期</a:t>
            </a:r>
          </a:p>
        </p:txBody>
      </p:sp>
      <p:sp>
        <p:nvSpPr>
          <p:cNvPr id="81923" name="Rectangle 3"/>
          <p:cNvSpPr>
            <a:spLocks noChangeArrowheads="1"/>
          </p:cNvSpPr>
          <p:nvPr/>
        </p:nvSpPr>
        <p:spPr bwMode="auto">
          <a:xfrm>
            <a:off x="609600" y="914400"/>
            <a:ext cx="23288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zh-CN" altLang="en-US" sz="2400" b="1" smtClean="0">
                <a:solidFill>
                  <a:srgbClr val="3333CC"/>
                </a:solidFill>
                <a:latin typeface="宋体" pitchFamily="2" charset="-122"/>
              </a:rPr>
              <a:t>实现以下操作：</a:t>
            </a:r>
          </a:p>
        </p:txBody>
      </p:sp>
      <p:sp>
        <p:nvSpPr>
          <p:cNvPr id="81924" name="Rectangle 4"/>
          <p:cNvSpPr>
            <a:spLocks noChangeArrowheads="1"/>
          </p:cNvSpPr>
          <p:nvPr/>
        </p:nvSpPr>
        <p:spPr bwMode="auto">
          <a:xfrm>
            <a:off x="914400" y="1600200"/>
            <a:ext cx="4181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en-US" altLang="zh-CN" sz="2400" b="1" smtClean="0">
                <a:solidFill>
                  <a:srgbClr val="3333CC"/>
                </a:solidFill>
                <a:latin typeface="宋体" pitchFamily="2" charset="-122"/>
              </a:rPr>
              <a:t>RR</a:t>
            </a:r>
            <a:r>
              <a:rPr kumimoji="1" lang="zh-CN" altLang="en-US" sz="2400" b="1" smtClean="0">
                <a:solidFill>
                  <a:srgbClr val="3333CC"/>
                </a:solidFill>
                <a:latin typeface="宋体" pitchFamily="2" charset="-122"/>
              </a:rPr>
              <a:t>型指令：</a:t>
            </a:r>
            <a:r>
              <a:rPr kumimoji="1" lang="en-US" altLang="zh-CN" sz="2400" b="1" smtClean="0">
                <a:solidFill>
                  <a:srgbClr val="000000"/>
                </a:solidFill>
                <a:latin typeface="宋体" pitchFamily="2" charset="-122"/>
              </a:rPr>
              <a:t>AluOutput=A OP B</a:t>
            </a:r>
          </a:p>
        </p:txBody>
      </p:sp>
      <p:sp>
        <p:nvSpPr>
          <p:cNvPr id="81925" name="Rectangle 5"/>
          <p:cNvSpPr>
            <a:spLocks noChangeArrowheads="1"/>
          </p:cNvSpPr>
          <p:nvPr/>
        </p:nvSpPr>
        <p:spPr bwMode="auto">
          <a:xfrm>
            <a:off x="914400" y="2286000"/>
            <a:ext cx="43354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en-US" altLang="zh-CN" sz="2400" b="1" smtClean="0">
                <a:solidFill>
                  <a:srgbClr val="3333CC"/>
                </a:solidFill>
                <a:latin typeface="宋体" pitchFamily="2" charset="-122"/>
              </a:rPr>
              <a:t>RI</a:t>
            </a:r>
            <a:r>
              <a:rPr kumimoji="1" lang="zh-CN" altLang="en-US" sz="2400" b="1" smtClean="0">
                <a:solidFill>
                  <a:srgbClr val="3333CC"/>
                </a:solidFill>
                <a:latin typeface="宋体" pitchFamily="2" charset="-122"/>
              </a:rPr>
              <a:t>型指令：</a:t>
            </a:r>
            <a:r>
              <a:rPr kumimoji="1" lang="en-US" altLang="zh-CN" sz="2400" b="1" smtClean="0">
                <a:solidFill>
                  <a:srgbClr val="000000"/>
                </a:solidFill>
                <a:latin typeface="宋体" pitchFamily="2" charset="-122"/>
              </a:rPr>
              <a:t>AluOutput=A OP IM</a:t>
            </a:r>
          </a:p>
        </p:txBody>
      </p:sp>
      <p:sp>
        <p:nvSpPr>
          <p:cNvPr id="81926" name="Rectangle 6"/>
          <p:cNvSpPr>
            <a:spLocks noChangeArrowheads="1"/>
          </p:cNvSpPr>
          <p:nvPr/>
        </p:nvSpPr>
        <p:spPr bwMode="auto">
          <a:xfrm>
            <a:off x="685800" y="2971800"/>
            <a:ext cx="6638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zh-CN" altLang="en-US" sz="2400" b="1" smtClean="0">
                <a:solidFill>
                  <a:srgbClr val="3333CC"/>
                </a:solidFill>
                <a:latin typeface="宋体" pitchFamily="2" charset="-122"/>
              </a:rPr>
              <a:t>存储器访问指令</a:t>
            </a:r>
            <a:r>
              <a:rPr kumimoji="1" lang="en-US" altLang="zh-CN" sz="2400" b="1" smtClean="0">
                <a:solidFill>
                  <a:srgbClr val="3333CC"/>
                </a:solidFill>
                <a:latin typeface="宋体" pitchFamily="2" charset="-122"/>
              </a:rPr>
              <a:t>load/stroe</a:t>
            </a:r>
            <a:r>
              <a:rPr kumimoji="1" lang="zh-CN" altLang="en-US" sz="2400" b="1" smtClean="0">
                <a:solidFill>
                  <a:srgbClr val="3333CC"/>
                </a:solidFill>
                <a:latin typeface="宋体" pitchFamily="2" charset="-122"/>
              </a:rPr>
              <a:t>：</a:t>
            </a:r>
            <a:r>
              <a:rPr kumimoji="1" lang="en-US" altLang="zh-CN" sz="2400" b="1" smtClean="0">
                <a:solidFill>
                  <a:srgbClr val="000000"/>
                </a:solidFill>
                <a:latin typeface="宋体" pitchFamily="2" charset="-122"/>
              </a:rPr>
              <a:t>AluOutpot=A + IM</a:t>
            </a:r>
          </a:p>
        </p:txBody>
      </p:sp>
      <p:sp>
        <p:nvSpPr>
          <p:cNvPr id="81927" name="Rectangle 7"/>
          <p:cNvSpPr>
            <a:spLocks noChangeArrowheads="1"/>
          </p:cNvSpPr>
          <p:nvPr/>
        </p:nvSpPr>
        <p:spPr bwMode="auto">
          <a:xfrm>
            <a:off x="457200" y="3581400"/>
            <a:ext cx="830580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hangingPunct="1"/>
            <a:r>
              <a:rPr kumimoji="1" lang="zh-CN" altLang="en-US" sz="2400" b="1" smtClean="0">
                <a:solidFill>
                  <a:srgbClr val="FF0000"/>
                </a:solidFill>
                <a:latin typeface="宋体" pitchFamily="2" charset="-122"/>
              </a:rPr>
              <a:t>该周期用到的控制信号</a:t>
            </a:r>
            <a:r>
              <a:rPr kumimoji="1" lang="zh-CN" altLang="en-US" sz="2400" b="1" smtClean="0">
                <a:solidFill>
                  <a:srgbClr val="000000"/>
                </a:solidFill>
                <a:latin typeface="宋体" pitchFamily="2" charset="-122"/>
              </a:rPr>
              <a:t>：</a:t>
            </a:r>
          </a:p>
          <a:p>
            <a:pPr algn="l" eaLnBrk="1" hangingPunct="1"/>
            <a:r>
              <a:rPr kumimoji="1" lang="en-US" altLang="zh-CN" sz="2400" b="1" smtClean="0">
                <a:solidFill>
                  <a:srgbClr val="000000"/>
                </a:solidFill>
                <a:latin typeface="宋体" pitchFamily="2" charset="-122"/>
              </a:rPr>
              <a:t>SelAluA=0  (</a:t>
            </a:r>
            <a:r>
              <a:rPr kumimoji="1" lang="zh-CN" altLang="en-US" sz="2400" b="1" smtClean="0">
                <a:solidFill>
                  <a:srgbClr val="000000"/>
                </a:solidFill>
                <a:latin typeface="宋体" pitchFamily="2" charset="-122"/>
              </a:rPr>
              <a:t>选择</a:t>
            </a:r>
            <a:r>
              <a:rPr kumimoji="1" lang="en-US" altLang="zh-CN" sz="2400" b="1" smtClean="0">
                <a:solidFill>
                  <a:srgbClr val="000000"/>
                </a:solidFill>
                <a:latin typeface="宋体" pitchFamily="2" charset="-122"/>
              </a:rPr>
              <a:t>A</a:t>
            </a:r>
            <a:r>
              <a:rPr kumimoji="1" lang="zh-CN" altLang="en-US" sz="2400" b="1" smtClean="0">
                <a:solidFill>
                  <a:srgbClr val="000000"/>
                </a:solidFill>
                <a:latin typeface="宋体" pitchFamily="2" charset="-122"/>
              </a:rPr>
              <a:t>做</a:t>
            </a:r>
            <a:r>
              <a:rPr kumimoji="1" lang="en-US" altLang="zh-CN" sz="2400" b="1" smtClean="0">
                <a:solidFill>
                  <a:srgbClr val="000000"/>
                </a:solidFill>
                <a:latin typeface="宋体" pitchFamily="2" charset="-122"/>
              </a:rPr>
              <a:t>ALU A</a:t>
            </a:r>
            <a:r>
              <a:rPr kumimoji="1" lang="zh-CN" altLang="en-US" sz="2400" b="1" smtClean="0">
                <a:solidFill>
                  <a:srgbClr val="000000"/>
                </a:solidFill>
                <a:latin typeface="宋体" pitchFamily="2" charset="-122"/>
              </a:rPr>
              <a:t>端的输入</a:t>
            </a:r>
            <a:r>
              <a:rPr kumimoji="1" lang="en-US" altLang="zh-CN" sz="2400" b="1" smtClean="0">
                <a:solidFill>
                  <a:srgbClr val="000000"/>
                </a:solidFill>
                <a:latin typeface="宋体" pitchFamily="2" charset="-122"/>
              </a:rPr>
              <a:t>)</a:t>
            </a:r>
          </a:p>
          <a:p>
            <a:pPr algn="l" eaLnBrk="1" hangingPunct="1"/>
            <a:r>
              <a:rPr kumimoji="1" lang="en-US" altLang="zh-CN" sz="2400" b="1" smtClean="0">
                <a:solidFill>
                  <a:srgbClr val="000000"/>
                </a:solidFill>
                <a:latin typeface="宋体" pitchFamily="2" charset="-122"/>
              </a:rPr>
              <a:t>RR</a:t>
            </a:r>
            <a:r>
              <a:rPr kumimoji="1" lang="zh-CN" altLang="en-US" sz="2400" b="1" smtClean="0">
                <a:solidFill>
                  <a:srgbClr val="000000"/>
                </a:solidFill>
                <a:latin typeface="宋体" pitchFamily="2" charset="-122"/>
              </a:rPr>
              <a:t>型指令  </a:t>
            </a:r>
            <a:r>
              <a:rPr kumimoji="1" lang="en-US" altLang="zh-CN" sz="2400" b="1" smtClean="0">
                <a:solidFill>
                  <a:srgbClr val="000000"/>
                </a:solidFill>
                <a:latin typeface="宋体" pitchFamily="2" charset="-122"/>
              </a:rPr>
              <a:t>SelAluB=00 (</a:t>
            </a:r>
            <a:r>
              <a:rPr kumimoji="1" lang="zh-CN" altLang="en-US" sz="2400" b="1" smtClean="0">
                <a:solidFill>
                  <a:srgbClr val="000000"/>
                </a:solidFill>
                <a:latin typeface="宋体" pitchFamily="2" charset="-122"/>
              </a:rPr>
              <a:t>选择</a:t>
            </a:r>
            <a:r>
              <a:rPr kumimoji="1" lang="en-US" altLang="zh-CN" sz="2400" b="1" smtClean="0">
                <a:solidFill>
                  <a:srgbClr val="000000"/>
                </a:solidFill>
                <a:latin typeface="宋体" pitchFamily="2" charset="-122"/>
              </a:rPr>
              <a:t>B</a:t>
            </a:r>
            <a:r>
              <a:rPr kumimoji="1" lang="zh-CN" altLang="en-US" sz="2400" b="1" smtClean="0">
                <a:solidFill>
                  <a:srgbClr val="000000"/>
                </a:solidFill>
                <a:latin typeface="宋体" pitchFamily="2" charset="-122"/>
              </a:rPr>
              <a:t>做</a:t>
            </a:r>
            <a:r>
              <a:rPr kumimoji="1" lang="en-US" altLang="zh-CN" sz="2400" b="1" smtClean="0">
                <a:solidFill>
                  <a:srgbClr val="000000"/>
                </a:solidFill>
                <a:latin typeface="宋体" pitchFamily="2" charset="-122"/>
              </a:rPr>
              <a:t>ALU B</a:t>
            </a:r>
            <a:r>
              <a:rPr kumimoji="1" lang="zh-CN" altLang="en-US" sz="2400" b="1" smtClean="0">
                <a:solidFill>
                  <a:srgbClr val="000000"/>
                </a:solidFill>
                <a:latin typeface="宋体" pitchFamily="2" charset="-122"/>
              </a:rPr>
              <a:t>端的输入</a:t>
            </a:r>
            <a:r>
              <a:rPr kumimoji="1" lang="en-US" altLang="zh-CN" sz="2400" b="1" smtClean="0">
                <a:solidFill>
                  <a:srgbClr val="000000"/>
                </a:solidFill>
                <a:latin typeface="宋体" pitchFamily="2" charset="-122"/>
              </a:rPr>
              <a:t>)</a:t>
            </a:r>
          </a:p>
          <a:p>
            <a:pPr algn="l" eaLnBrk="1" hangingPunct="1"/>
            <a:r>
              <a:rPr kumimoji="1" lang="en-US" altLang="zh-CN" sz="2400" b="1" smtClean="0">
                <a:solidFill>
                  <a:srgbClr val="000000"/>
                </a:solidFill>
                <a:latin typeface="宋体" pitchFamily="2" charset="-122"/>
              </a:rPr>
              <a:t>RI</a:t>
            </a:r>
            <a:r>
              <a:rPr kumimoji="1" lang="zh-CN" altLang="en-US" sz="2400" b="1" smtClean="0">
                <a:solidFill>
                  <a:srgbClr val="000000"/>
                </a:solidFill>
                <a:latin typeface="宋体" pitchFamily="2" charset="-122"/>
              </a:rPr>
              <a:t>型指令  </a:t>
            </a:r>
            <a:r>
              <a:rPr kumimoji="1" lang="en-US" altLang="zh-CN" sz="2400" b="1" smtClean="0">
                <a:solidFill>
                  <a:srgbClr val="000000"/>
                </a:solidFill>
                <a:latin typeface="宋体" pitchFamily="2" charset="-122"/>
              </a:rPr>
              <a:t>SelAluB=01 (</a:t>
            </a:r>
            <a:r>
              <a:rPr kumimoji="1" lang="zh-CN" altLang="en-US" sz="2400" b="1" smtClean="0">
                <a:solidFill>
                  <a:srgbClr val="000000"/>
                </a:solidFill>
                <a:latin typeface="宋体" pitchFamily="2" charset="-122"/>
              </a:rPr>
              <a:t>选择</a:t>
            </a:r>
            <a:r>
              <a:rPr kumimoji="1" lang="en-US" altLang="zh-CN" sz="2400" b="1" smtClean="0">
                <a:solidFill>
                  <a:srgbClr val="000000"/>
                </a:solidFill>
                <a:latin typeface="宋体" pitchFamily="2" charset="-122"/>
              </a:rPr>
              <a:t>IM</a:t>
            </a:r>
            <a:r>
              <a:rPr kumimoji="1" lang="zh-CN" altLang="en-US" sz="2400" b="1" smtClean="0">
                <a:solidFill>
                  <a:srgbClr val="000000"/>
                </a:solidFill>
                <a:latin typeface="宋体" pitchFamily="2" charset="-122"/>
              </a:rPr>
              <a:t>做</a:t>
            </a:r>
            <a:r>
              <a:rPr kumimoji="1" lang="en-US" altLang="zh-CN" sz="2400" b="1" smtClean="0">
                <a:solidFill>
                  <a:srgbClr val="000000"/>
                </a:solidFill>
                <a:latin typeface="宋体" pitchFamily="2" charset="-122"/>
              </a:rPr>
              <a:t>ALU B</a:t>
            </a:r>
            <a:r>
              <a:rPr kumimoji="1" lang="zh-CN" altLang="en-US" sz="2400" b="1" smtClean="0">
                <a:solidFill>
                  <a:srgbClr val="000000"/>
                </a:solidFill>
                <a:latin typeface="宋体" pitchFamily="2" charset="-122"/>
              </a:rPr>
              <a:t>端的输入</a:t>
            </a:r>
            <a:r>
              <a:rPr kumimoji="1" lang="en-US" altLang="zh-CN" sz="2400" b="1" smtClean="0">
                <a:solidFill>
                  <a:srgbClr val="000000"/>
                </a:solidFill>
                <a:latin typeface="宋体" pitchFamily="2" charset="-122"/>
              </a:rPr>
              <a:t>)</a:t>
            </a:r>
          </a:p>
          <a:p>
            <a:pPr algn="l" eaLnBrk="1" hangingPunct="1"/>
            <a:r>
              <a:rPr kumimoji="1" lang="en-US" altLang="zh-CN" sz="2400" b="1" smtClean="0">
                <a:solidFill>
                  <a:srgbClr val="000000"/>
                </a:solidFill>
                <a:latin typeface="宋体" pitchFamily="2" charset="-122"/>
              </a:rPr>
              <a:t>AluOP=XX   (ALU </a:t>
            </a:r>
            <a:r>
              <a:rPr kumimoji="1" lang="zh-CN" altLang="en-US" sz="2400" b="1" smtClean="0">
                <a:solidFill>
                  <a:srgbClr val="000000"/>
                </a:solidFill>
                <a:latin typeface="宋体" pitchFamily="2" charset="-122"/>
              </a:rPr>
              <a:t>完成指令指定的运算</a:t>
            </a:r>
            <a:r>
              <a:rPr kumimoji="1" lang="en-US" altLang="zh-CN" sz="2400" b="1" smtClean="0">
                <a:solidFill>
                  <a:srgbClr val="000000"/>
                </a:solidFill>
                <a:latin typeface="宋体" pitchFamily="2" charset="-122"/>
              </a:rPr>
              <a:t>)</a:t>
            </a:r>
          </a:p>
        </p:txBody>
      </p:sp>
    </p:spTree>
    <p:extLst>
      <p:ext uri="{BB962C8B-B14F-4D97-AF65-F5344CB8AC3E}">
        <p14:creationId xmlns:p14="http://schemas.microsoft.com/office/powerpoint/2010/main" val="2630889751"/>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2946" name="Object 3"/>
          <p:cNvGraphicFramePr>
            <a:graphicFrameLocks noChangeAspect="1"/>
          </p:cNvGraphicFramePr>
          <p:nvPr/>
        </p:nvGraphicFramePr>
        <p:xfrm>
          <a:off x="304800" y="838200"/>
          <a:ext cx="8534400" cy="5486400"/>
        </p:xfrm>
        <a:graphic>
          <a:graphicData uri="http://schemas.openxmlformats.org/presentationml/2006/ole">
            <mc:AlternateContent xmlns:mc="http://schemas.openxmlformats.org/markup-compatibility/2006">
              <mc:Choice xmlns:v="urn:schemas-microsoft-com:vml" Requires="v">
                <p:oleObj spid="_x0000_s6357" name="Visio" r:id="rId4" imgW="8762719" imgH="4980275" progId="Visio.Drawing.6">
                  <p:embed/>
                </p:oleObj>
              </mc:Choice>
              <mc:Fallback>
                <p:oleObj name="Visio" r:id="rId4" imgW="8762719" imgH="4980275"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838200"/>
                        <a:ext cx="8534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2947" name="Rectangle 4"/>
          <p:cNvSpPr>
            <a:spLocks noChangeArrowheads="1"/>
          </p:cNvSpPr>
          <p:nvPr/>
        </p:nvSpPr>
        <p:spPr bwMode="auto">
          <a:xfrm>
            <a:off x="457200" y="304800"/>
            <a:ext cx="37131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en-US" altLang="zh-CN" sz="2400" b="1" smtClean="0">
                <a:solidFill>
                  <a:srgbClr val="FD0128"/>
                </a:solidFill>
                <a:latin typeface="宋体" pitchFamily="2" charset="-122"/>
              </a:rPr>
              <a:t>ALU</a:t>
            </a:r>
            <a:r>
              <a:rPr kumimoji="1" lang="zh-CN" altLang="en-US" sz="2400" b="1" smtClean="0">
                <a:solidFill>
                  <a:srgbClr val="FD0128"/>
                </a:solidFill>
                <a:latin typeface="宋体" pitchFamily="2" charset="-122"/>
              </a:rPr>
              <a:t>指令（</a:t>
            </a:r>
            <a:r>
              <a:rPr kumimoji="1" lang="en-US" altLang="zh-CN" sz="2400" b="1" smtClean="0">
                <a:solidFill>
                  <a:srgbClr val="FD0128"/>
                </a:solidFill>
                <a:latin typeface="宋体" pitchFamily="2" charset="-122"/>
              </a:rPr>
              <a:t>RR</a:t>
            </a:r>
            <a:r>
              <a:rPr kumimoji="1" lang="zh-CN" altLang="en-US" sz="2400" b="1" smtClean="0">
                <a:solidFill>
                  <a:srgbClr val="FD0128"/>
                </a:solidFill>
                <a:latin typeface="宋体" pitchFamily="2" charset="-122"/>
              </a:rPr>
              <a:t>型</a:t>
            </a:r>
            <a:r>
              <a:rPr kumimoji="1" lang="en-US" altLang="zh-CN" sz="2400" b="1" smtClean="0">
                <a:solidFill>
                  <a:srgbClr val="FD0128"/>
                </a:solidFill>
                <a:latin typeface="宋体" pitchFamily="2" charset="-122"/>
              </a:rPr>
              <a:t>RI</a:t>
            </a:r>
            <a:r>
              <a:rPr kumimoji="1" lang="zh-CN" altLang="en-US" sz="2400" b="1" smtClean="0">
                <a:solidFill>
                  <a:srgbClr val="FD0128"/>
                </a:solidFill>
                <a:latin typeface="宋体" pitchFamily="2" charset="-122"/>
              </a:rPr>
              <a:t>型）执行</a:t>
            </a:r>
          </a:p>
        </p:txBody>
      </p:sp>
      <p:pic>
        <p:nvPicPr>
          <p:cNvPr id="2" name="图片 1"/>
          <p:cNvPicPr>
            <a:picLocks noChangeAspect="1"/>
          </p:cNvPicPr>
          <p:nvPr/>
        </p:nvPicPr>
        <p:blipFill>
          <a:blip r:embed="rId6"/>
          <a:stretch>
            <a:fillRect/>
          </a:stretch>
        </p:blipFill>
        <p:spPr>
          <a:xfrm>
            <a:off x="457200" y="5085184"/>
            <a:ext cx="2814006" cy="1239416"/>
          </a:xfrm>
          <a:prstGeom prst="rect">
            <a:avLst/>
          </a:prstGeom>
        </p:spPr>
      </p:pic>
    </p:spTree>
    <p:extLst>
      <p:ext uri="{BB962C8B-B14F-4D97-AF65-F5344CB8AC3E}">
        <p14:creationId xmlns:p14="http://schemas.microsoft.com/office/powerpoint/2010/main" val="2554889325"/>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ChangeArrowheads="1"/>
          </p:cNvSpPr>
          <p:nvPr/>
        </p:nvSpPr>
        <p:spPr bwMode="auto">
          <a:xfrm>
            <a:off x="381000" y="304800"/>
            <a:ext cx="3711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en-US" altLang="zh-CN" sz="2400" b="1" smtClean="0">
                <a:solidFill>
                  <a:srgbClr val="FD0128"/>
                </a:solidFill>
                <a:latin typeface="宋体" pitchFamily="2" charset="-122"/>
              </a:rPr>
              <a:t>Load </a:t>
            </a:r>
            <a:r>
              <a:rPr kumimoji="1" lang="zh-CN" altLang="en-US" sz="2400" b="1" smtClean="0">
                <a:solidFill>
                  <a:srgbClr val="FD0128"/>
                </a:solidFill>
                <a:latin typeface="宋体" pitchFamily="2" charset="-122"/>
              </a:rPr>
              <a:t>指令计算存储器地址</a:t>
            </a:r>
          </a:p>
        </p:txBody>
      </p:sp>
      <p:graphicFrame>
        <p:nvGraphicFramePr>
          <p:cNvPr id="83971" name="Object 3"/>
          <p:cNvGraphicFramePr>
            <a:graphicFrameLocks noChangeAspect="1"/>
          </p:cNvGraphicFramePr>
          <p:nvPr/>
        </p:nvGraphicFramePr>
        <p:xfrm>
          <a:off x="344488" y="939800"/>
          <a:ext cx="8494712" cy="5461000"/>
        </p:xfrm>
        <a:graphic>
          <a:graphicData uri="http://schemas.openxmlformats.org/presentationml/2006/ole">
            <mc:AlternateContent xmlns:mc="http://schemas.openxmlformats.org/markup-compatibility/2006">
              <mc:Choice xmlns:v="urn:schemas-microsoft-com:vml" Requires="v">
                <p:oleObj spid="_x0000_s7381" name="Visio" r:id="rId3" imgW="8759345" imgH="4980275" progId="Visio.Drawing.6">
                  <p:embed/>
                </p:oleObj>
              </mc:Choice>
              <mc:Fallback>
                <p:oleObj name="Visio" r:id="rId3" imgW="8759345" imgH="4980275"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488" y="939800"/>
                        <a:ext cx="8494712" cy="546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 name="图片 3"/>
          <p:cNvPicPr>
            <a:picLocks noChangeAspect="1"/>
          </p:cNvPicPr>
          <p:nvPr/>
        </p:nvPicPr>
        <p:blipFill>
          <a:blip r:embed="rId5"/>
          <a:stretch>
            <a:fillRect/>
          </a:stretch>
        </p:blipFill>
        <p:spPr>
          <a:xfrm>
            <a:off x="374540" y="4941168"/>
            <a:ext cx="2814006" cy="1239416"/>
          </a:xfrm>
          <a:prstGeom prst="rect">
            <a:avLst/>
          </a:prstGeom>
        </p:spPr>
      </p:pic>
    </p:spTree>
    <p:extLst>
      <p:ext uri="{BB962C8B-B14F-4D97-AF65-F5344CB8AC3E}">
        <p14:creationId xmlns:p14="http://schemas.microsoft.com/office/powerpoint/2010/main" val="229249935"/>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ChangeArrowheads="1"/>
          </p:cNvSpPr>
          <p:nvPr/>
        </p:nvSpPr>
        <p:spPr bwMode="auto">
          <a:xfrm>
            <a:off x="381000" y="304800"/>
            <a:ext cx="3711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en-US" altLang="zh-CN" sz="2400" b="1" smtClean="0">
                <a:solidFill>
                  <a:srgbClr val="FD0128"/>
                </a:solidFill>
                <a:latin typeface="宋体" pitchFamily="2" charset="-122"/>
              </a:rPr>
              <a:t>Store</a:t>
            </a:r>
            <a:r>
              <a:rPr kumimoji="1" lang="zh-CN" altLang="en-US" sz="2400" b="1" smtClean="0">
                <a:solidFill>
                  <a:srgbClr val="FD0128"/>
                </a:solidFill>
                <a:latin typeface="宋体" pitchFamily="2" charset="-122"/>
              </a:rPr>
              <a:t>指令计算存储器地址</a:t>
            </a:r>
          </a:p>
        </p:txBody>
      </p:sp>
      <p:graphicFrame>
        <p:nvGraphicFramePr>
          <p:cNvPr id="84995" name="Object 3"/>
          <p:cNvGraphicFramePr>
            <a:graphicFrameLocks noChangeAspect="1"/>
          </p:cNvGraphicFramePr>
          <p:nvPr/>
        </p:nvGraphicFramePr>
        <p:xfrm>
          <a:off x="381000" y="990600"/>
          <a:ext cx="8305800" cy="5486400"/>
        </p:xfrm>
        <a:graphic>
          <a:graphicData uri="http://schemas.openxmlformats.org/presentationml/2006/ole">
            <mc:AlternateContent xmlns:mc="http://schemas.openxmlformats.org/markup-compatibility/2006">
              <mc:Choice xmlns:v="urn:schemas-microsoft-com:vml" Requires="v">
                <p:oleObj spid="_x0000_s8405" name="Visio" r:id="rId3" imgW="8759345" imgH="4980275" progId="Visio.Drawing.6">
                  <p:embed/>
                </p:oleObj>
              </mc:Choice>
              <mc:Fallback>
                <p:oleObj name="Visio" r:id="rId3" imgW="8759345" imgH="4980275"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990600"/>
                        <a:ext cx="83058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 name="图片 3"/>
          <p:cNvPicPr>
            <a:picLocks noChangeAspect="1"/>
          </p:cNvPicPr>
          <p:nvPr/>
        </p:nvPicPr>
        <p:blipFill>
          <a:blip r:embed="rId5"/>
          <a:stretch>
            <a:fillRect/>
          </a:stretch>
        </p:blipFill>
        <p:spPr>
          <a:xfrm>
            <a:off x="381000" y="5074132"/>
            <a:ext cx="2814006" cy="1239416"/>
          </a:xfrm>
          <a:prstGeom prst="rect">
            <a:avLst/>
          </a:prstGeom>
        </p:spPr>
      </p:pic>
    </p:spTree>
    <p:extLst>
      <p:ext uri="{BB962C8B-B14F-4D97-AF65-F5344CB8AC3E}">
        <p14:creationId xmlns:p14="http://schemas.microsoft.com/office/powerpoint/2010/main" val="1794735390"/>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ChangeArrowheads="1"/>
          </p:cNvSpPr>
          <p:nvPr/>
        </p:nvSpPr>
        <p:spPr bwMode="auto">
          <a:xfrm>
            <a:off x="381000" y="304800"/>
            <a:ext cx="5702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en-US" altLang="zh-CN" sz="2400" b="1" smtClean="0">
                <a:solidFill>
                  <a:srgbClr val="FD0128"/>
                </a:solidFill>
                <a:latin typeface="宋体" pitchFamily="2" charset="-122"/>
              </a:rPr>
              <a:t>4</a:t>
            </a:r>
            <a:r>
              <a:rPr kumimoji="1" lang="zh-CN" altLang="en-US" sz="2400" b="1" smtClean="0">
                <a:solidFill>
                  <a:srgbClr val="FD0128"/>
                </a:solidFill>
                <a:latin typeface="宋体" pitchFamily="2" charset="-122"/>
              </a:rPr>
              <a:t>、</a:t>
            </a:r>
            <a:r>
              <a:rPr kumimoji="1" lang="en-US" altLang="zh-CN" sz="2400" b="1" smtClean="0">
                <a:solidFill>
                  <a:srgbClr val="FD0128"/>
                </a:solidFill>
                <a:latin typeface="宋体" pitchFamily="2" charset="-122"/>
              </a:rPr>
              <a:t>ALU</a:t>
            </a:r>
            <a:r>
              <a:rPr kumimoji="1" lang="zh-CN" altLang="en-US" sz="2400" b="1" smtClean="0">
                <a:solidFill>
                  <a:srgbClr val="FD0128"/>
                </a:solidFill>
                <a:latin typeface="宋体" pitchFamily="2" charset="-122"/>
              </a:rPr>
              <a:t>指令结束周期或者存储器访问周期</a:t>
            </a:r>
          </a:p>
        </p:txBody>
      </p:sp>
      <p:sp>
        <p:nvSpPr>
          <p:cNvPr id="86019" name="Rectangle 3"/>
          <p:cNvSpPr>
            <a:spLocks noChangeArrowheads="1"/>
          </p:cNvSpPr>
          <p:nvPr/>
        </p:nvSpPr>
        <p:spPr bwMode="auto">
          <a:xfrm>
            <a:off x="457200" y="685800"/>
            <a:ext cx="5089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en-US" altLang="zh-CN" sz="2400" b="1" smtClean="0">
                <a:solidFill>
                  <a:srgbClr val="3333CC"/>
                </a:solidFill>
                <a:latin typeface="宋体" pitchFamily="2" charset="-122"/>
              </a:rPr>
              <a:t>1</a:t>
            </a:r>
            <a:r>
              <a:rPr kumimoji="1" lang="zh-CN" altLang="en-US" sz="2400" b="1" smtClean="0">
                <a:solidFill>
                  <a:srgbClr val="3333CC"/>
                </a:solidFill>
                <a:latin typeface="宋体" pitchFamily="2" charset="-122"/>
              </a:rPr>
              <a:t>）</a:t>
            </a:r>
            <a:r>
              <a:rPr kumimoji="1" lang="en-US" altLang="zh-CN" sz="2400" b="1" smtClean="0">
                <a:solidFill>
                  <a:srgbClr val="3333CC"/>
                </a:solidFill>
                <a:latin typeface="宋体" pitchFamily="2" charset="-122"/>
              </a:rPr>
              <a:t>ALU</a:t>
            </a:r>
            <a:r>
              <a:rPr kumimoji="1" lang="zh-CN" altLang="en-US" sz="2400" b="1" smtClean="0">
                <a:solidFill>
                  <a:srgbClr val="3333CC"/>
                </a:solidFill>
                <a:latin typeface="宋体" pitchFamily="2" charset="-122"/>
              </a:rPr>
              <a:t>指令结束周期实现以下操作：</a:t>
            </a:r>
          </a:p>
        </p:txBody>
      </p:sp>
      <p:sp>
        <p:nvSpPr>
          <p:cNvPr id="86020" name="Rectangle 5"/>
          <p:cNvSpPr>
            <a:spLocks noChangeArrowheads="1"/>
          </p:cNvSpPr>
          <p:nvPr/>
        </p:nvSpPr>
        <p:spPr bwMode="auto">
          <a:xfrm>
            <a:off x="457200" y="1219200"/>
            <a:ext cx="35718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en-US" altLang="zh-CN" sz="2400" b="1" smtClean="0">
                <a:solidFill>
                  <a:srgbClr val="000000"/>
                </a:solidFill>
                <a:latin typeface="宋体" pitchFamily="2" charset="-122"/>
              </a:rPr>
              <a:t>Register[rd]=AluOutput</a:t>
            </a:r>
          </a:p>
          <a:p>
            <a:pPr algn="l" eaLnBrk="1" hangingPunct="1"/>
            <a:r>
              <a:rPr kumimoji="1" lang="en-US" altLang="zh-CN" sz="2400" b="1" smtClean="0">
                <a:solidFill>
                  <a:srgbClr val="000000"/>
                </a:solidFill>
                <a:latin typeface="宋体" pitchFamily="2" charset="-122"/>
              </a:rPr>
              <a:t>Zero=AluZero</a:t>
            </a:r>
          </a:p>
        </p:txBody>
      </p:sp>
      <p:sp>
        <p:nvSpPr>
          <p:cNvPr id="86021" name="Rectangle 6"/>
          <p:cNvSpPr>
            <a:spLocks noChangeArrowheads="1"/>
          </p:cNvSpPr>
          <p:nvPr/>
        </p:nvSpPr>
        <p:spPr bwMode="auto">
          <a:xfrm>
            <a:off x="6400800" y="304800"/>
            <a:ext cx="248285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zh-CN" altLang="en-US" sz="2400" b="1" smtClean="0">
                <a:solidFill>
                  <a:srgbClr val="FF0000"/>
                </a:solidFill>
                <a:latin typeface="宋体" pitchFamily="2" charset="-122"/>
              </a:rPr>
              <a:t>用到的控制信号</a:t>
            </a:r>
            <a:r>
              <a:rPr kumimoji="1" lang="en-US" altLang="zh-CN" sz="2400" b="1" smtClean="0">
                <a:solidFill>
                  <a:srgbClr val="FF0000"/>
                </a:solidFill>
                <a:latin typeface="宋体" pitchFamily="2" charset="-122"/>
              </a:rPr>
              <a:t>:</a:t>
            </a:r>
          </a:p>
          <a:p>
            <a:pPr algn="l" eaLnBrk="1" hangingPunct="1"/>
            <a:r>
              <a:rPr kumimoji="1" lang="en-US" altLang="zh-CN" sz="2400" b="1" smtClean="0">
                <a:solidFill>
                  <a:srgbClr val="000000"/>
                </a:solidFill>
                <a:latin typeface="宋体" pitchFamily="2" charset="-122"/>
              </a:rPr>
              <a:t>SelLoad=0</a:t>
            </a:r>
          </a:p>
          <a:p>
            <a:pPr algn="l" eaLnBrk="1" hangingPunct="1"/>
            <a:r>
              <a:rPr kumimoji="1" lang="en-US" altLang="zh-CN" sz="2400" b="1" smtClean="0">
                <a:solidFill>
                  <a:srgbClr val="000000"/>
                </a:solidFill>
                <a:latin typeface="宋体" pitchFamily="2" charset="-122"/>
              </a:rPr>
              <a:t>WriteZero=1</a:t>
            </a:r>
          </a:p>
          <a:p>
            <a:pPr algn="l" eaLnBrk="1" hangingPunct="1"/>
            <a:r>
              <a:rPr kumimoji="1" lang="en-US" altLang="zh-CN" sz="2400" b="1" smtClean="0">
                <a:solidFill>
                  <a:srgbClr val="000000"/>
                </a:solidFill>
                <a:latin typeface="宋体" pitchFamily="2" charset="-122"/>
              </a:rPr>
              <a:t>WriteReg=1</a:t>
            </a:r>
          </a:p>
        </p:txBody>
      </p:sp>
      <p:graphicFrame>
        <p:nvGraphicFramePr>
          <p:cNvPr id="86022" name="Object 8"/>
          <p:cNvGraphicFramePr>
            <a:graphicFrameLocks noChangeAspect="1"/>
          </p:cNvGraphicFramePr>
          <p:nvPr/>
        </p:nvGraphicFramePr>
        <p:xfrm>
          <a:off x="381000" y="2133600"/>
          <a:ext cx="8458200" cy="4294188"/>
        </p:xfrm>
        <a:graphic>
          <a:graphicData uri="http://schemas.openxmlformats.org/presentationml/2006/ole">
            <mc:AlternateContent xmlns:mc="http://schemas.openxmlformats.org/markup-compatibility/2006">
              <mc:Choice xmlns:v="urn:schemas-microsoft-com:vml" Requires="v">
                <p:oleObj spid="_x0000_s9429" name="Visio" r:id="rId3" imgW="8759345" imgH="4980275" progId="Visio.Drawing.6">
                  <p:embed/>
                </p:oleObj>
              </mc:Choice>
              <mc:Fallback>
                <p:oleObj name="Visio" r:id="rId3" imgW="8759345" imgH="4980275"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133600"/>
                        <a:ext cx="8458200" cy="429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7" name="图片 6"/>
          <p:cNvPicPr>
            <a:picLocks noChangeAspect="1"/>
          </p:cNvPicPr>
          <p:nvPr/>
        </p:nvPicPr>
        <p:blipFill>
          <a:blip r:embed="rId5"/>
          <a:stretch>
            <a:fillRect/>
          </a:stretch>
        </p:blipFill>
        <p:spPr>
          <a:xfrm>
            <a:off x="379548" y="5085184"/>
            <a:ext cx="2814006" cy="1239416"/>
          </a:xfrm>
          <a:prstGeom prst="rect">
            <a:avLst/>
          </a:prstGeom>
        </p:spPr>
      </p:pic>
    </p:spTree>
    <p:extLst>
      <p:ext uri="{BB962C8B-B14F-4D97-AF65-F5344CB8AC3E}">
        <p14:creationId xmlns:p14="http://schemas.microsoft.com/office/powerpoint/2010/main" val="4024600099"/>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ChangeArrowheads="1"/>
          </p:cNvSpPr>
          <p:nvPr/>
        </p:nvSpPr>
        <p:spPr bwMode="auto">
          <a:xfrm>
            <a:off x="457200" y="457200"/>
            <a:ext cx="49371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en-US" altLang="zh-CN" sz="2400" b="1" smtClean="0">
                <a:solidFill>
                  <a:srgbClr val="FD0128"/>
                </a:solidFill>
                <a:latin typeface="宋体" pitchFamily="2" charset="-122"/>
              </a:rPr>
              <a:t>2</a:t>
            </a:r>
            <a:r>
              <a:rPr kumimoji="1" lang="zh-CN" altLang="en-US" sz="2400" b="1" smtClean="0">
                <a:solidFill>
                  <a:srgbClr val="FD0128"/>
                </a:solidFill>
                <a:latin typeface="宋体" pitchFamily="2" charset="-122"/>
              </a:rPr>
              <a:t>）如果是</a:t>
            </a:r>
            <a:r>
              <a:rPr kumimoji="1" lang="en-US" altLang="zh-CN" sz="2400" b="1" smtClean="0">
                <a:solidFill>
                  <a:srgbClr val="FD0128"/>
                </a:solidFill>
                <a:latin typeface="宋体" pitchFamily="2" charset="-122"/>
              </a:rPr>
              <a:t>load</a:t>
            </a:r>
            <a:r>
              <a:rPr kumimoji="1" lang="zh-CN" altLang="en-US" sz="2400" b="1" smtClean="0">
                <a:solidFill>
                  <a:srgbClr val="FD0128"/>
                </a:solidFill>
                <a:latin typeface="宋体" pitchFamily="2" charset="-122"/>
              </a:rPr>
              <a:t>指令实现以下操作：</a:t>
            </a:r>
          </a:p>
          <a:p>
            <a:pPr algn="l" eaLnBrk="1" hangingPunct="1"/>
            <a:r>
              <a:rPr kumimoji="1" lang="zh-CN" altLang="en-US" sz="2400" smtClean="0">
                <a:solidFill>
                  <a:srgbClr val="FD0128"/>
                </a:solidFill>
                <a:latin typeface="新宋体" pitchFamily="49" charset="-122"/>
                <a:ea typeface="新宋体" pitchFamily="49" charset="-122"/>
              </a:rPr>
              <a:t>  </a:t>
            </a:r>
            <a:r>
              <a:rPr kumimoji="1" lang="en-US" altLang="zh-CN" sz="2400" b="1" smtClean="0">
                <a:solidFill>
                  <a:srgbClr val="000000"/>
                </a:solidFill>
                <a:latin typeface="宋体" pitchFamily="2" charset="-122"/>
              </a:rPr>
              <a:t>MemOutput=Memory[AluOutpot]</a:t>
            </a:r>
          </a:p>
        </p:txBody>
      </p:sp>
      <p:graphicFrame>
        <p:nvGraphicFramePr>
          <p:cNvPr id="87043" name="Object 4"/>
          <p:cNvGraphicFramePr>
            <a:graphicFrameLocks noChangeAspect="1"/>
          </p:cNvGraphicFramePr>
          <p:nvPr/>
        </p:nvGraphicFramePr>
        <p:xfrm>
          <a:off x="384175" y="1371600"/>
          <a:ext cx="8378825" cy="5132388"/>
        </p:xfrm>
        <a:graphic>
          <a:graphicData uri="http://schemas.openxmlformats.org/presentationml/2006/ole">
            <mc:AlternateContent xmlns:mc="http://schemas.openxmlformats.org/markup-compatibility/2006">
              <mc:Choice xmlns:v="urn:schemas-microsoft-com:vml" Requires="v">
                <p:oleObj spid="_x0000_s10453" name="Visio" r:id="rId3" imgW="8759345" imgH="4980275" progId="Visio.Drawing.6">
                  <p:embed/>
                </p:oleObj>
              </mc:Choice>
              <mc:Fallback>
                <p:oleObj name="Visio" r:id="rId3" imgW="8759345" imgH="4980275"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175" y="1371600"/>
                        <a:ext cx="8378825" cy="513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7044" name="Rectangle 5"/>
          <p:cNvSpPr>
            <a:spLocks noChangeArrowheads="1"/>
          </p:cNvSpPr>
          <p:nvPr/>
        </p:nvSpPr>
        <p:spPr bwMode="auto">
          <a:xfrm>
            <a:off x="5867400" y="381000"/>
            <a:ext cx="24828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zh-CN" altLang="en-US" sz="2400" b="1" smtClean="0">
                <a:solidFill>
                  <a:srgbClr val="FD0128"/>
                </a:solidFill>
                <a:latin typeface="宋体" pitchFamily="2" charset="-122"/>
              </a:rPr>
              <a:t>用到的控制信号</a:t>
            </a:r>
            <a:r>
              <a:rPr kumimoji="1" lang="en-US" altLang="zh-CN" sz="2400" b="1" smtClean="0">
                <a:solidFill>
                  <a:srgbClr val="FD0128"/>
                </a:solidFill>
                <a:latin typeface="宋体" pitchFamily="2" charset="-122"/>
              </a:rPr>
              <a:t>:</a:t>
            </a:r>
          </a:p>
          <a:p>
            <a:pPr algn="l" eaLnBrk="1" hangingPunct="1"/>
            <a:r>
              <a:rPr kumimoji="1" lang="en-US" altLang="zh-CN" sz="2400" b="1" smtClean="0">
                <a:solidFill>
                  <a:srgbClr val="000000"/>
                </a:solidFill>
                <a:latin typeface="宋体" pitchFamily="2" charset="-122"/>
              </a:rPr>
              <a:t>SelLdst=1</a:t>
            </a:r>
          </a:p>
        </p:txBody>
      </p:sp>
      <p:pic>
        <p:nvPicPr>
          <p:cNvPr id="5" name="图片 4"/>
          <p:cNvPicPr>
            <a:picLocks noChangeAspect="1"/>
          </p:cNvPicPr>
          <p:nvPr/>
        </p:nvPicPr>
        <p:blipFill>
          <a:blip r:embed="rId5"/>
          <a:stretch>
            <a:fillRect/>
          </a:stretch>
        </p:blipFill>
        <p:spPr>
          <a:xfrm>
            <a:off x="362616" y="5085184"/>
            <a:ext cx="2814006" cy="1239416"/>
          </a:xfrm>
          <a:prstGeom prst="rect">
            <a:avLst/>
          </a:prstGeom>
        </p:spPr>
      </p:pic>
    </p:spTree>
    <p:extLst>
      <p:ext uri="{BB962C8B-B14F-4D97-AF65-F5344CB8AC3E}">
        <p14:creationId xmlns:p14="http://schemas.microsoft.com/office/powerpoint/2010/main" val="4065502336"/>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ChangeArrowheads="1"/>
          </p:cNvSpPr>
          <p:nvPr/>
        </p:nvSpPr>
        <p:spPr bwMode="auto">
          <a:xfrm>
            <a:off x="457200" y="304800"/>
            <a:ext cx="66230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en-US" altLang="zh-CN" sz="2400" b="1" smtClean="0">
                <a:solidFill>
                  <a:srgbClr val="3333CC"/>
                </a:solidFill>
                <a:latin typeface="宋体" pitchFamily="2" charset="-122"/>
              </a:rPr>
              <a:t>3</a:t>
            </a:r>
            <a:r>
              <a:rPr kumimoji="1" lang="zh-CN" altLang="en-US" sz="2400" b="1" smtClean="0">
                <a:solidFill>
                  <a:srgbClr val="3333CC"/>
                </a:solidFill>
                <a:latin typeface="宋体" pitchFamily="2" charset="-122"/>
              </a:rPr>
              <a:t>）如果是</a:t>
            </a:r>
            <a:r>
              <a:rPr kumimoji="1" lang="en-US" altLang="zh-CN" sz="2400" b="1" smtClean="0">
                <a:solidFill>
                  <a:srgbClr val="3333CC"/>
                </a:solidFill>
                <a:latin typeface="宋体" pitchFamily="2" charset="-122"/>
              </a:rPr>
              <a:t>store</a:t>
            </a:r>
            <a:r>
              <a:rPr kumimoji="1" lang="zh-CN" altLang="en-US" sz="2400" b="1" smtClean="0">
                <a:solidFill>
                  <a:srgbClr val="3333CC"/>
                </a:solidFill>
                <a:latin typeface="宋体" pitchFamily="2" charset="-122"/>
              </a:rPr>
              <a:t>指令数据写入存储器，指令结束</a:t>
            </a:r>
          </a:p>
          <a:p>
            <a:pPr algn="l" eaLnBrk="1" hangingPunct="1"/>
            <a:r>
              <a:rPr kumimoji="1" lang="zh-CN" altLang="en-US" sz="2400" b="1" smtClean="0">
                <a:solidFill>
                  <a:srgbClr val="000000"/>
                </a:solidFill>
                <a:latin typeface="宋体" pitchFamily="2" charset="-122"/>
              </a:rPr>
              <a:t>实现以下操作： </a:t>
            </a:r>
            <a:r>
              <a:rPr kumimoji="1" lang="en-US" altLang="zh-CN" sz="2400" b="1" smtClean="0">
                <a:solidFill>
                  <a:srgbClr val="000000"/>
                </a:solidFill>
                <a:latin typeface="宋体" pitchFamily="2" charset="-122"/>
              </a:rPr>
              <a:t>Memory[AluOutpot]=B</a:t>
            </a:r>
          </a:p>
        </p:txBody>
      </p:sp>
      <p:sp>
        <p:nvSpPr>
          <p:cNvPr id="88067" name="Rectangle 3"/>
          <p:cNvSpPr>
            <a:spLocks noChangeArrowheads="1"/>
          </p:cNvSpPr>
          <p:nvPr/>
        </p:nvSpPr>
        <p:spPr bwMode="auto">
          <a:xfrm>
            <a:off x="457200" y="1066800"/>
            <a:ext cx="670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hangingPunct="1"/>
            <a:r>
              <a:rPr kumimoji="1" lang="zh-CN" altLang="en-US" sz="2400" b="1" smtClean="0">
                <a:solidFill>
                  <a:srgbClr val="FF0000"/>
                </a:solidFill>
                <a:latin typeface="宋体" pitchFamily="2" charset="-122"/>
              </a:rPr>
              <a:t>用到的控制信号</a:t>
            </a:r>
            <a:r>
              <a:rPr kumimoji="1" lang="en-US" altLang="zh-CN" sz="2400" b="1" smtClean="0">
                <a:solidFill>
                  <a:srgbClr val="FF0000"/>
                </a:solidFill>
                <a:latin typeface="宋体" pitchFamily="2" charset="-122"/>
              </a:rPr>
              <a:t>:</a:t>
            </a:r>
            <a:r>
              <a:rPr kumimoji="1" lang="en-US" altLang="zh-CN" sz="2400" smtClean="0">
                <a:solidFill>
                  <a:srgbClr val="000000"/>
                </a:solidFill>
                <a:latin typeface="新宋体" pitchFamily="49" charset="-122"/>
                <a:ea typeface="新宋体" pitchFamily="49" charset="-122"/>
              </a:rPr>
              <a:t>SelLdst=1 WriteMem=1</a:t>
            </a:r>
          </a:p>
        </p:txBody>
      </p:sp>
      <p:graphicFrame>
        <p:nvGraphicFramePr>
          <p:cNvPr id="88068" name="Object 4"/>
          <p:cNvGraphicFramePr>
            <a:graphicFrameLocks noChangeAspect="1"/>
          </p:cNvGraphicFramePr>
          <p:nvPr/>
        </p:nvGraphicFramePr>
        <p:xfrm>
          <a:off x="304800" y="1600200"/>
          <a:ext cx="8610600" cy="4979988"/>
        </p:xfrm>
        <a:graphic>
          <a:graphicData uri="http://schemas.openxmlformats.org/presentationml/2006/ole">
            <mc:AlternateContent xmlns:mc="http://schemas.openxmlformats.org/markup-compatibility/2006">
              <mc:Choice xmlns:v="urn:schemas-microsoft-com:vml" Requires="v">
                <p:oleObj spid="_x0000_s11477" name="Visio" r:id="rId3" imgW="8759345" imgH="4980275" progId="Visio.Drawing.6">
                  <p:embed/>
                </p:oleObj>
              </mc:Choice>
              <mc:Fallback>
                <p:oleObj name="Visio" r:id="rId3" imgW="8759345" imgH="4980275"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600200"/>
                        <a:ext cx="8610600" cy="4979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 name="图片 4"/>
          <p:cNvPicPr>
            <a:picLocks noChangeAspect="1"/>
          </p:cNvPicPr>
          <p:nvPr/>
        </p:nvPicPr>
        <p:blipFill>
          <a:blip r:embed="rId5"/>
          <a:stretch>
            <a:fillRect/>
          </a:stretch>
        </p:blipFill>
        <p:spPr>
          <a:xfrm>
            <a:off x="457200" y="5085184"/>
            <a:ext cx="2814006" cy="1239416"/>
          </a:xfrm>
          <a:prstGeom prst="rect">
            <a:avLst/>
          </a:prstGeom>
        </p:spPr>
      </p:pic>
    </p:spTree>
    <p:extLst>
      <p:ext uri="{BB962C8B-B14F-4D97-AF65-F5344CB8AC3E}">
        <p14:creationId xmlns:p14="http://schemas.microsoft.com/office/powerpoint/2010/main" val="1321278246"/>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ChangeArrowheads="1"/>
          </p:cNvSpPr>
          <p:nvPr/>
        </p:nvSpPr>
        <p:spPr bwMode="auto">
          <a:xfrm>
            <a:off x="381000" y="325438"/>
            <a:ext cx="6467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en-US" altLang="zh-CN" sz="2400" b="1" smtClean="0">
                <a:solidFill>
                  <a:srgbClr val="FD0128"/>
                </a:solidFill>
                <a:latin typeface="宋体" pitchFamily="2" charset="-122"/>
              </a:rPr>
              <a:t>5</a:t>
            </a:r>
            <a:r>
              <a:rPr kumimoji="1" lang="zh-CN" altLang="en-US" sz="2400" b="1" smtClean="0">
                <a:solidFill>
                  <a:srgbClr val="FD0128"/>
                </a:solidFill>
                <a:latin typeface="宋体" pitchFamily="2" charset="-122"/>
              </a:rPr>
              <a:t>、写回周期</a:t>
            </a:r>
            <a:r>
              <a:rPr kumimoji="1" lang="en-US" altLang="zh-CN" sz="2400" b="1" smtClean="0">
                <a:solidFill>
                  <a:srgbClr val="FD0128"/>
                </a:solidFill>
                <a:latin typeface="Times New Roman" pitchFamily="18" charset="0"/>
              </a:rPr>
              <a:t>—</a:t>
            </a:r>
            <a:r>
              <a:rPr kumimoji="1" lang="zh-CN" altLang="en-US" sz="2400" b="1" smtClean="0">
                <a:solidFill>
                  <a:srgbClr val="FD0128"/>
                </a:solidFill>
                <a:latin typeface="宋体" pitchFamily="2" charset="-122"/>
              </a:rPr>
              <a:t>只有</a:t>
            </a:r>
            <a:r>
              <a:rPr kumimoji="1" lang="en-US" altLang="zh-CN" sz="2400" b="1" smtClean="0">
                <a:solidFill>
                  <a:srgbClr val="FD0128"/>
                </a:solidFill>
                <a:latin typeface="宋体" pitchFamily="2" charset="-122"/>
              </a:rPr>
              <a:t>load</a:t>
            </a:r>
            <a:r>
              <a:rPr kumimoji="1" lang="zh-CN" altLang="en-US" sz="2400" b="1" smtClean="0">
                <a:solidFill>
                  <a:srgbClr val="FD0128"/>
                </a:solidFill>
                <a:latin typeface="宋体" pitchFamily="2" charset="-122"/>
              </a:rPr>
              <a:t>指令才能达到这个周期</a:t>
            </a:r>
          </a:p>
        </p:txBody>
      </p:sp>
      <p:sp>
        <p:nvSpPr>
          <p:cNvPr id="89091" name="Rectangle 3"/>
          <p:cNvSpPr>
            <a:spLocks noChangeArrowheads="1"/>
          </p:cNvSpPr>
          <p:nvPr/>
        </p:nvSpPr>
        <p:spPr bwMode="auto">
          <a:xfrm>
            <a:off x="457200" y="762000"/>
            <a:ext cx="5870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zh-CN" altLang="en-US" sz="2400" b="1" smtClean="0">
                <a:solidFill>
                  <a:srgbClr val="000000"/>
                </a:solidFill>
                <a:latin typeface="宋体" pitchFamily="2" charset="-122"/>
              </a:rPr>
              <a:t>实现以下操作： </a:t>
            </a:r>
            <a:r>
              <a:rPr kumimoji="1" lang="en-US" altLang="zh-CN" sz="2400" b="1" smtClean="0">
                <a:solidFill>
                  <a:srgbClr val="000000"/>
                </a:solidFill>
                <a:latin typeface="宋体" pitchFamily="2" charset="-122"/>
              </a:rPr>
              <a:t>Register[rd]=MemOutput</a:t>
            </a:r>
          </a:p>
        </p:txBody>
      </p:sp>
      <p:sp>
        <p:nvSpPr>
          <p:cNvPr id="89092" name="Rectangle 4"/>
          <p:cNvSpPr>
            <a:spLocks noChangeArrowheads="1"/>
          </p:cNvSpPr>
          <p:nvPr/>
        </p:nvSpPr>
        <p:spPr bwMode="auto">
          <a:xfrm>
            <a:off x="381000" y="1295400"/>
            <a:ext cx="830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hangingPunct="1"/>
            <a:r>
              <a:rPr kumimoji="1" lang="zh-CN" altLang="en-US" sz="2400" b="1" smtClean="0">
                <a:solidFill>
                  <a:srgbClr val="FD0128"/>
                </a:solidFill>
                <a:latin typeface="宋体" pitchFamily="2" charset="-122"/>
              </a:rPr>
              <a:t>用到的控制信号</a:t>
            </a:r>
            <a:r>
              <a:rPr kumimoji="1" lang="en-US" altLang="zh-CN" sz="2400" b="1" smtClean="0">
                <a:solidFill>
                  <a:srgbClr val="FD0128"/>
                </a:solidFill>
                <a:latin typeface="宋体" pitchFamily="2" charset="-122"/>
              </a:rPr>
              <a:t>: </a:t>
            </a:r>
            <a:r>
              <a:rPr kumimoji="1" lang="en-US" altLang="zh-CN" sz="2400" b="1" smtClean="0">
                <a:solidFill>
                  <a:srgbClr val="000000"/>
                </a:solidFill>
                <a:latin typeface="宋体" pitchFamily="2" charset="-122"/>
              </a:rPr>
              <a:t>SelLoad=1 WriteReg=1</a:t>
            </a:r>
          </a:p>
        </p:txBody>
      </p:sp>
      <p:graphicFrame>
        <p:nvGraphicFramePr>
          <p:cNvPr id="89093" name="Object 5"/>
          <p:cNvGraphicFramePr>
            <a:graphicFrameLocks noChangeAspect="1"/>
          </p:cNvGraphicFramePr>
          <p:nvPr/>
        </p:nvGraphicFramePr>
        <p:xfrm>
          <a:off x="381000" y="1676400"/>
          <a:ext cx="8455025" cy="4979988"/>
        </p:xfrm>
        <a:graphic>
          <a:graphicData uri="http://schemas.openxmlformats.org/presentationml/2006/ole">
            <mc:AlternateContent xmlns:mc="http://schemas.openxmlformats.org/markup-compatibility/2006">
              <mc:Choice xmlns:v="urn:schemas-microsoft-com:vml" Requires="v">
                <p:oleObj spid="_x0000_s12501" name="Visio" r:id="rId3" imgW="8759345" imgH="4980275" progId="Visio.Drawing.6">
                  <p:embed/>
                </p:oleObj>
              </mc:Choice>
              <mc:Fallback>
                <p:oleObj name="Visio" r:id="rId3" imgW="8759345" imgH="4980275"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676400"/>
                        <a:ext cx="8455025" cy="4979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 name="图片 5"/>
          <p:cNvPicPr>
            <a:picLocks noChangeAspect="1"/>
          </p:cNvPicPr>
          <p:nvPr/>
        </p:nvPicPr>
        <p:blipFill>
          <a:blip r:embed="rId5"/>
          <a:stretch>
            <a:fillRect/>
          </a:stretch>
        </p:blipFill>
        <p:spPr>
          <a:xfrm>
            <a:off x="457200" y="5085184"/>
            <a:ext cx="2814006" cy="1239416"/>
          </a:xfrm>
          <a:prstGeom prst="rect">
            <a:avLst/>
          </a:prstGeom>
        </p:spPr>
      </p:pic>
    </p:spTree>
    <p:extLst>
      <p:ext uri="{BB962C8B-B14F-4D97-AF65-F5344CB8AC3E}">
        <p14:creationId xmlns:p14="http://schemas.microsoft.com/office/powerpoint/2010/main" val="3801574064"/>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ChangeArrowheads="1"/>
          </p:cNvSpPr>
          <p:nvPr/>
        </p:nvSpPr>
        <p:spPr bwMode="auto">
          <a:xfrm>
            <a:off x="381000" y="304800"/>
            <a:ext cx="3711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en-US" altLang="zh-CN" sz="2400" b="1" smtClean="0">
                <a:solidFill>
                  <a:srgbClr val="FF0000"/>
                </a:solidFill>
                <a:latin typeface="宋体" pitchFamily="2" charset="-122"/>
              </a:rPr>
              <a:t>ALU</a:t>
            </a:r>
            <a:r>
              <a:rPr kumimoji="1" lang="zh-CN" altLang="en-US" sz="2400" b="1" smtClean="0">
                <a:solidFill>
                  <a:srgbClr val="FF0000"/>
                </a:solidFill>
                <a:latin typeface="宋体" pitchFamily="2" charset="-122"/>
              </a:rPr>
              <a:t>指令</a:t>
            </a:r>
            <a:r>
              <a:rPr kumimoji="1" lang="en-US" altLang="zh-CN" sz="2400" b="1" smtClean="0">
                <a:solidFill>
                  <a:srgbClr val="FF0000"/>
                </a:solidFill>
                <a:latin typeface="宋体" pitchFamily="2" charset="-122"/>
              </a:rPr>
              <a:t>RR</a:t>
            </a:r>
            <a:r>
              <a:rPr kumimoji="1" lang="zh-CN" altLang="en-US" sz="2400" b="1" smtClean="0">
                <a:solidFill>
                  <a:srgbClr val="FF0000"/>
                </a:solidFill>
                <a:latin typeface="宋体" pitchFamily="2" charset="-122"/>
              </a:rPr>
              <a:t>型完整数据通路</a:t>
            </a:r>
          </a:p>
        </p:txBody>
      </p:sp>
      <p:graphicFrame>
        <p:nvGraphicFramePr>
          <p:cNvPr id="90115" name="Object 3"/>
          <p:cNvGraphicFramePr>
            <a:graphicFrameLocks noChangeAspect="1"/>
          </p:cNvGraphicFramePr>
          <p:nvPr/>
        </p:nvGraphicFramePr>
        <p:xfrm>
          <a:off x="304800" y="914400"/>
          <a:ext cx="8534400" cy="5638800"/>
        </p:xfrm>
        <a:graphic>
          <a:graphicData uri="http://schemas.openxmlformats.org/presentationml/2006/ole">
            <mc:AlternateContent xmlns:mc="http://schemas.openxmlformats.org/markup-compatibility/2006">
              <mc:Choice xmlns:v="urn:schemas-microsoft-com:vml" Requires="v">
                <p:oleObj spid="_x0000_s13525" name="Visio" r:id="rId4" imgW="8762719" imgH="4980275" progId="Visio.Drawing.6">
                  <p:embed/>
                </p:oleObj>
              </mc:Choice>
              <mc:Fallback>
                <p:oleObj name="Visio" r:id="rId4" imgW="8762719" imgH="4980275"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914400"/>
                        <a:ext cx="8534400"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 name="图片 3"/>
          <p:cNvPicPr>
            <a:picLocks noChangeAspect="1"/>
          </p:cNvPicPr>
          <p:nvPr/>
        </p:nvPicPr>
        <p:blipFill>
          <a:blip r:embed="rId6"/>
          <a:stretch>
            <a:fillRect/>
          </a:stretch>
        </p:blipFill>
        <p:spPr>
          <a:xfrm>
            <a:off x="356066" y="5085184"/>
            <a:ext cx="2814006" cy="1239416"/>
          </a:xfrm>
          <a:prstGeom prst="rect">
            <a:avLst/>
          </a:prstGeom>
        </p:spPr>
      </p:pic>
    </p:spTree>
    <p:extLst>
      <p:ext uri="{BB962C8B-B14F-4D97-AF65-F5344CB8AC3E}">
        <p14:creationId xmlns:p14="http://schemas.microsoft.com/office/powerpoint/2010/main" val="3735285366"/>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3"/>
          <p:cNvSpPr txBox="1">
            <a:spLocks noChangeArrowheads="1"/>
          </p:cNvSpPr>
          <p:nvPr/>
        </p:nvSpPr>
        <p:spPr bwMode="auto">
          <a:xfrm>
            <a:off x="228600" y="4876800"/>
            <a:ext cx="23653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sz="2000" b="1"/>
              <a:t>32</a:t>
            </a:r>
            <a:r>
              <a:rPr lang="zh-CN" altLang="en-US" sz="2000" b="1"/>
              <a:t>个</a:t>
            </a:r>
            <a:r>
              <a:rPr lang="en-US" altLang="zh-CN" sz="2000" b="1"/>
              <a:t>32</a:t>
            </a:r>
            <a:r>
              <a:rPr lang="zh-CN" altLang="en-US" sz="2000" b="1"/>
              <a:t>位寄存器堆</a:t>
            </a:r>
          </a:p>
          <a:p>
            <a:pPr eaLnBrk="1" hangingPunct="1"/>
            <a:r>
              <a:rPr lang="zh-CN" altLang="en-US" sz="2000" b="1"/>
              <a:t>的内部结构</a:t>
            </a:r>
          </a:p>
        </p:txBody>
      </p:sp>
      <p:sp>
        <p:nvSpPr>
          <p:cNvPr id="28675" name="Rectangle 4"/>
          <p:cNvSpPr>
            <a:spLocks noChangeArrowheads="1"/>
          </p:cNvSpPr>
          <p:nvPr/>
        </p:nvSpPr>
        <p:spPr bwMode="auto">
          <a:xfrm>
            <a:off x="228600" y="4114800"/>
            <a:ext cx="19732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b="1" dirty="0"/>
              <a:t>寄存器堆的设计</a:t>
            </a:r>
          </a:p>
        </p:txBody>
      </p:sp>
      <p:grpSp>
        <p:nvGrpSpPr>
          <p:cNvPr id="28676" name="Group 8"/>
          <p:cNvGrpSpPr>
            <a:grpSpLocks/>
          </p:cNvGrpSpPr>
          <p:nvPr/>
        </p:nvGrpSpPr>
        <p:grpSpPr bwMode="auto">
          <a:xfrm>
            <a:off x="1663700" y="188913"/>
            <a:ext cx="7251700" cy="6364287"/>
            <a:chOff x="1048" y="119"/>
            <a:chExt cx="4568" cy="4009"/>
          </a:xfrm>
        </p:grpSpPr>
        <p:graphicFrame>
          <p:nvGraphicFramePr>
            <p:cNvPr id="28677" name="Object 5"/>
            <p:cNvGraphicFramePr>
              <a:graphicFrameLocks noChangeAspect="1"/>
            </p:cNvGraphicFramePr>
            <p:nvPr/>
          </p:nvGraphicFramePr>
          <p:xfrm>
            <a:off x="1048" y="119"/>
            <a:ext cx="4568" cy="4009"/>
          </p:xfrm>
          <a:graphic>
            <a:graphicData uri="http://schemas.openxmlformats.org/presentationml/2006/ole">
              <mc:AlternateContent xmlns:mc="http://schemas.openxmlformats.org/markup-compatibility/2006">
                <mc:Choice xmlns:v="urn:schemas-microsoft-com:vml" Requires="v">
                  <p:oleObj spid="_x0000_s52345" name="Visio" r:id="rId4" imgW="6577382" imgH="6288328" progId="Visio.Drawing.11">
                    <p:embed/>
                  </p:oleObj>
                </mc:Choice>
                <mc:Fallback>
                  <p:oleObj name="Visio" r:id="rId4" imgW="6577382" imgH="6288328"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8" y="119"/>
                          <a:ext cx="4568" cy="4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678" name="Text Box 6"/>
            <p:cNvSpPr txBox="1">
              <a:spLocks noChangeArrowheads="1"/>
            </p:cNvSpPr>
            <p:nvPr/>
          </p:nvSpPr>
          <p:spPr bwMode="auto">
            <a:xfrm>
              <a:off x="4176" y="3600"/>
              <a:ext cx="71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a:t>32</a:t>
              </a:r>
              <a:r>
                <a:rPr lang="zh-CN" altLang="en-US"/>
                <a:t>选一</a:t>
              </a:r>
            </a:p>
          </p:txBody>
        </p:sp>
        <p:sp>
          <p:nvSpPr>
            <p:cNvPr id="28679" name="Text Box 7"/>
            <p:cNvSpPr txBox="1">
              <a:spLocks noChangeArrowheads="1"/>
            </p:cNvSpPr>
            <p:nvPr/>
          </p:nvSpPr>
          <p:spPr bwMode="auto">
            <a:xfrm>
              <a:off x="4176" y="1872"/>
              <a:ext cx="71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a:t>32</a:t>
              </a:r>
              <a:r>
                <a:rPr lang="zh-CN" altLang="en-US"/>
                <a:t>选一</a:t>
              </a:r>
            </a:p>
          </p:txBody>
        </p:sp>
      </p:grpSp>
    </p:spTree>
    <p:extLst>
      <p:ext uri="{BB962C8B-B14F-4D97-AF65-F5344CB8AC3E}">
        <p14:creationId xmlns:p14="http://schemas.microsoft.com/office/powerpoint/2010/main" val="19544042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ChangeArrowheads="1"/>
          </p:cNvSpPr>
          <p:nvPr/>
        </p:nvSpPr>
        <p:spPr bwMode="auto">
          <a:xfrm>
            <a:off x="381000" y="304800"/>
            <a:ext cx="3711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en-US" altLang="zh-CN" sz="2400" b="1" smtClean="0">
                <a:solidFill>
                  <a:srgbClr val="FD0128"/>
                </a:solidFill>
                <a:latin typeface="宋体" pitchFamily="2" charset="-122"/>
              </a:rPr>
              <a:t>ALU</a:t>
            </a:r>
            <a:r>
              <a:rPr kumimoji="1" lang="zh-CN" altLang="en-US" sz="2400" b="1" smtClean="0">
                <a:solidFill>
                  <a:srgbClr val="FD0128"/>
                </a:solidFill>
                <a:latin typeface="宋体" pitchFamily="2" charset="-122"/>
              </a:rPr>
              <a:t>指令</a:t>
            </a:r>
            <a:r>
              <a:rPr kumimoji="1" lang="en-US" altLang="zh-CN" sz="2400" b="1" smtClean="0">
                <a:solidFill>
                  <a:srgbClr val="FD0128"/>
                </a:solidFill>
                <a:latin typeface="宋体" pitchFamily="2" charset="-122"/>
              </a:rPr>
              <a:t>RI</a:t>
            </a:r>
            <a:r>
              <a:rPr kumimoji="1" lang="zh-CN" altLang="en-US" sz="2400" b="1" smtClean="0">
                <a:solidFill>
                  <a:srgbClr val="FD0128"/>
                </a:solidFill>
                <a:latin typeface="宋体" pitchFamily="2" charset="-122"/>
              </a:rPr>
              <a:t>型完整数据通路</a:t>
            </a:r>
          </a:p>
        </p:txBody>
      </p:sp>
      <p:graphicFrame>
        <p:nvGraphicFramePr>
          <p:cNvPr id="91139" name="Object 3"/>
          <p:cNvGraphicFramePr>
            <a:graphicFrameLocks noChangeAspect="1"/>
          </p:cNvGraphicFramePr>
          <p:nvPr/>
        </p:nvGraphicFramePr>
        <p:xfrm>
          <a:off x="381000" y="914400"/>
          <a:ext cx="8458200" cy="5562600"/>
        </p:xfrm>
        <a:graphic>
          <a:graphicData uri="http://schemas.openxmlformats.org/presentationml/2006/ole">
            <mc:AlternateContent xmlns:mc="http://schemas.openxmlformats.org/markup-compatibility/2006">
              <mc:Choice xmlns:v="urn:schemas-microsoft-com:vml" Requires="v">
                <p:oleObj spid="_x0000_s14549" name="Visio" r:id="rId3" imgW="8762719" imgH="4980275" progId="Visio.Drawing.11">
                  <p:embed/>
                </p:oleObj>
              </mc:Choice>
              <mc:Fallback>
                <p:oleObj name="Visio" r:id="rId3" imgW="8762719" imgH="4980275"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914400"/>
                        <a:ext cx="84582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 name="图片 3"/>
          <p:cNvPicPr>
            <a:picLocks noChangeAspect="1"/>
          </p:cNvPicPr>
          <p:nvPr/>
        </p:nvPicPr>
        <p:blipFill>
          <a:blip r:embed="rId5"/>
          <a:stretch>
            <a:fillRect/>
          </a:stretch>
        </p:blipFill>
        <p:spPr>
          <a:xfrm>
            <a:off x="457200" y="5085184"/>
            <a:ext cx="2814006" cy="1239416"/>
          </a:xfrm>
          <a:prstGeom prst="rect">
            <a:avLst/>
          </a:prstGeom>
        </p:spPr>
      </p:pic>
    </p:spTree>
    <p:extLst>
      <p:ext uri="{BB962C8B-B14F-4D97-AF65-F5344CB8AC3E}">
        <p14:creationId xmlns:p14="http://schemas.microsoft.com/office/powerpoint/2010/main" val="2888015998"/>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ChangeArrowheads="1"/>
          </p:cNvSpPr>
          <p:nvPr/>
        </p:nvSpPr>
        <p:spPr bwMode="auto">
          <a:xfrm>
            <a:off x="381000" y="304800"/>
            <a:ext cx="325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en-US" altLang="zh-CN" sz="2400" b="1" smtClean="0">
                <a:solidFill>
                  <a:srgbClr val="FD0128"/>
                </a:solidFill>
                <a:latin typeface="宋体" pitchFamily="2" charset="-122"/>
              </a:rPr>
              <a:t>Load</a:t>
            </a:r>
            <a:r>
              <a:rPr kumimoji="1" lang="zh-CN" altLang="en-US" sz="2400" b="1" smtClean="0">
                <a:solidFill>
                  <a:srgbClr val="FD0128"/>
                </a:solidFill>
                <a:latin typeface="宋体" pitchFamily="2" charset="-122"/>
              </a:rPr>
              <a:t>指令完整数据通路</a:t>
            </a:r>
          </a:p>
        </p:txBody>
      </p:sp>
      <p:graphicFrame>
        <p:nvGraphicFramePr>
          <p:cNvPr id="92163" name="Object 4"/>
          <p:cNvGraphicFramePr>
            <a:graphicFrameLocks noChangeAspect="1"/>
          </p:cNvGraphicFramePr>
          <p:nvPr/>
        </p:nvGraphicFramePr>
        <p:xfrm>
          <a:off x="381000" y="838200"/>
          <a:ext cx="8458200" cy="5562600"/>
        </p:xfrm>
        <a:graphic>
          <a:graphicData uri="http://schemas.openxmlformats.org/presentationml/2006/ole">
            <mc:AlternateContent xmlns:mc="http://schemas.openxmlformats.org/markup-compatibility/2006">
              <mc:Choice xmlns:v="urn:schemas-microsoft-com:vml" Requires="v">
                <p:oleObj spid="_x0000_s15573" name="Visio" r:id="rId3" imgW="8762719" imgH="4980275" progId="Visio.Drawing.11">
                  <p:embed/>
                </p:oleObj>
              </mc:Choice>
              <mc:Fallback>
                <p:oleObj name="Visio" r:id="rId3" imgW="8762719" imgH="4980275"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838200"/>
                        <a:ext cx="84582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 name="图片 3"/>
          <p:cNvPicPr>
            <a:picLocks noChangeAspect="1"/>
          </p:cNvPicPr>
          <p:nvPr/>
        </p:nvPicPr>
        <p:blipFill>
          <a:blip r:embed="rId5"/>
          <a:stretch>
            <a:fillRect/>
          </a:stretch>
        </p:blipFill>
        <p:spPr>
          <a:xfrm>
            <a:off x="457200" y="5085184"/>
            <a:ext cx="2814006" cy="1239416"/>
          </a:xfrm>
          <a:prstGeom prst="rect">
            <a:avLst/>
          </a:prstGeom>
        </p:spPr>
      </p:pic>
    </p:spTree>
    <p:extLst>
      <p:ext uri="{BB962C8B-B14F-4D97-AF65-F5344CB8AC3E}">
        <p14:creationId xmlns:p14="http://schemas.microsoft.com/office/powerpoint/2010/main" val="197197136"/>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ChangeArrowheads="1"/>
          </p:cNvSpPr>
          <p:nvPr/>
        </p:nvSpPr>
        <p:spPr bwMode="auto">
          <a:xfrm>
            <a:off x="381000" y="304800"/>
            <a:ext cx="3405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en-US" altLang="zh-CN" sz="2400" b="1" smtClean="0">
                <a:solidFill>
                  <a:srgbClr val="FD0128"/>
                </a:solidFill>
                <a:latin typeface="宋体" pitchFamily="2" charset="-122"/>
              </a:rPr>
              <a:t>Store</a:t>
            </a:r>
            <a:r>
              <a:rPr kumimoji="1" lang="zh-CN" altLang="en-US" sz="2400" b="1" smtClean="0">
                <a:solidFill>
                  <a:srgbClr val="FD0128"/>
                </a:solidFill>
                <a:latin typeface="宋体" pitchFamily="2" charset="-122"/>
              </a:rPr>
              <a:t>指令完整数据通路</a:t>
            </a:r>
          </a:p>
        </p:txBody>
      </p:sp>
      <p:graphicFrame>
        <p:nvGraphicFramePr>
          <p:cNvPr id="93187" name="Object 3"/>
          <p:cNvGraphicFramePr>
            <a:graphicFrameLocks noChangeAspect="1"/>
          </p:cNvGraphicFramePr>
          <p:nvPr/>
        </p:nvGraphicFramePr>
        <p:xfrm>
          <a:off x="304800" y="990600"/>
          <a:ext cx="8458200" cy="5410200"/>
        </p:xfrm>
        <a:graphic>
          <a:graphicData uri="http://schemas.openxmlformats.org/presentationml/2006/ole">
            <mc:AlternateContent xmlns:mc="http://schemas.openxmlformats.org/markup-compatibility/2006">
              <mc:Choice xmlns:v="urn:schemas-microsoft-com:vml" Requires="v">
                <p:oleObj spid="_x0000_s16597" name="Visio" r:id="rId3" imgW="8762719" imgH="4980275" progId="Visio.Drawing.6">
                  <p:embed/>
                </p:oleObj>
              </mc:Choice>
              <mc:Fallback>
                <p:oleObj name="Visio" r:id="rId3" imgW="8762719" imgH="4980275"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990600"/>
                        <a:ext cx="84582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 name="图片 3"/>
          <p:cNvPicPr>
            <a:picLocks noChangeAspect="1"/>
          </p:cNvPicPr>
          <p:nvPr/>
        </p:nvPicPr>
        <p:blipFill>
          <a:blip r:embed="rId5"/>
          <a:stretch>
            <a:fillRect/>
          </a:stretch>
        </p:blipFill>
        <p:spPr>
          <a:xfrm>
            <a:off x="457200" y="5085184"/>
            <a:ext cx="2814006" cy="1239416"/>
          </a:xfrm>
          <a:prstGeom prst="rect">
            <a:avLst/>
          </a:prstGeom>
        </p:spPr>
      </p:pic>
    </p:spTree>
    <p:extLst>
      <p:ext uri="{BB962C8B-B14F-4D97-AF65-F5344CB8AC3E}">
        <p14:creationId xmlns:p14="http://schemas.microsoft.com/office/powerpoint/2010/main" val="2175789414"/>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ChangeArrowheads="1"/>
          </p:cNvSpPr>
          <p:nvPr/>
        </p:nvSpPr>
        <p:spPr bwMode="auto">
          <a:xfrm>
            <a:off x="304800" y="304800"/>
            <a:ext cx="3248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zh-CN" altLang="en-US" sz="2400" b="1" smtClean="0">
                <a:solidFill>
                  <a:srgbClr val="FD0128"/>
                </a:solidFill>
                <a:latin typeface="新宋体" pitchFamily="49" charset="-122"/>
              </a:rPr>
              <a:t>转移指令完整数据</a:t>
            </a:r>
            <a:r>
              <a:rPr kumimoji="1" lang="zh-CN" altLang="en-US" sz="2400" b="1" smtClean="0">
                <a:solidFill>
                  <a:srgbClr val="FD0128"/>
                </a:solidFill>
                <a:latin typeface="宋体" pitchFamily="2" charset="-122"/>
              </a:rPr>
              <a:t>通路</a:t>
            </a:r>
          </a:p>
        </p:txBody>
      </p:sp>
      <p:graphicFrame>
        <p:nvGraphicFramePr>
          <p:cNvPr id="94211" name="Object 3"/>
          <p:cNvGraphicFramePr>
            <a:graphicFrameLocks noChangeAspect="1"/>
          </p:cNvGraphicFramePr>
          <p:nvPr/>
        </p:nvGraphicFramePr>
        <p:xfrm>
          <a:off x="381000" y="914400"/>
          <a:ext cx="8305800" cy="5486400"/>
        </p:xfrm>
        <a:graphic>
          <a:graphicData uri="http://schemas.openxmlformats.org/presentationml/2006/ole">
            <mc:AlternateContent xmlns:mc="http://schemas.openxmlformats.org/markup-compatibility/2006">
              <mc:Choice xmlns:v="urn:schemas-microsoft-com:vml" Requires="v">
                <p:oleObj spid="_x0000_s17620" name="Visio" r:id="rId3" imgW="8762719" imgH="4980275" progId="Visio.Drawing.15">
                  <p:embed/>
                </p:oleObj>
              </mc:Choice>
              <mc:Fallback>
                <p:oleObj name="Visio" r:id="rId3" imgW="8762719" imgH="4980275" progId="Visio.Drawing.1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914400"/>
                        <a:ext cx="83058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4212" name="AutoShape 4">
            <a:hlinkClick r:id="" action="ppaction://hlinkshowjump?jump=nextslide" highlightClick="1"/>
          </p:cNvPr>
          <p:cNvSpPr>
            <a:spLocks noChangeArrowheads="1"/>
          </p:cNvSpPr>
          <p:nvPr/>
        </p:nvSpPr>
        <p:spPr bwMode="auto">
          <a:xfrm>
            <a:off x="609600" y="5876925"/>
            <a:ext cx="290513" cy="347663"/>
          </a:xfrm>
          <a:prstGeom prst="actionButtonForwardNext">
            <a:avLst/>
          </a:prstGeom>
          <a:solidFill>
            <a:schemeClr val="accent1"/>
          </a:solidFill>
          <a:ln w="9525">
            <a:solidFill>
              <a:schemeClr val="tx1"/>
            </a:solidFill>
            <a:miter lim="800000"/>
            <a:headEnd/>
            <a:tailEnd/>
          </a:ln>
        </p:spPr>
        <p:txBody>
          <a:bodyPr lIns="90000" tIns="46800" rIns="90000" bIns="46800" anchor="ctr">
            <a:spAutoFit/>
          </a:bodyPr>
          <a:lstStyle/>
          <a:p>
            <a:pPr algn="l" eaLnBrk="1" hangingPunct="1"/>
            <a:endParaRPr kumimoji="1" lang="zh-CN" altLang="en-US" sz="2400" smtClean="0">
              <a:solidFill>
                <a:srgbClr val="000000"/>
              </a:solidFill>
              <a:latin typeface="Tahoma" pitchFamily="34" charset="0"/>
            </a:endParaRPr>
          </a:p>
        </p:txBody>
      </p:sp>
      <p:pic>
        <p:nvPicPr>
          <p:cNvPr id="5" name="图片 4"/>
          <p:cNvPicPr>
            <a:picLocks noChangeAspect="1"/>
          </p:cNvPicPr>
          <p:nvPr/>
        </p:nvPicPr>
        <p:blipFill>
          <a:blip r:embed="rId5"/>
          <a:stretch>
            <a:fillRect/>
          </a:stretch>
        </p:blipFill>
        <p:spPr>
          <a:xfrm>
            <a:off x="351057" y="4668305"/>
            <a:ext cx="2814006" cy="1239416"/>
          </a:xfrm>
          <a:prstGeom prst="rect">
            <a:avLst/>
          </a:prstGeom>
        </p:spPr>
      </p:pic>
    </p:spTree>
    <p:extLst>
      <p:ext uri="{BB962C8B-B14F-4D97-AF65-F5344CB8AC3E}">
        <p14:creationId xmlns:p14="http://schemas.microsoft.com/office/powerpoint/2010/main" val="260526659"/>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custDataLst>
              <p:tags r:id="rId2"/>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miter lim="800000"/>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zh-CN" altLang="en-US"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作答</a:t>
            </a:r>
            <a:endParaRPr kumimoji="1" lang="zh-CN" altLang="en-US" b="0"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p:cNvSpPr/>
          <p:nvPr>
            <p:custDataLst>
              <p:tags r:id="rId3"/>
            </p:custDataLst>
          </p:nvPr>
        </p:nvSpPr>
        <p:spPr bwMode="auto">
          <a:xfrm>
            <a:off x="0" y="5849303"/>
            <a:ext cx="9144000" cy="365760"/>
          </a:xfrm>
          <a:prstGeom prst="rect">
            <a:avLst/>
          </a:prstGeom>
          <a:solidFill>
            <a:srgbClr val="FBFAEF"/>
          </a:solidFill>
          <a:ln w="9525" cap="flat" cmpd="sng" algn="ctr">
            <a:noFill/>
            <a:prstDash val="solid"/>
            <a:miter lim="800000"/>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txBody>
          <a:bodyPr vert="horz" wrap="none" lIns="91440" tIns="45720" rIns="91440" bIns="45720" numCol="1" rtlCol="0" anchor="ctr" anchorCtr="1" compatLnSpc="1">
            <a:prstTxWarp prst="textNoShape">
              <a:avLst/>
            </a:prstTxWarp>
          </a:bodyPr>
          <a:lstStyle/>
          <a:p>
            <a:pPr algn="l" eaLnBrk="1" hangingPunct="1"/>
            <a:r>
              <a:rPr kumimoji="1"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kumimoji="1" lang="en-US" altLang="zh-CN"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2.0</a:t>
            </a:r>
            <a:r>
              <a:rPr kumimoji="1"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endParaRPr kumimoji="1" lang="zh-CN" altLang="en-US" sz="1200" b="0" i="0" u="none" strike="noStrike" cap="none" normalizeH="0" baseline="0" smtClean="0">
              <a:ln>
                <a:noFill/>
              </a:ln>
              <a:solidFill>
                <a:srgbClr val="F84F41"/>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文本框 10"/>
          <p:cNvSpPr txBox="1"/>
          <p:nvPr/>
        </p:nvSpPr>
        <p:spPr>
          <a:xfrm>
            <a:off x="251520" y="260648"/>
            <a:ext cx="8640960" cy="1877437"/>
          </a:xfrm>
          <a:prstGeom prst="rect">
            <a:avLst/>
          </a:prstGeom>
          <a:noFill/>
        </p:spPr>
        <p:txBody>
          <a:bodyPr wrap="square" rtlCol="0">
            <a:spAutoFit/>
          </a:bodyPr>
          <a:lstStyle/>
          <a:p>
            <a:pPr algn="l"/>
            <a:endParaRPr lang="en-US" altLang="zh-CN" sz="3200" dirty="0"/>
          </a:p>
          <a:p>
            <a:pPr algn="l"/>
            <a:r>
              <a:rPr lang="zh-CN" altLang="en-US" sz="2800" dirty="0" smtClean="0"/>
              <a:t>    请简要叙述两个寄存器相加的</a:t>
            </a:r>
            <a:r>
              <a:rPr lang="en-US" altLang="zh-CN" sz="2800" dirty="0" smtClean="0"/>
              <a:t>ADD</a:t>
            </a:r>
            <a:r>
              <a:rPr lang="zh-CN" altLang="en-US" sz="2800" dirty="0" smtClean="0"/>
              <a:t>指令在以下数据通路上的执行过程，并说明每个多路选择器的控制信号</a:t>
            </a:r>
            <a:endParaRPr lang="zh-CN" altLang="en-US" sz="3200" dirty="0"/>
          </a:p>
        </p:txBody>
      </p:sp>
      <p:pic>
        <p:nvPicPr>
          <p:cNvPr id="12" name="图片 11"/>
          <p:cNvPicPr>
            <a:picLocks noChangeAspect="1"/>
          </p:cNvPicPr>
          <p:nvPr/>
        </p:nvPicPr>
        <p:blipFill>
          <a:blip r:embed="rId11"/>
          <a:stretch>
            <a:fillRect/>
          </a:stretch>
        </p:blipFill>
        <p:spPr>
          <a:xfrm>
            <a:off x="476703" y="2106992"/>
            <a:ext cx="8173725" cy="4176463"/>
          </a:xfrm>
          <a:prstGeom prst="rect">
            <a:avLst/>
          </a:prstGeom>
        </p:spPr>
      </p:pic>
      <p:grpSp>
        <p:nvGrpSpPr>
          <p:cNvPr id="9" name="组合 8"/>
          <p:cNvGrpSpPr/>
          <p:nvPr>
            <p:custDataLst>
              <p:tags r:id="rId4"/>
            </p:custDataLst>
          </p:nvPr>
        </p:nvGrpSpPr>
        <p:grpSpPr>
          <a:xfrm>
            <a:off x="0" y="0"/>
            <a:ext cx="9144000" cy="635000"/>
            <a:chOff x="0" y="0"/>
            <a:chExt cx="9144000" cy="635000"/>
          </a:xfrm>
        </p:grpSpPr>
        <p:sp>
          <p:nvSpPr>
            <p:cNvPr id="5" name="TitleBackground"/>
            <p:cNvSpPr/>
            <p:nvPr>
              <p:custDataLst>
                <p:tags r:id="rId6"/>
              </p:custDataLst>
            </p:nvPr>
          </p:nvSpPr>
          <p:spPr bwMode="auto">
            <a:xfrm>
              <a:off x="0" y="0"/>
              <a:ext cx="9144000" cy="635000"/>
            </a:xfrm>
            <a:prstGeom prst="rect">
              <a:avLst/>
            </a:prstGeom>
            <a:solidFill>
              <a:srgbClr val="F6F7F8"/>
            </a:solidFill>
            <a:ln w="9525" cap="flat" cmpd="sng" algn="ctr">
              <a:noFill/>
              <a:prstDash val="solid"/>
              <a:miter lim="800000"/>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p:txBody>
        </p:sp>
        <p:sp>
          <p:nvSpPr>
            <p:cNvPr id="6" name="ColorBlock"/>
            <p:cNvSpPr/>
            <p:nvPr>
              <p:custDataLst>
                <p:tags r:id="rId7"/>
              </p:custDataLst>
            </p:nvPr>
          </p:nvSpPr>
          <p:spPr bwMode="auto">
            <a:xfrm>
              <a:off x="0" y="0"/>
              <a:ext cx="190500" cy="635000"/>
            </a:xfrm>
            <a:prstGeom prst="rect">
              <a:avLst/>
            </a:prstGeom>
            <a:solidFill>
              <a:srgbClr val="639EF4"/>
            </a:solidFill>
            <a:ln w="9525" cap="flat" cmpd="sng" algn="ctr">
              <a:noFill/>
              <a:prstDash val="solid"/>
              <a:miter lim="800000"/>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p:txBody>
        </p:sp>
        <p:sp>
          <p:nvSpPr>
            <p:cNvPr id="7" name="TypeText"/>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pPr algn="l"/>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TipText"/>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pPr algn="l"/>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847921376"/>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ChangeArrowheads="1"/>
          </p:cNvSpPr>
          <p:nvPr/>
        </p:nvSpPr>
        <p:spPr bwMode="auto">
          <a:xfrm>
            <a:off x="228600" y="171271"/>
            <a:ext cx="689644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zh-CN" altLang="en-US" sz="3600" b="1" dirty="0" smtClean="0">
                <a:solidFill>
                  <a:srgbClr val="FF0000"/>
                </a:solidFill>
                <a:latin typeface="Times New Roman" pitchFamily="18" charset="0"/>
                <a:ea typeface="隶书" pitchFamily="49" charset="-122"/>
              </a:rPr>
              <a:t>控制器设计</a:t>
            </a:r>
            <a:endParaRPr kumimoji="1" lang="en-US" altLang="zh-CN" sz="3600" b="1" dirty="0" smtClean="0">
              <a:solidFill>
                <a:srgbClr val="FF0000"/>
              </a:solidFill>
              <a:latin typeface="Times New Roman" pitchFamily="18" charset="0"/>
              <a:ea typeface="隶书" pitchFamily="49" charset="-122"/>
            </a:endParaRPr>
          </a:p>
          <a:p>
            <a:pPr algn="l" eaLnBrk="1" hangingPunct="1"/>
            <a:r>
              <a:rPr kumimoji="1" lang="en-US" altLang="zh-CN" sz="3600" b="1" dirty="0">
                <a:solidFill>
                  <a:schemeClr val="tx2"/>
                </a:solidFill>
                <a:latin typeface="Times New Roman" pitchFamily="18" charset="0"/>
                <a:ea typeface="隶书" pitchFamily="49" charset="-122"/>
              </a:rPr>
              <a:t> </a:t>
            </a:r>
            <a:r>
              <a:rPr kumimoji="1" lang="en-US" altLang="zh-CN" sz="3600" b="1" dirty="0" smtClean="0">
                <a:solidFill>
                  <a:schemeClr val="tx2"/>
                </a:solidFill>
                <a:latin typeface="Times New Roman" pitchFamily="18" charset="0"/>
                <a:ea typeface="隶书" pitchFamily="49" charset="-122"/>
              </a:rPr>
              <a:t>             </a:t>
            </a:r>
            <a:r>
              <a:rPr kumimoji="1" lang="zh-CN" altLang="en-US" sz="3600" b="1" dirty="0" smtClean="0">
                <a:solidFill>
                  <a:schemeClr val="tx2"/>
                </a:solidFill>
                <a:latin typeface="Times New Roman" pitchFamily="18" charset="0"/>
                <a:ea typeface="隶书" pitchFamily="49" charset="-122"/>
              </a:rPr>
              <a:t>有限状态机设计基本方法</a:t>
            </a:r>
          </a:p>
        </p:txBody>
      </p:sp>
      <p:sp>
        <p:nvSpPr>
          <p:cNvPr id="95235" name="Text Box 3"/>
          <p:cNvSpPr txBox="1">
            <a:spLocks noChangeArrowheads="1"/>
          </p:cNvSpPr>
          <p:nvPr/>
        </p:nvSpPr>
        <p:spPr bwMode="auto">
          <a:xfrm>
            <a:off x="599901" y="1385887"/>
            <a:ext cx="7237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r>
              <a:rPr lang="zh-CN" altLang="en-US" b="1" dirty="0" smtClean="0">
                <a:solidFill>
                  <a:srgbClr val="000000"/>
                </a:solidFill>
                <a:latin typeface="宋体" pitchFamily="2" charset="-122"/>
              </a:rPr>
              <a:t>若时序电路有</a:t>
            </a:r>
            <a:r>
              <a:rPr lang="en-US" altLang="zh-CN" b="1" dirty="0" smtClean="0">
                <a:solidFill>
                  <a:srgbClr val="000000"/>
                </a:solidFill>
                <a:latin typeface="宋体" pitchFamily="2" charset="-122"/>
              </a:rPr>
              <a:t>N</a:t>
            </a:r>
            <a:r>
              <a:rPr lang="zh-CN" altLang="en-US" b="1" dirty="0" smtClean="0">
                <a:solidFill>
                  <a:srgbClr val="000000"/>
                </a:solidFill>
                <a:latin typeface="宋体" pitchFamily="2" charset="-122"/>
              </a:rPr>
              <a:t>个状态，则至少需要</a:t>
            </a:r>
            <a:r>
              <a:rPr lang="en-US" altLang="zh-CN" b="1" dirty="0" smtClean="0">
                <a:solidFill>
                  <a:srgbClr val="000000"/>
                </a:solidFill>
                <a:latin typeface="宋体" pitchFamily="2" charset="-122"/>
              </a:rPr>
              <a:t>n=log2N</a:t>
            </a:r>
            <a:r>
              <a:rPr lang="zh-CN" altLang="en-US" b="1" dirty="0" smtClean="0">
                <a:solidFill>
                  <a:srgbClr val="000000"/>
                </a:solidFill>
                <a:latin typeface="宋体" pitchFamily="2" charset="-122"/>
              </a:rPr>
              <a:t>个触发器</a:t>
            </a:r>
          </a:p>
        </p:txBody>
      </p:sp>
      <p:sp>
        <p:nvSpPr>
          <p:cNvPr id="95236" name="Text Box 4"/>
          <p:cNvSpPr txBox="1">
            <a:spLocks noChangeArrowheads="1"/>
          </p:cNvSpPr>
          <p:nvPr/>
        </p:nvSpPr>
        <p:spPr bwMode="auto">
          <a:xfrm>
            <a:off x="609600" y="1892300"/>
            <a:ext cx="5086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r>
              <a:rPr lang="zh-CN" altLang="en-US" b="1" smtClean="0">
                <a:solidFill>
                  <a:srgbClr val="FF0000"/>
                </a:solidFill>
                <a:latin typeface="宋体" pitchFamily="2" charset="-122"/>
              </a:rPr>
              <a:t>设计一个有限状态机的步骤一般是：</a:t>
            </a:r>
          </a:p>
        </p:txBody>
      </p:sp>
      <p:sp>
        <p:nvSpPr>
          <p:cNvPr id="95237" name="Text Box 5"/>
          <p:cNvSpPr txBox="1">
            <a:spLocks noChangeArrowheads="1"/>
          </p:cNvSpPr>
          <p:nvPr/>
        </p:nvSpPr>
        <p:spPr bwMode="auto">
          <a:xfrm>
            <a:off x="533400" y="2514600"/>
            <a:ext cx="3095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r>
              <a:rPr lang="en-US" altLang="zh-CN" b="1" smtClean="0">
                <a:solidFill>
                  <a:srgbClr val="000000"/>
                </a:solidFill>
                <a:latin typeface="宋体" pitchFamily="2" charset="-122"/>
              </a:rPr>
              <a:t>1</a:t>
            </a:r>
            <a:r>
              <a:rPr lang="zh-CN" altLang="en-US" b="1" smtClean="0">
                <a:solidFill>
                  <a:srgbClr val="000000"/>
                </a:solidFill>
                <a:latin typeface="宋体" pitchFamily="2" charset="-122"/>
              </a:rPr>
              <a:t>、画出状态转移图。</a:t>
            </a:r>
          </a:p>
        </p:txBody>
      </p:sp>
      <p:sp>
        <p:nvSpPr>
          <p:cNvPr id="95238" name="Text Box 6"/>
          <p:cNvSpPr txBox="1">
            <a:spLocks noChangeArrowheads="1"/>
          </p:cNvSpPr>
          <p:nvPr/>
        </p:nvSpPr>
        <p:spPr bwMode="auto">
          <a:xfrm>
            <a:off x="533400" y="3035300"/>
            <a:ext cx="3095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r>
              <a:rPr lang="en-US" altLang="zh-CN" b="1" smtClean="0">
                <a:solidFill>
                  <a:srgbClr val="000000"/>
                </a:solidFill>
                <a:latin typeface="宋体" pitchFamily="2" charset="-122"/>
              </a:rPr>
              <a:t>2</a:t>
            </a:r>
            <a:r>
              <a:rPr lang="zh-CN" altLang="en-US" b="1" smtClean="0">
                <a:solidFill>
                  <a:srgbClr val="000000"/>
                </a:solidFill>
                <a:latin typeface="宋体" pitchFamily="2" charset="-122"/>
              </a:rPr>
              <a:t>、写出状态转移表。</a:t>
            </a:r>
          </a:p>
        </p:txBody>
      </p:sp>
      <p:sp>
        <p:nvSpPr>
          <p:cNvPr id="95239" name="Text Box 7"/>
          <p:cNvSpPr txBox="1">
            <a:spLocks noChangeArrowheads="1"/>
          </p:cNvSpPr>
          <p:nvPr/>
        </p:nvSpPr>
        <p:spPr bwMode="auto">
          <a:xfrm>
            <a:off x="487363" y="3568700"/>
            <a:ext cx="6772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r>
              <a:rPr lang="en-US" altLang="zh-CN" b="1" smtClean="0">
                <a:solidFill>
                  <a:srgbClr val="000000"/>
                </a:solidFill>
                <a:latin typeface="宋体" pitchFamily="2" charset="-122"/>
              </a:rPr>
              <a:t>3</a:t>
            </a:r>
            <a:r>
              <a:rPr lang="zh-CN" altLang="en-US" b="1" smtClean="0">
                <a:solidFill>
                  <a:srgbClr val="000000"/>
                </a:solidFill>
                <a:latin typeface="宋体" pitchFamily="2" charset="-122"/>
              </a:rPr>
              <a:t>、写出下一状态的布尔表达式，并尽可能化简。</a:t>
            </a:r>
          </a:p>
        </p:txBody>
      </p:sp>
      <p:sp>
        <p:nvSpPr>
          <p:cNvPr id="95240" name="Text Box 8"/>
          <p:cNvSpPr txBox="1">
            <a:spLocks noChangeArrowheads="1"/>
          </p:cNvSpPr>
          <p:nvPr/>
        </p:nvSpPr>
        <p:spPr bwMode="auto">
          <a:xfrm>
            <a:off x="485775" y="4102100"/>
            <a:ext cx="40147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r>
              <a:rPr lang="en-US" altLang="zh-CN" b="1" smtClean="0">
                <a:solidFill>
                  <a:srgbClr val="000000"/>
                </a:solidFill>
                <a:latin typeface="宋体" pitchFamily="2" charset="-122"/>
              </a:rPr>
              <a:t>4</a:t>
            </a:r>
            <a:r>
              <a:rPr lang="zh-CN" altLang="en-US" b="1" smtClean="0">
                <a:solidFill>
                  <a:srgbClr val="000000"/>
                </a:solidFill>
                <a:latin typeface="宋体" pitchFamily="2" charset="-122"/>
              </a:rPr>
              <a:t>、写出输出信号的真值表。</a:t>
            </a:r>
          </a:p>
        </p:txBody>
      </p:sp>
      <p:sp>
        <p:nvSpPr>
          <p:cNvPr id="95241" name="Text Box 9"/>
          <p:cNvSpPr txBox="1">
            <a:spLocks noChangeArrowheads="1"/>
          </p:cNvSpPr>
          <p:nvPr/>
        </p:nvSpPr>
        <p:spPr bwMode="auto">
          <a:xfrm>
            <a:off x="485775" y="4602163"/>
            <a:ext cx="6772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r>
              <a:rPr lang="en-US" altLang="zh-CN" b="1" smtClean="0">
                <a:solidFill>
                  <a:srgbClr val="000000"/>
                </a:solidFill>
                <a:latin typeface="宋体" pitchFamily="2" charset="-122"/>
              </a:rPr>
              <a:t>5</a:t>
            </a:r>
            <a:r>
              <a:rPr lang="zh-CN" altLang="en-US" b="1" smtClean="0">
                <a:solidFill>
                  <a:srgbClr val="000000"/>
                </a:solidFill>
                <a:latin typeface="宋体" pitchFamily="2" charset="-122"/>
              </a:rPr>
              <a:t>、写出输出信号的布尔表达式，并尽可能化简。</a:t>
            </a:r>
          </a:p>
        </p:txBody>
      </p:sp>
      <p:sp>
        <p:nvSpPr>
          <p:cNvPr id="95242" name="Text Box 10"/>
          <p:cNvSpPr txBox="1">
            <a:spLocks noChangeArrowheads="1"/>
          </p:cNvSpPr>
          <p:nvPr/>
        </p:nvSpPr>
        <p:spPr bwMode="auto">
          <a:xfrm>
            <a:off x="487363" y="5168900"/>
            <a:ext cx="7997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r>
              <a:rPr lang="en-US" altLang="zh-CN" b="1" smtClean="0">
                <a:solidFill>
                  <a:srgbClr val="000000"/>
                </a:solidFill>
                <a:latin typeface="宋体" pitchFamily="2" charset="-122"/>
              </a:rPr>
              <a:t>6</a:t>
            </a:r>
            <a:r>
              <a:rPr lang="zh-CN" altLang="en-US" b="1" smtClean="0">
                <a:solidFill>
                  <a:srgbClr val="000000"/>
                </a:solidFill>
                <a:latin typeface="宋体" pitchFamily="2" charset="-122"/>
              </a:rPr>
              <a:t>、根据下一状态和输出信号的布尔表达式，画出逻辑图。</a:t>
            </a:r>
          </a:p>
        </p:txBody>
      </p:sp>
    </p:spTree>
    <p:extLst>
      <p:ext uri="{BB962C8B-B14F-4D97-AF65-F5344CB8AC3E}">
        <p14:creationId xmlns:p14="http://schemas.microsoft.com/office/powerpoint/2010/main" val="959346066"/>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3"/>
          <p:cNvSpPr>
            <a:spLocks noChangeArrowheads="1"/>
          </p:cNvSpPr>
          <p:nvPr/>
        </p:nvSpPr>
        <p:spPr bwMode="auto">
          <a:xfrm>
            <a:off x="304800" y="331788"/>
            <a:ext cx="43132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zh-CN" altLang="en-US" sz="3600" b="1" dirty="0" smtClean="0">
                <a:solidFill>
                  <a:srgbClr val="FF0000"/>
                </a:solidFill>
                <a:latin typeface="Times New Roman" pitchFamily="18" charset="0"/>
                <a:ea typeface="隶书" pitchFamily="49" charset="-122"/>
              </a:rPr>
              <a:t>有限状态机电路模型</a:t>
            </a:r>
          </a:p>
        </p:txBody>
      </p:sp>
      <p:graphicFrame>
        <p:nvGraphicFramePr>
          <p:cNvPr id="96259" name="Object 50"/>
          <p:cNvGraphicFramePr>
            <a:graphicFrameLocks noChangeAspect="1"/>
          </p:cNvGraphicFramePr>
          <p:nvPr/>
        </p:nvGraphicFramePr>
        <p:xfrm>
          <a:off x="1587500" y="1476375"/>
          <a:ext cx="6642100" cy="4619625"/>
        </p:xfrm>
        <a:graphic>
          <a:graphicData uri="http://schemas.openxmlformats.org/presentationml/2006/ole">
            <mc:AlternateContent xmlns:mc="http://schemas.openxmlformats.org/markup-compatibility/2006">
              <mc:Choice xmlns:v="urn:schemas-microsoft-com:vml" Requires="v">
                <p:oleObj spid="_x0000_s18645" name="Visio" r:id="rId4" imgW="5966657" imgH="3906164" progId="Visio.Drawing.6">
                  <p:embed/>
                </p:oleObj>
              </mc:Choice>
              <mc:Fallback>
                <p:oleObj name="Visio" r:id="rId4" imgW="5966657" imgH="3906164"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500" y="1476375"/>
                        <a:ext cx="6642100" cy="461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774797318"/>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ext Box 3"/>
          <p:cNvSpPr txBox="1">
            <a:spLocks noChangeArrowheads="1"/>
          </p:cNvSpPr>
          <p:nvPr/>
        </p:nvSpPr>
        <p:spPr bwMode="auto">
          <a:xfrm>
            <a:off x="381000" y="292100"/>
            <a:ext cx="3095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r>
              <a:rPr lang="en-US" altLang="zh-CN" b="1" smtClean="0">
                <a:solidFill>
                  <a:srgbClr val="FF0000"/>
                </a:solidFill>
                <a:latin typeface="宋体" pitchFamily="2" charset="-122"/>
              </a:rPr>
              <a:t>1</a:t>
            </a:r>
            <a:r>
              <a:rPr lang="zh-CN" altLang="en-US" b="1" smtClean="0">
                <a:solidFill>
                  <a:srgbClr val="FF0000"/>
                </a:solidFill>
                <a:latin typeface="宋体" pitchFamily="2" charset="-122"/>
              </a:rPr>
              <a:t>、画出状态转移图。</a:t>
            </a:r>
          </a:p>
        </p:txBody>
      </p:sp>
      <p:graphicFrame>
        <p:nvGraphicFramePr>
          <p:cNvPr id="97283" name="Object 43"/>
          <p:cNvGraphicFramePr>
            <a:graphicFrameLocks noChangeAspect="1"/>
          </p:cNvGraphicFramePr>
          <p:nvPr/>
        </p:nvGraphicFramePr>
        <p:xfrm>
          <a:off x="685800" y="1752600"/>
          <a:ext cx="7239000" cy="4343400"/>
        </p:xfrm>
        <a:graphic>
          <a:graphicData uri="http://schemas.openxmlformats.org/presentationml/2006/ole">
            <mc:AlternateContent xmlns:mc="http://schemas.openxmlformats.org/markup-compatibility/2006">
              <mc:Choice xmlns:v="urn:schemas-microsoft-com:vml" Requires="v">
                <p:oleObj spid="_x0000_s19669" name="Visio" r:id="rId4" imgW="5508894" imgH="3263947" progId="Visio.Drawing.6">
                  <p:embed/>
                </p:oleObj>
              </mc:Choice>
              <mc:Fallback>
                <p:oleObj name="Visio" r:id="rId4" imgW="5508894" imgH="3263947"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1752600"/>
                        <a:ext cx="72390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7284" name="Rectangle 44"/>
          <p:cNvSpPr>
            <a:spLocks noChangeArrowheads="1"/>
          </p:cNvSpPr>
          <p:nvPr/>
        </p:nvSpPr>
        <p:spPr bwMode="auto">
          <a:xfrm>
            <a:off x="1524000" y="12192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en-US" altLang="zh-CN" sz="2400" smtClean="0">
                <a:solidFill>
                  <a:srgbClr val="000000"/>
                </a:solidFill>
                <a:latin typeface="Tahoma" pitchFamily="34" charset="0"/>
              </a:rPr>
              <a:t>IF</a:t>
            </a:r>
          </a:p>
        </p:txBody>
      </p:sp>
      <p:sp>
        <p:nvSpPr>
          <p:cNvPr id="97285" name="Rectangle 45"/>
          <p:cNvSpPr>
            <a:spLocks noChangeArrowheads="1"/>
          </p:cNvSpPr>
          <p:nvPr/>
        </p:nvSpPr>
        <p:spPr bwMode="auto">
          <a:xfrm>
            <a:off x="2667000" y="1219200"/>
            <a:ext cx="504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en-US" altLang="zh-CN" sz="2400" smtClean="0">
                <a:solidFill>
                  <a:srgbClr val="000000"/>
                </a:solidFill>
                <a:latin typeface="Tahoma" pitchFamily="34" charset="0"/>
              </a:rPr>
              <a:t>ID</a:t>
            </a:r>
          </a:p>
        </p:txBody>
      </p:sp>
      <p:sp>
        <p:nvSpPr>
          <p:cNvPr id="97286" name="Rectangle 46"/>
          <p:cNvSpPr>
            <a:spLocks noChangeArrowheads="1"/>
          </p:cNvSpPr>
          <p:nvPr/>
        </p:nvSpPr>
        <p:spPr bwMode="auto">
          <a:xfrm>
            <a:off x="3962400" y="1143000"/>
            <a:ext cx="703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en-US" altLang="zh-CN" sz="2400" smtClean="0">
                <a:solidFill>
                  <a:srgbClr val="000000"/>
                </a:solidFill>
                <a:latin typeface="Tahoma" pitchFamily="34" charset="0"/>
              </a:rPr>
              <a:t>EXE</a:t>
            </a:r>
          </a:p>
        </p:txBody>
      </p:sp>
      <p:sp>
        <p:nvSpPr>
          <p:cNvPr id="97287" name="Rectangle 47"/>
          <p:cNvSpPr>
            <a:spLocks noChangeArrowheads="1"/>
          </p:cNvSpPr>
          <p:nvPr/>
        </p:nvSpPr>
        <p:spPr bwMode="auto">
          <a:xfrm>
            <a:off x="5334000" y="1066800"/>
            <a:ext cx="825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en-US" altLang="zh-CN" sz="2400" smtClean="0">
                <a:solidFill>
                  <a:srgbClr val="000000"/>
                </a:solidFill>
                <a:latin typeface="Tahoma" pitchFamily="34" charset="0"/>
              </a:rPr>
              <a:t>MEM</a:t>
            </a:r>
          </a:p>
        </p:txBody>
      </p:sp>
      <p:sp>
        <p:nvSpPr>
          <p:cNvPr id="97288" name="Rectangle 48"/>
          <p:cNvSpPr>
            <a:spLocks noChangeArrowheads="1"/>
          </p:cNvSpPr>
          <p:nvPr/>
        </p:nvSpPr>
        <p:spPr bwMode="auto">
          <a:xfrm>
            <a:off x="6705600" y="1066800"/>
            <a:ext cx="638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en-US" altLang="zh-CN" sz="2400" smtClean="0">
                <a:solidFill>
                  <a:srgbClr val="000000"/>
                </a:solidFill>
                <a:latin typeface="Tahoma" pitchFamily="34" charset="0"/>
              </a:rPr>
              <a:t>WB</a:t>
            </a:r>
          </a:p>
        </p:txBody>
      </p:sp>
    </p:spTree>
    <p:extLst>
      <p:ext uri="{BB962C8B-B14F-4D97-AF65-F5344CB8AC3E}">
        <p14:creationId xmlns:p14="http://schemas.microsoft.com/office/powerpoint/2010/main" val="3171939997"/>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483"/>
          <p:cNvSpPr>
            <a:spLocks noChangeArrowheads="1"/>
          </p:cNvSpPr>
          <p:nvPr/>
        </p:nvSpPr>
        <p:spPr bwMode="auto">
          <a:xfrm>
            <a:off x="990600" y="838200"/>
            <a:ext cx="7467600" cy="5257800"/>
          </a:xfrm>
          <a:prstGeom prst="rect">
            <a:avLst/>
          </a:prstGeom>
          <a:solidFill>
            <a:srgbClr val="CCFFFF"/>
          </a:solidFill>
          <a:ln w="9525">
            <a:solidFill>
              <a:schemeClr val="tx1"/>
            </a:solidFill>
            <a:miter lim="800000"/>
            <a:headEnd/>
            <a:tailEnd/>
          </a:ln>
        </p:spPr>
        <p:txBody>
          <a:bodyPr wrap="none" anchor="ctr"/>
          <a:lstStyle/>
          <a:p>
            <a:pPr algn="l" eaLnBrk="1" hangingPunct="1"/>
            <a:endParaRPr kumimoji="1" lang="zh-CN" altLang="en-US" sz="2400" smtClean="0">
              <a:solidFill>
                <a:srgbClr val="000000"/>
              </a:solidFill>
              <a:latin typeface="Tahoma" pitchFamily="34" charset="0"/>
            </a:endParaRPr>
          </a:p>
        </p:txBody>
      </p:sp>
      <p:grpSp>
        <p:nvGrpSpPr>
          <p:cNvPr id="98307" name="Group 482"/>
          <p:cNvGrpSpPr>
            <a:grpSpLocks/>
          </p:cNvGrpSpPr>
          <p:nvPr/>
        </p:nvGrpSpPr>
        <p:grpSpPr bwMode="auto">
          <a:xfrm>
            <a:off x="990600" y="838200"/>
            <a:ext cx="7467600" cy="5257800"/>
            <a:chOff x="-3" y="-3"/>
            <a:chExt cx="2406" cy="6534"/>
          </a:xfrm>
        </p:grpSpPr>
        <p:grpSp>
          <p:nvGrpSpPr>
            <p:cNvPr id="98309" name="Group 480"/>
            <p:cNvGrpSpPr>
              <a:grpSpLocks/>
            </p:cNvGrpSpPr>
            <p:nvPr/>
          </p:nvGrpSpPr>
          <p:grpSpPr bwMode="auto">
            <a:xfrm>
              <a:off x="0" y="0"/>
              <a:ext cx="2400" cy="6528"/>
              <a:chOff x="0" y="0"/>
              <a:chExt cx="2400" cy="6528"/>
            </a:xfrm>
          </p:grpSpPr>
          <p:grpSp>
            <p:nvGrpSpPr>
              <p:cNvPr id="98311" name="Group 323"/>
              <p:cNvGrpSpPr>
                <a:grpSpLocks/>
              </p:cNvGrpSpPr>
              <p:nvPr/>
            </p:nvGrpSpPr>
            <p:grpSpPr bwMode="auto">
              <a:xfrm>
                <a:off x="0" y="0"/>
                <a:ext cx="972" cy="384"/>
                <a:chOff x="0" y="0"/>
                <a:chExt cx="972" cy="384"/>
              </a:xfrm>
            </p:grpSpPr>
            <p:sp>
              <p:nvSpPr>
                <p:cNvPr id="98546" name="Rectangle 243"/>
                <p:cNvSpPr>
                  <a:spLocks noChangeArrowheads="1"/>
                </p:cNvSpPr>
                <p:nvPr/>
              </p:nvSpPr>
              <p:spPr bwMode="auto">
                <a:xfrm>
                  <a:off x="43" y="0"/>
                  <a:ext cx="88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zh-CN" altLang="en-US" sz="2000" b="1" smtClean="0">
                      <a:solidFill>
                        <a:srgbClr val="000000"/>
                      </a:solidFill>
                      <a:latin typeface="Times New Roman" pitchFamily="18" charset="0"/>
                    </a:rPr>
                    <a:t>当前状态</a:t>
                  </a:r>
                  <a:endParaRPr kumimoji="1" lang="zh-CN" altLang="en-US" sz="2000" smtClean="0">
                    <a:solidFill>
                      <a:srgbClr val="000000"/>
                    </a:solidFill>
                    <a:latin typeface="Tahoma" pitchFamily="34" charset="0"/>
                  </a:endParaRPr>
                </a:p>
                <a:p>
                  <a:endParaRPr kumimoji="1" lang="en-US" altLang="zh-CN" sz="2000" smtClean="0">
                    <a:solidFill>
                      <a:srgbClr val="000000"/>
                    </a:solidFill>
                    <a:latin typeface="Times New Roman" pitchFamily="18" charset="0"/>
                  </a:endParaRPr>
                </a:p>
              </p:txBody>
            </p:sp>
            <p:sp>
              <p:nvSpPr>
                <p:cNvPr id="98547" name="Rectangle 322"/>
                <p:cNvSpPr>
                  <a:spLocks noChangeArrowheads="1"/>
                </p:cNvSpPr>
                <p:nvPr/>
              </p:nvSpPr>
              <p:spPr bwMode="auto">
                <a:xfrm>
                  <a:off x="0" y="0"/>
                  <a:ext cx="97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12" name="Group 325"/>
              <p:cNvGrpSpPr>
                <a:grpSpLocks/>
              </p:cNvGrpSpPr>
              <p:nvPr/>
            </p:nvGrpSpPr>
            <p:grpSpPr bwMode="auto">
              <a:xfrm>
                <a:off x="972" y="0"/>
                <a:ext cx="472" cy="384"/>
                <a:chOff x="972" y="0"/>
                <a:chExt cx="472" cy="384"/>
              </a:xfrm>
            </p:grpSpPr>
            <p:sp>
              <p:nvSpPr>
                <p:cNvPr id="98544" name="Rectangle 244"/>
                <p:cNvSpPr>
                  <a:spLocks noChangeArrowheads="1"/>
                </p:cNvSpPr>
                <p:nvPr/>
              </p:nvSpPr>
              <p:spPr bwMode="auto">
                <a:xfrm>
                  <a:off x="1015" y="0"/>
                  <a:ext cx="38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zh-CN" altLang="en-US" sz="2000" b="1" smtClean="0">
                      <a:solidFill>
                        <a:srgbClr val="000000"/>
                      </a:solidFill>
                      <a:latin typeface="Times New Roman" pitchFamily="18" charset="0"/>
                    </a:rPr>
                    <a:t>输入</a:t>
                  </a:r>
                  <a:endParaRPr kumimoji="1" lang="zh-CN" altLang="en-US" sz="2000" smtClean="0">
                    <a:solidFill>
                      <a:srgbClr val="000000"/>
                    </a:solidFill>
                    <a:latin typeface="Tahoma" pitchFamily="34" charset="0"/>
                  </a:endParaRPr>
                </a:p>
                <a:p>
                  <a:endParaRPr kumimoji="1" lang="en-US" altLang="zh-CN" sz="2000" smtClean="0">
                    <a:solidFill>
                      <a:srgbClr val="000000"/>
                    </a:solidFill>
                    <a:latin typeface="Times New Roman" pitchFamily="18" charset="0"/>
                  </a:endParaRPr>
                </a:p>
              </p:txBody>
            </p:sp>
            <p:sp>
              <p:nvSpPr>
                <p:cNvPr id="98545" name="Rectangle 324"/>
                <p:cNvSpPr>
                  <a:spLocks noChangeArrowheads="1"/>
                </p:cNvSpPr>
                <p:nvPr/>
              </p:nvSpPr>
              <p:spPr bwMode="auto">
                <a:xfrm>
                  <a:off x="972" y="0"/>
                  <a:ext cx="47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13" name="Group 327"/>
              <p:cNvGrpSpPr>
                <a:grpSpLocks/>
              </p:cNvGrpSpPr>
              <p:nvPr/>
            </p:nvGrpSpPr>
            <p:grpSpPr bwMode="auto">
              <a:xfrm>
                <a:off x="1444" y="0"/>
                <a:ext cx="956" cy="384"/>
                <a:chOff x="1444" y="0"/>
                <a:chExt cx="956" cy="384"/>
              </a:xfrm>
            </p:grpSpPr>
            <p:sp>
              <p:nvSpPr>
                <p:cNvPr id="98542" name="Rectangle 245"/>
                <p:cNvSpPr>
                  <a:spLocks noChangeArrowheads="1"/>
                </p:cNvSpPr>
                <p:nvPr/>
              </p:nvSpPr>
              <p:spPr bwMode="auto">
                <a:xfrm>
                  <a:off x="1487" y="0"/>
                  <a:ext cx="87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zh-CN" altLang="en-US" sz="2000" b="1" smtClean="0">
                      <a:solidFill>
                        <a:srgbClr val="000000"/>
                      </a:solidFill>
                      <a:latin typeface="Times New Roman" pitchFamily="18" charset="0"/>
                    </a:rPr>
                    <a:t>下一状态</a:t>
                  </a:r>
                  <a:endParaRPr kumimoji="1" lang="zh-CN" altLang="en-US" sz="2000" smtClean="0">
                    <a:solidFill>
                      <a:srgbClr val="000000"/>
                    </a:solidFill>
                    <a:latin typeface="Tahoma" pitchFamily="34" charset="0"/>
                  </a:endParaRPr>
                </a:p>
                <a:p>
                  <a:endParaRPr kumimoji="1" lang="en-US" altLang="zh-CN" sz="2000" smtClean="0">
                    <a:solidFill>
                      <a:srgbClr val="000000"/>
                    </a:solidFill>
                    <a:latin typeface="Times New Roman" pitchFamily="18" charset="0"/>
                  </a:endParaRPr>
                </a:p>
              </p:txBody>
            </p:sp>
            <p:sp>
              <p:nvSpPr>
                <p:cNvPr id="98543" name="Rectangle 326"/>
                <p:cNvSpPr>
                  <a:spLocks noChangeArrowheads="1"/>
                </p:cNvSpPr>
                <p:nvPr/>
              </p:nvSpPr>
              <p:spPr bwMode="auto">
                <a:xfrm>
                  <a:off x="1444" y="0"/>
                  <a:ext cx="95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14" name="Group 329"/>
              <p:cNvGrpSpPr>
                <a:grpSpLocks/>
              </p:cNvGrpSpPr>
              <p:nvPr/>
            </p:nvGrpSpPr>
            <p:grpSpPr bwMode="auto">
              <a:xfrm>
                <a:off x="0" y="384"/>
                <a:ext cx="362" cy="384"/>
                <a:chOff x="0" y="384"/>
                <a:chExt cx="362" cy="384"/>
              </a:xfrm>
            </p:grpSpPr>
            <p:sp>
              <p:nvSpPr>
                <p:cNvPr id="98540" name="Rectangle 246"/>
                <p:cNvSpPr>
                  <a:spLocks noChangeArrowheads="1"/>
                </p:cNvSpPr>
                <p:nvPr/>
              </p:nvSpPr>
              <p:spPr bwMode="auto">
                <a:xfrm>
                  <a:off x="43" y="384"/>
                  <a:ext cx="2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zh-CN" altLang="en-US" sz="2000" b="1" smtClean="0">
                      <a:solidFill>
                        <a:srgbClr val="000000"/>
                      </a:solidFill>
                      <a:latin typeface="Times New Roman" pitchFamily="18" charset="0"/>
                    </a:rPr>
                    <a:t>状态</a:t>
                  </a:r>
                  <a:endParaRPr kumimoji="1" lang="zh-CN" altLang="en-US" sz="2000" smtClean="0">
                    <a:solidFill>
                      <a:srgbClr val="000000"/>
                    </a:solidFill>
                    <a:latin typeface="Tahoma" pitchFamily="34" charset="0"/>
                  </a:endParaRPr>
                </a:p>
                <a:p>
                  <a:endParaRPr kumimoji="1" lang="en-US" altLang="zh-CN" sz="2000" smtClean="0">
                    <a:solidFill>
                      <a:srgbClr val="000000"/>
                    </a:solidFill>
                    <a:latin typeface="Times New Roman" pitchFamily="18" charset="0"/>
                  </a:endParaRPr>
                </a:p>
              </p:txBody>
            </p:sp>
            <p:sp>
              <p:nvSpPr>
                <p:cNvPr id="98541" name="Rectangle 328"/>
                <p:cNvSpPr>
                  <a:spLocks noChangeArrowheads="1"/>
                </p:cNvSpPr>
                <p:nvPr/>
              </p:nvSpPr>
              <p:spPr bwMode="auto">
                <a:xfrm>
                  <a:off x="0" y="384"/>
                  <a:ext cx="36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15" name="Group 331"/>
              <p:cNvGrpSpPr>
                <a:grpSpLocks/>
              </p:cNvGrpSpPr>
              <p:nvPr/>
            </p:nvGrpSpPr>
            <p:grpSpPr bwMode="auto">
              <a:xfrm>
                <a:off x="362" y="384"/>
                <a:ext cx="610" cy="384"/>
                <a:chOff x="362" y="384"/>
                <a:chExt cx="610" cy="384"/>
              </a:xfrm>
            </p:grpSpPr>
            <p:sp>
              <p:nvSpPr>
                <p:cNvPr id="98538" name="Rectangle 247"/>
                <p:cNvSpPr>
                  <a:spLocks noChangeArrowheads="1"/>
                </p:cNvSpPr>
                <p:nvPr/>
              </p:nvSpPr>
              <p:spPr bwMode="auto">
                <a:xfrm>
                  <a:off x="405" y="384"/>
                  <a:ext cx="52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Q3Q2Q1Q0</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539" name="Rectangle 330"/>
                <p:cNvSpPr>
                  <a:spLocks noChangeArrowheads="1"/>
                </p:cNvSpPr>
                <p:nvPr/>
              </p:nvSpPr>
              <p:spPr bwMode="auto">
                <a:xfrm>
                  <a:off x="362" y="384"/>
                  <a:ext cx="610"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16" name="Group 333"/>
              <p:cNvGrpSpPr>
                <a:grpSpLocks/>
              </p:cNvGrpSpPr>
              <p:nvPr/>
            </p:nvGrpSpPr>
            <p:grpSpPr bwMode="auto">
              <a:xfrm>
                <a:off x="972" y="384"/>
                <a:ext cx="472" cy="384"/>
                <a:chOff x="972" y="384"/>
                <a:chExt cx="472" cy="384"/>
              </a:xfrm>
            </p:grpSpPr>
            <p:sp>
              <p:nvSpPr>
                <p:cNvPr id="98536" name="Rectangle 248"/>
                <p:cNvSpPr>
                  <a:spLocks noChangeArrowheads="1"/>
                </p:cNvSpPr>
                <p:nvPr/>
              </p:nvSpPr>
              <p:spPr bwMode="auto">
                <a:xfrm>
                  <a:off x="1015" y="384"/>
                  <a:ext cx="38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zh-CN" altLang="en-US" sz="2000" b="1" smtClean="0">
                      <a:solidFill>
                        <a:srgbClr val="000000"/>
                      </a:solidFill>
                      <a:latin typeface="Times New Roman" pitchFamily="18" charset="0"/>
                    </a:rPr>
                    <a:t>条件</a:t>
                  </a:r>
                  <a:endParaRPr kumimoji="1" lang="zh-CN" altLang="en-US" sz="2000" smtClean="0">
                    <a:solidFill>
                      <a:srgbClr val="000000"/>
                    </a:solidFill>
                    <a:latin typeface="Tahoma" pitchFamily="34" charset="0"/>
                  </a:endParaRPr>
                </a:p>
                <a:p>
                  <a:endParaRPr kumimoji="1" lang="en-US" altLang="zh-CN" sz="2000" smtClean="0">
                    <a:solidFill>
                      <a:srgbClr val="000000"/>
                    </a:solidFill>
                    <a:latin typeface="Times New Roman" pitchFamily="18" charset="0"/>
                  </a:endParaRPr>
                </a:p>
              </p:txBody>
            </p:sp>
            <p:sp>
              <p:nvSpPr>
                <p:cNvPr id="98537" name="Rectangle 332"/>
                <p:cNvSpPr>
                  <a:spLocks noChangeArrowheads="1"/>
                </p:cNvSpPr>
                <p:nvPr/>
              </p:nvSpPr>
              <p:spPr bwMode="auto">
                <a:xfrm>
                  <a:off x="972" y="384"/>
                  <a:ext cx="47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17" name="Group 335"/>
              <p:cNvGrpSpPr>
                <a:grpSpLocks/>
              </p:cNvGrpSpPr>
              <p:nvPr/>
            </p:nvGrpSpPr>
            <p:grpSpPr bwMode="auto">
              <a:xfrm>
                <a:off x="1444" y="384"/>
                <a:ext cx="362" cy="384"/>
                <a:chOff x="1444" y="384"/>
                <a:chExt cx="362" cy="384"/>
              </a:xfrm>
            </p:grpSpPr>
            <p:sp>
              <p:nvSpPr>
                <p:cNvPr id="98534" name="Rectangle 249"/>
                <p:cNvSpPr>
                  <a:spLocks noChangeArrowheads="1"/>
                </p:cNvSpPr>
                <p:nvPr/>
              </p:nvSpPr>
              <p:spPr bwMode="auto">
                <a:xfrm>
                  <a:off x="1487" y="384"/>
                  <a:ext cx="2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kumimoji="1" lang="zh-CN" altLang="en-US" sz="2000" b="1" smtClean="0">
                      <a:solidFill>
                        <a:srgbClr val="000000"/>
                      </a:solidFill>
                      <a:latin typeface="Times New Roman" pitchFamily="18" charset="0"/>
                    </a:rPr>
                    <a:t>状态</a:t>
                  </a:r>
                  <a:endParaRPr kumimoji="1" lang="zh-CN" altLang="en-US" sz="2000" smtClean="0">
                    <a:solidFill>
                      <a:srgbClr val="000000"/>
                    </a:solidFill>
                    <a:latin typeface="Tahoma" pitchFamily="34" charset="0"/>
                  </a:endParaRPr>
                </a:p>
                <a:p>
                  <a:pPr algn="just"/>
                  <a:endParaRPr kumimoji="1" lang="en-US" altLang="zh-CN" sz="2000" smtClean="0">
                    <a:solidFill>
                      <a:srgbClr val="000000"/>
                    </a:solidFill>
                    <a:latin typeface="Times New Roman" pitchFamily="18" charset="0"/>
                  </a:endParaRPr>
                </a:p>
              </p:txBody>
            </p:sp>
            <p:sp>
              <p:nvSpPr>
                <p:cNvPr id="98535" name="Rectangle 334"/>
                <p:cNvSpPr>
                  <a:spLocks noChangeArrowheads="1"/>
                </p:cNvSpPr>
                <p:nvPr/>
              </p:nvSpPr>
              <p:spPr bwMode="auto">
                <a:xfrm>
                  <a:off x="1444" y="384"/>
                  <a:ext cx="36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18" name="Group 337"/>
              <p:cNvGrpSpPr>
                <a:grpSpLocks/>
              </p:cNvGrpSpPr>
              <p:nvPr/>
            </p:nvGrpSpPr>
            <p:grpSpPr bwMode="auto">
              <a:xfrm>
                <a:off x="1806" y="384"/>
                <a:ext cx="594" cy="384"/>
                <a:chOff x="1806" y="384"/>
                <a:chExt cx="594" cy="384"/>
              </a:xfrm>
            </p:grpSpPr>
            <p:sp>
              <p:nvSpPr>
                <p:cNvPr id="98532" name="Rectangle 250"/>
                <p:cNvSpPr>
                  <a:spLocks noChangeArrowheads="1"/>
                </p:cNvSpPr>
                <p:nvPr/>
              </p:nvSpPr>
              <p:spPr bwMode="auto">
                <a:xfrm>
                  <a:off x="1849" y="384"/>
                  <a:ext cx="5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D3D2D1D0</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533" name="Rectangle 336"/>
                <p:cNvSpPr>
                  <a:spLocks noChangeArrowheads="1"/>
                </p:cNvSpPr>
                <p:nvPr/>
              </p:nvSpPr>
              <p:spPr bwMode="auto">
                <a:xfrm>
                  <a:off x="1806" y="384"/>
                  <a:ext cx="59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19" name="Group 339"/>
              <p:cNvGrpSpPr>
                <a:grpSpLocks/>
              </p:cNvGrpSpPr>
              <p:nvPr/>
            </p:nvGrpSpPr>
            <p:grpSpPr bwMode="auto">
              <a:xfrm>
                <a:off x="0" y="768"/>
                <a:ext cx="362" cy="384"/>
                <a:chOff x="0" y="768"/>
                <a:chExt cx="362" cy="384"/>
              </a:xfrm>
            </p:grpSpPr>
            <p:sp>
              <p:nvSpPr>
                <p:cNvPr id="98530" name="Rectangle 251"/>
                <p:cNvSpPr>
                  <a:spLocks noChangeArrowheads="1"/>
                </p:cNvSpPr>
                <p:nvPr/>
              </p:nvSpPr>
              <p:spPr bwMode="auto">
                <a:xfrm>
                  <a:off x="43" y="768"/>
                  <a:ext cx="2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S0</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531" name="Rectangle 338"/>
                <p:cNvSpPr>
                  <a:spLocks noChangeArrowheads="1"/>
                </p:cNvSpPr>
                <p:nvPr/>
              </p:nvSpPr>
              <p:spPr bwMode="auto">
                <a:xfrm>
                  <a:off x="0" y="768"/>
                  <a:ext cx="36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20" name="Group 341"/>
              <p:cNvGrpSpPr>
                <a:grpSpLocks/>
              </p:cNvGrpSpPr>
              <p:nvPr/>
            </p:nvGrpSpPr>
            <p:grpSpPr bwMode="auto">
              <a:xfrm>
                <a:off x="362" y="768"/>
                <a:ext cx="610" cy="384"/>
                <a:chOff x="362" y="768"/>
                <a:chExt cx="610" cy="384"/>
              </a:xfrm>
            </p:grpSpPr>
            <p:sp>
              <p:nvSpPr>
                <p:cNvPr id="98528" name="Rectangle 252"/>
                <p:cNvSpPr>
                  <a:spLocks noChangeArrowheads="1"/>
                </p:cNvSpPr>
                <p:nvPr/>
              </p:nvSpPr>
              <p:spPr bwMode="auto">
                <a:xfrm>
                  <a:off x="405" y="768"/>
                  <a:ext cx="52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0 0 0 0</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529" name="Rectangle 340"/>
                <p:cNvSpPr>
                  <a:spLocks noChangeArrowheads="1"/>
                </p:cNvSpPr>
                <p:nvPr/>
              </p:nvSpPr>
              <p:spPr bwMode="auto">
                <a:xfrm>
                  <a:off x="362" y="768"/>
                  <a:ext cx="610"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21" name="Group 343"/>
              <p:cNvGrpSpPr>
                <a:grpSpLocks/>
              </p:cNvGrpSpPr>
              <p:nvPr/>
            </p:nvGrpSpPr>
            <p:grpSpPr bwMode="auto">
              <a:xfrm>
                <a:off x="972" y="768"/>
                <a:ext cx="472" cy="384"/>
                <a:chOff x="972" y="768"/>
                <a:chExt cx="472" cy="384"/>
              </a:xfrm>
            </p:grpSpPr>
            <p:sp>
              <p:nvSpPr>
                <p:cNvPr id="98526" name="Rectangle 253"/>
                <p:cNvSpPr>
                  <a:spLocks noChangeArrowheads="1"/>
                </p:cNvSpPr>
                <p:nvPr/>
              </p:nvSpPr>
              <p:spPr bwMode="auto">
                <a:xfrm>
                  <a:off x="1015" y="768"/>
                  <a:ext cx="38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X</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527" name="Rectangle 342"/>
                <p:cNvSpPr>
                  <a:spLocks noChangeArrowheads="1"/>
                </p:cNvSpPr>
                <p:nvPr/>
              </p:nvSpPr>
              <p:spPr bwMode="auto">
                <a:xfrm>
                  <a:off x="972" y="768"/>
                  <a:ext cx="47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22" name="Group 345"/>
              <p:cNvGrpSpPr>
                <a:grpSpLocks/>
              </p:cNvGrpSpPr>
              <p:nvPr/>
            </p:nvGrpSpPr>
            <p:grpSpPr bwMode="auto">
              <a:xfrm>
                <a:off x="1444" y="768"/>
                <a:ext cx="362" cy="384"/>
                <a:chOff x="1444" y="768"/>
                <a:chExt cx="362" cy="384"/>
              </a:xfrm>
            </p:grpSpPr>
            <p:sp>
              <p:nvSpPr>
                <p:cNvPr id="98524" name="Rectangle 254"/>
                <p:cNvSpPr>
                  <a:spLocks noChangeArrowheads="1"/>
                </p:cNvSpPr>
                <p:nvPr/>
              </p:nvSpPr>
              <p:spPr bwMode="auto">
                <a:xfrm>
                  <a:off x="1487" y="768"/>
                  <a:ext cx="2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S1</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525" name="Rectangle 344"/>
                <p:cNvSpPr>
                  <a:spLocks noChangeArrowheads="1"/>
                </p:cNvSpPr>
                <p:nvPr/>
              </p:nvSpPr>
              <p:spPr bwMode="auto">
                <a:xfrm>
                  <a:off x="1444" y="768"/>
                  <a:ext cx="36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23" name="Group 347"/>
              <p:cNvGrpSpPr>
                <a:grpSpLocks/>
              </p:cNvGrpSpPr>
              <p:nvPr/>
            </p:nvGrpSpPr>
            <p:grpSpPr bwMode="auto">
              <a:xfrm>
                <a:off x="1806" y="768"/>
                <a:ext cx="594" cy="384"/>
                <a:chOff x="1806" y="768"/>
                <a:chExt cx="594" cy="384"/>
              </a:xfrm>
            </p:grpSpPr>
            <p:sp>
              <p:nvSpPr>
                <p:cNvPr id="98522" name="Rectangle 255"/>
                <p:cNvSpPr>
                  <a:spLocks noChangeArrowheads="1"/>
                </p:cNvSpPr>
                <p:nvPr/>
              </p:nvSpPr>
              <p:spPr bwMode="auto">
                <a:xfrm>
                  <a:off x="1849" y="768"/>
                  <a:ext cx="5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0 0 0 1</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523" name="Rectangle 346"/>
                <p:cNvSpPr>
                  <a:spLocks noChangeArrowheads="1"/>
                </p:cNvSpPr>
                <p:nvPr/>
              </p:nvSpPr>
              <p:spPr bwMode="auto">
                <a:xfrm>
                  <a:off x="1806" y="768"/>
                  <a:ext cx="59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24" name="Group 349"/>
              <p:cNvGrpSpPr>
                <a:grpSpLocks/>
              </p:cNvGrpSpPr>
              <p:nvPr/>
            </p:nvGrpSpPr>
            <p:grpSpPr bwMode="auto">
              <a:xfrm>
                <a:off x="0" y="1152"/>
                <a:ext cx="362" cy="1920"/>
                <a:chOff x="0" y="1152"/>
                <a:chExt cx="362" cy="1920"/>
              </a:xfrm>
            </p:grpSpPr>
            <p:sp>
              <p:nvSpPr>
                <p:cNvPr id="98520" name="Rectangle 256"/>
                <p:cNvSpPr>
                  <a:spLocks noChangeArrowheads="1"/>
                </p:cNvSpPr>
                <p:nvPr/>
              </p:nvSpPr>
              <p:spPr bwMode="auto">
                <a:xfrm>
                  <a:off x="43" y="1152"/>
                  <a:ext cx="276" cy="1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 </a:t>
                  </a:r>
                  <a:endParaRPr kumimoji="1" lang="en-US" altLang="zh-CN" sz="2000" smtClean="0">
                    <a:solidFill>
                      <a:srgbClr val="000000"/>
                    </a:solidFill>
                    <a:latin typeface="Times New Roman" pitchFamily="18" charset="0"/>
                  </a:endParaRPr>
                </a:p>
                <a:p>
                  <a:r>
                    <a:rPr kumimoji="1" lang="en-US" altLang="zh-CN" sz="2000" b="1" smtClean="0">
                      <a:solidFill>
                        <a:srgbClr val="000000"/>
                      </a:solidFill>
                      <a:latin typeface="Times New Roman" pitchFamily="18" charset="0"/>
                    </a:rPr>
                    <a:t> </a:t>
                  </a:r>
                  <a:endParaRPr kumimoji="1" lang="en-US" altLang="zh-CN" sz="2000" smtClean="0">
                    <a:solidFill>
                      <a:srgbClr val="000000"/>
                    </a:solidFill>
                    <a:latin typeface="Times New Roman" pitchFamily="18" charset="0"/>
                  </a:endParaRPr>
                </a:p>
                <a:p>
                  <a:r>
                    <a:rPr kumimoji="1" lang="en-US" altLang="zh-CN" sz="2000" b="1" smtClean="0">
                      <a:solidFill>
                        <a:srgbClr val="000000"/>
                      </a:solidFill>
                      <a:latin typeface="Times New Roman" pitchFamily="18" charset="0"/>
                    </a:rPr>
                    <a:t>S1</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521" name="Rectangle 348"/>
                <p:cNvSpPr>
                  <a:spLocks noChangeArrowheads="1"/>
                </p:cNvSpPr>
                <p:nvPr/>
              </p:nvSpPr>
              <p:spPr bwMode="auto">
                <a:xfrm>
                  <a:off x="0" y="1152"/>
                  <a:ext cx="362" cy="192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25" name="Group 351"/>
              <p:cNvGrpSpPr>
                <a:grpSpLocks/>
              </p:cNvGrpSpPr>
              <p:nvPr/>
            </p:nvGrpSpPr>
            <p:grpSpPr bwMode="auto">
              <a:xfrm>
                <a:off x="362" y="1152"/>
                <a:ext cx="610" cy="384"/>
                <a:chOff x="362" y="1152"/>
                <a:chExt cx="610" cy="384"/>
              </a:xfrm>
            </p:grpSpPr>
            <p:sp>
              <p:nvSpPr>
                <p:cNvPr id="98518" name="Rectangle 257"/>
                <p:cNvSpPr>
                  <a:spLocks noChangeArrowheads="1"/>
                </p:cNvSpPr>
                <p:nvPr/>
              </p:nvSpPr>
              <p:spPr bwMode="auto">
                <a:xfrm>
                  <a:off x="405" y="1152"/>
                  <a:ext cx="52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0 0 0 1</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519" name="Rectangle 350"/>
                <p:cNvSpPr>
                  <a:spLocks noChangeArrowheads="1"/>
                </p:cNvSpPr>
                <p:nvPr/>
              </p:nvSpPr>
              <p:spPr bwMode="auto">
                <a:xfrm>
                  <a:off x="362" y="1152"/>
                  <a:ext cx="610"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26" name="Group 353"/>
              <p:cNvGrpSpPr>
                <a:grpSpLocks/>
              </p:cNvGrpSpPr>
              <p:nvPr/>
            </p:nvGrpSpPr>
            <p:grpSpPr bwMode="auto">
              <a:xfrm>
                <a:off x="972" y="1152"/>
                <a:ext cx="472" cy="384"/>
                <a:chOff x="972" y="1152"/>
                <a:chExt cx="472" cy="384"/>
              </a:xfrm>
            </p:grpSpPr>
            <p:sp>
              <p:nvSpPr>
                <p:cNvPr id="98516" name="Rectangle 258"/>
                <p:cNvSpPr>
                  <a:spLocks noChangeArrowheads="1"/>
                </p:cNvSpPr>
                <p:nvPr/>
              </p:nvSpPr>
              <p:spPr bwMode="auto">
                <a:xfrm>
                  <a:off x="1015" y="1152"/>
                  <a:ext cx="38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BR</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517" name="Rectangle 352"/>
                <p:cNvSpPr>
                  <a:spLocks noChangeArrowheads="1"/>
                </p:cNvSpPr>
                <p:nvPr/>
              </p:nvSpPr>
              <p:spPr bwMode="auto">
                <a:xfrm>
                  <a:off x="972" y="1152"/>
                  <a:ext cx="47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27" name="Group 355"/>
              <p:cNvGrpSpPr>
                <a:grpSpLocks/>
              </p:cNvGrpSpPr>
              <p:nvPr/>
            </p:nvGrpSpPr>
            <p:grpSpPr bwMode="auto">
              <a:xfrm>
                <a:off x="1444" y="1152"/>
                <a:ext cx="362" cy="384"/>
                <a:chOff x="1444" y="1152"/>
                <a:chExt cx="362" cy="384"/>
              </a:xfrm>
            </p:grpSpPr>
            <p:sp>
              <p:nvSpPr>
                <p:cNvPr id="98514" name="Rectangle 259"/>
                <p:cNvSpPr>
                  <a:spLocks noChangeArrowheads="1"/>
                </p:cNvSpPr>
                <p:nvPr/>
              </p:nvSpPr>
              <p:spPr bwMode="auto">
                <a:xfrm>
                  <a:off x="1487" y="1152"/>
                  <a:ext cx="2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S0</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515" name="Rectangle 354"/>
                <p:cNvSpPr>
                  <a:spLocks noChangeArrowheads="1"/>
                </p:cNvSpPr>
                <p:nvPr/>
              </p:nvSpPr>
              <p:spPr bwMode="auto">
                <a:xfrm>
                  <a:off x="1444" y="1152"/>
                  <a:ext cx="36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28" name="Group 357"/>
              <p:cNvGrpSpPr>
                <a:grpSpLocks/>
              </p:cNvGrpSpPr>
              <p:nvPr/>
            </p:nvGrpSpPr>
            <p:grpSpPr bwMode="auto">
              <a:xfrm>
                <a:off x="1806" y="1152"/>
                <a:ext cx="594" cy="384"/>
                <a:chOff x="1806" y="1152"/>
                <a:chExt cx="594" cy="384"/>
              </a:xfrm>
            </p:grpSpPr>
            <p:sp>
              <p:nvSpPr>
                <p:cNvPr id="98512" name="Rectangle 260"/>
                <p:cNvSpPr>
                  <a:spLocks noChangeArrowheads="1"/>
                </p:cNvSpPr>
                <p:nvPr/>
              </p:nvSpPr>
              <p:spPr bwMode="auto">
                <a:xfrm>
                  <a:off x="1849" y="1152"/>
                  <a:ext cx="5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0 0 0 0</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513" name="Rectangle 356"/>
                <p:cNvSpPr>
                  <a:spLocks noChangeArrowheads="1"/>
                </p:cNvSpPr>
                <p:nvPr/>
              </p:nvSpPr>
              <p:spPr bwMode="auto">
                <a:xfrm>
                  <a:off x="1806" y="1152"/>
                  <a:ext cx="59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29" name="Group 359"/>
              <p:cNvGrpSpPr>
                <a:grpSpLocks/>
              </p:cNvGrpSpPr>
              <p:nvPr/>
            </p:nvGrpSpPr>
            <p:grpSpPr bwMode="auto">
              <a:xfrm>
                <a:off x="362" y="1536"/>
                <a:ext cx="610" cy="384"/>
                <a:chOff x="362" y="1536"/>
                <a:chExt cx="610" cy="384"/>
              </a:xfrm>
            </p:grpSpPr>
            <p:sp>
              <p:nvSpPr>
                <p:cNvPr id="98510" name="Rectangle 261"/>
                <p:cNvSpPr>
                  <a:spLocks noChangeArrowheads="1"/>
                </p:cNvSpPr>
                <p:nvPr/>
              </p:nvSpPr>
              <p:spPr bwMode="auto">
                <a:xfrm>
                  <a:off x="405" y="1536"/>
                  <a:ext cx="52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0 0 0 1</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511" name="Rectangle 358"/>
                <p:cNvSpPr>
                  <a:spLocks noChangeArrowheads="1"/>
                </p:cNvSpPr>
                <p:nvPr/>
              </p:nvSpPr>
              <p:spPr bwMode="auto">
                <a:xfrm>
                  <a:off x="362" y="1536"/>
                  <a:ext cx="610"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30" name="Group 361"/>
              <p:cNvGrpSpPr>
                <a:grpSpLocks/>
              </p:cNvGrpSpPr>
              <p:nvPr/>
            </p:nvGrpSpPr>
            <p:grpSpPr bwMode="auto">
              <a:xfrm>
                <a:off x="972" y="1536"/>
                <a:ext cx="472" cy="384"/>
                <a:chOff x="972" y="1536"/>
                <a:chExt cx="472" cy="384"/>
              </a:xfrm>
            </p:grpSpPr>
            <p:sp>
              <p:nvSpPr>
                <p:cNvPr id="98508" name="Rectangle 262"/>
                <p:cNvSpPr>
                  <a:spLocks noChangeArrowheads="1"/>
                </p:cNvSpPr>
                <p:nvPr/>
              </p:nvSpPr>
              <p:spPr bwMode="auto">
                <a:xfrm>
                  <a:off x="1015" y="1536"/>
                  <a:ext cx="38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RR</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509" name="Rectangle 360"/>
                <p:cNvSpPr>
                  <a:spLocks noChangeArrowheads="1"/>
                </p:cNvSpPr>
                <p:nvPr/>
              </p:nvSpPr>
              <p:spPr bwMode="auto">
                <a:xfrm>
                  <a:off x="972" y="1536"/>
                  <a:ext cx="47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31" name="Group 363"/>
              <p:cNvGrpSpPr>
                <a:grpSpLocks/>
              </p:cNvGrpSpPr>
              <p:nvPr/>
            </p:nvGrpSpPr>
            <p:grpSpPr bwMode="auto">
              <a:xfrm>
                <a:off x="1444" y="1536"/>
                <a:ext cx="362" cy="384"/>
                <a:chOff x="1444" y="1536"/>
                <a:chExt cx="362" cy="384"/>
              </a:xfrm>
            </p:grpSpPr>
            <p:sp>
              <p:nvSpPr>
                <p:cNvPr id="98506" name="Rectangle 263"/>
                <p:cNvSpPr>
                  <a:spLocks noChangeArrowheads="1"/>
                </p:cNvSpPr>
                <p:nvPr/>
              </p:nvSpPr>
              <p:spPr bwMode="auto">
                <a:xfrm>
                  <a:off x="1487" y="1536"/>
                  <a:ext cx="2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S2</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507" name="Rectangle 362"/>
                <p:cNvSpPr>
                  <a:spLocks noChangeArrowheads="1"/>
                </p:cNvSpPr>
                <p:nvPr/>
              </p:nvSpPr>
              <p:spPr bwMode="auto">
                <a:xfrm>
                  <a:off x="1444" y="1536"/>
                  <a:ext cx="36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32" name="Group 365"/>
              <p:cNvGrpSpPr>
                <a:grpSpLocks/>
              </p:cNvGrpSpPr>
              <p:nvPr/>
            </p:nvGrpSpPr>
            <p:grpSpPr bwMode="auto">
              <a:xfrm>
                <a:off x="1806" y="1536"/>
                <a:ext cx="594" cy="384"/>
                <a:chOff x="1806" y="1536"/>
                <a:chExt cx="594" cy="384"/>
              </a:xfrm>
            </p:grpSpPr>
            <p:sp>
              <p:nvSpPr>
                <p:cNvPr id="98504" name="Rectangle 264"/>
                <p:cNvSpPr>
                  <a:spLocks noChangeArrowheads="1"/>
                </p:cNvSpPr>
                <p:nvPr/>
              </p:nvSpPr>
              <p:spPr bwMode="auto">
                <a:xfrm>
                  <a:off x="1849" y="1536"/>
                  <a:ext cx="5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0 0 1 0</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505" name="Rectangle 364"/>
                <p:cNvSpPr>
                  <a:spLocks noChangeArrowheads="1"/>
                </p:cNvSpPr>
                <p:nvPr/>
              </p:nvSpPr>
              <p:spPr bwMode="auto">
                <a:xfrm>
                  <a:off x="1806" y="1536"/>
                  <a:ext cx="59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33" name="Group 367"/>
              <p:cNvGrpSpPr>
                <a:grpSpLocks/>
              </p:cNvGrpSpPr>
              <p:nvPr/>
            </p:nvGrpSpPr>
            <p:grpSpPr bwMode="auto">
              <a:xfrm>
                <a:off x="362" y="1920"/>
                <a:ext cx="610" cy="384"/>
                <a:chOff x="362" y="1920"/>
                <a:chExt cx="610" cy="384"/>
              </a:xfrm>
            </p:grpSpPr>
            <p:sp>
              <p:nvSpPr>
                <p:cNvPr id="98502" name="Rectangle 265"/>
                <p:cNvSpPr>
                  <a:spLocks noChangeArrowheads="1"/>
                </p:cNvSpPr>
                <p:nvPr/>
              </p:nvSpPr>
              <p:spPr bwMode="auto">
                <a:xfrm>
                  <a:off x="405" y="1920"/>
                  <a:ext cx="52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0 0 0 1</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503" name="Rectangle 366"/>
                <p:cNvSpPr>
                  <a:spLocks noChangeArrowheads="1"/>
                </p:cNvSpPr>
                <p:nvPr/>
              </p:nvSpPr>
              <p:spPr bwMode="auto">
                <a:xfrm>
                  <a:off x="362" y="1920"/>
                  <a:ext cx="610"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34" name="Group 369"/>
              <p:cNvGrpSpPr>
                <a:grpSpLocks/>
              </p:cNvGrpSpPr>
              <p:nvPr/>
            </p:nvGrpSpPr>
            <p:grpSpPr bwMode="auto">
              <a:xfrm>
                <a:off x="972" y="1920"/>
                <a:ext cx="472" cy="384"/>
                <a:chOff x="972" y="1920"/>
                <a:chExt cx="472" cy="384"/>
              </a:xfrm>
            </p:grpSpPr>
            <p:sp>
              <p:nvSpPr>
                <p:cNvPr id="98500" name="Rectangle 266"/>
                <p:cNvSpPr>
                  <a:spLocks noChangeArrowheads="1"/>
                </p:cNvSpPr>
                <p:nvPr/>
              </p:nvSpPr>
              <p:spPr bwMode="auto">
                <a:xfrm>
                  <a:off x="1015" y="1920"/>
                  <a:ext cx="38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RI</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501" name="Rectangle 368"/>
                <p:cNvSpPr>
                  <a:spLocks noChangeArrowheads="1"/>
                </p:cNvSpPr>
                <p:nvPr/>
              </p:nvSpPr>
              <p:spPr bwMode="auto">
                <a:xfrm>
                  <a:off x="972" y="1920"/>
                  <a:ext cx="47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35" name="Group 371"/>
              <p:cNvGrpSpPr>
                <a:grpSpLocks/>
              </p:cNvGrpSpPr>
              <p:nvPr/>
            </p:nvGrpSpPr>
            <p:grpSpPr bwMode="auto">
              <a:xfrm>
                <a:off x="1444" y="1920"/>
                <a:ext cx="362" cy="384"/>
                <a:chOff x="1444" y="1920"/>
                <a:chExt cx="362" cy="384"/>
              </a:xfrm>
            </p:grpSpPr>
            <p:sp>
              <p:nvSpPr>
                <p:cNvPr id="98498" name="Rectangle 267"/>
                <p:cNvSpPr>
                  <a:spLocks noChangeArrowheads="1"/>
                </p:cNvSpPr>
                <p:nvPr/>
              </p:nvSpPr>
              <p:spPr bwMode="auto">
                <a:xfrm>
                  <a:off x="1487" y="1920"/>
                  <a:ext cx="2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S3</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499" name="Rectangle 370"/>
                <p:cNvSpPr>
                  <a:spLocks noChangeArrowheads="1"/>
                </p:cNvSpPr>
                <p:nvPr/>
              </p:nvSpPr>
              <p:spPr bwMode="auto">
                <a:xfrm>
                  <a:off x="1444" y="1920"/>
                  <a:ext cx="36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36" name="Group 373"/>
              <p:cNvGrpSpPr>
                <a:grpSpLocks/>
              </p:cNvGrpSpPr>
              <p:nvPr/>
            </p:nvGrpSpPr>
            <p:grpSpPr bwMode="auto">
              <a:xfrm>
                <a:off x="1806" y="1920"/>
                <a:ext cx="594" cy="384"/>
                <a:chOff x="1806" y="1920"/>
                <a:chExt cx="594" cy="384"/>
              </a:xfrm>
            </p:grpSpPr>
            <p:sp>
              <p:nvSpPr>
                <p:cNvPr id="98496" name="Rectangle 268"/>
                <p:cNvSpPr>
                  <a:spLocks noChangeArrowheads="1"/>
                </p:cNvSpPr>
                <p:nvPr/>
              </p:nvSpPr>
              <p:spPr bwMode="auto">
                <a:xfrm>
                  <a:off x="1849" y="1920"/>
                  <a:ext cx="5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0 0 1 1</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497" name="Rectangle 372"/>
                <p:cNvSpPr>
                  <a:spLocks noChangeArrowheads="1"/>
                </p:cNvSpPr>
                <p:nvPr/>
              </p:nvSpPr>
              <p:spPr bwMode="auto">
                <a:xfrm>
                  <a:off x="1806" y="1920"/>
                  <a:ext cx="59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37" name="Group 375"/>
              <p:cNvGrpSpPr>
                <a:grpSpLocks/>
              </p:cNvGrpSpPr>
              <p:nvPr/>
            </p:nvGrpSpPr>
            <p:grpSpPr bwMode="auto">
              <a:xfrm>
                <a:off x="362" y="2304"/>
                <a:ext cx="610" cy="384"/>
                <a:chOff x="362" y="2304"/>
                <a:chExt cx="610" cy="384"/>
              </a:xfrm>
            </p:grpSpPr>
            <p:sp>
              <p:nvSpPr>
                <p:cNvPr id="98494" name="Rectangle 269"/>
                <p:cNvSpPr>
                  <a:spLocks noChangeArrowheads="1"/>
                </p:cNvSpPr>
                <p:nvPr/>
              </p:nvSpPr>
              <p:spPr bwMode="auto">
                <a:xfrm>
                  <a:off x="405" y="2304"/>
                  <a:ext cx="52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0 0 0 1</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495" name="Rectangle 374"/>
                <p:cNvSpPr>
                  <a:spLocks noChangeArrowheads="1"/>
                </p:cNvSpPr>
                <p:nvPr/>
              </p:nvSpPr>
              <p:spPr bwMode="auto">
                <a:xfrm>
                  <a:off x="362" y="2304"/>
                  <a:ext cx="610"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38" name="Group 377"/>
              <p:cNvGrpSpPr>
                <a:grpSpLocks/>
              </p:cNvGrpSpPr>
              <p:nvPr/>
            </p:nvGrpSpPr>
            <p:grpSpPr bwMode="auto">
              <a:xfrm>
                <a:off x="972" y="2304"/>
                <a:ext cx="472" cy="384"/>
                <a:chOff x="972" y="2304"/>
                <a:chExt cx="472" cy="384"/>
              </a:xfrm>
            </p:grpSpPr>
            <p:sp>
              <p:nvSpPr>
                <p:cNvPr id="98492" name="Rectangle 270"/>
                <p:cNvSpPr>
                  <a:spLocks noChangeArrowheads="1"/>
                </p:cNvSpPr>
                <p:nvPr/>
              </p:nvSpPr>
              <p:spPr bwMode="auto">
                <a:xfrm>
                  <a:off x="1015" y="2304"/>
                  <a:ext cx="38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LOAD</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493" name="Rectangle 376"/>
                <p:cNvSpPr>
                  <a:spLocks noChangeArrowheads="1"/>
                </p:cNvSpPr>
                <p:nvPr/>
              </p:nvSpPr>
              <p:spPr bwMode="auto">
                <a:xfrm>
                  <a:off x="972" y="2304"/>
                  <a:ext cx="47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39" name="Group 379"/>
              <p:cNvGrpSpPr>
                <a:grpSpLocks/>
              </p:cNvGrpSpPr>
              <p:nvPr/>
            </p:nvGrpSpPr>
            <p:grpSpPr bwMode="auto">
              <a:xfrm>
                <a:off x="1444" y="2304"/>
                <a:ext cx="362" cy="384"/>
                <a:chOff x="1444" y="2304"/>
                <a:chExt cx="362" cy="384"/>
              </a:xfrm>
            </p:grpSpPr>
            <p:sp>
              <p:nvSpPr>
                <p:cNvPr id="98490" name="Rectangle 271"/>
                <p:cNvSpPr>
                  <a:spLocks noChangeArrowheads="1"/>
                </p:cNvSpPr>
                <p:nvPr/>
              </p:nvSpPr>
              <p:spPr bwMode="auto">
                <a:xfrm>
                  <a:off x="1487" y="2304"/>
                  <a:ext cx="2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S4</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491" name="Rectangle 378"/>
                <p:cNvSpPr>
                  <a:spLocks noChangeArrowheads="1"/>
                </p:cNvSpPr>
                <p:nvPr/>
              </p:nvSpPr>
              <p:spPr bwMode="auto">
                <a:xfrm>
                  <a:off x="1444" y="2304"/>
                  <a:ext cx="36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40" name="Group 381"/>
              <p:cNvGrpSpPr>
                <a:grpSpLocks/>
              </p:cNvGrpSpPr>
              <p:nvPr/>
            </p:nvGrpSpPr>
            <p:grpSpPr bwMode="auto">
              <a:xfrm>
                <a:off x="1806" y="2304"/>
                <a:ext cx="594" cy="384"/>
                <a:chOff x="1806" y="2304"/>
                <a:chExt cx="594" cy="384"/>
              </a:xfrm>
            </p:grpSpPr>
            <p:sp>
              <p:nvSpPr>
                <p:cNvPr id="98488" name="Rectangle 272"/>
                <p:cNvSpPr>
                  <a:spLocks noChangeArrowheads="1"/>
                </p:cNvSpPr>
                <p:nvPr/>
              </p:nvSpPr>
              <p:spPr bwMode="auto">
                <a:xfrm>
                  <a:off x="1849" y="2304"/>
                  <a:ext cx="5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0 1 0 0</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489" name="Rectangle 380"/>
                <p:cNvSpPr>
                  <a:spLocks noChangeArrowheads="1"/>
                </p:cNvSpPr>
                <p:nvPr/>
              </p:nvSpPr>
              <p:spPr bwMode="auto">
                <a:xfrm>
                  <a:off x="1806" y="2304"/>
                  <a:ext cx="59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41" name="Group 383"/>
              <p:cNvGrpSpPr>
                <a:grpSpLocks/>
              </p:cNvGrpSpPr>
              <p:nvPr/>
            </p:nvGrpSpPr>
            <p:grpSpPr bwMode="auto">
              <a:xfrm>
                <a:off x="362" y="2688"/>
                <a:ext cx="610" cy="384"/>
                <a:chOff x="362" y="2688"/>
                <a:chExt cx="610" cy="384"/>
              </a:xfrm>
            </p:grpSpPr>
            <p:sp>
              <p:nvSpPr>
                <p:cNvPr id="98486" name="Rectangle 273"/>
                <p:cNvSpPr>
                  <a:spLocks noChangeArrowheads="1"/>
                </p:cNvSpPr>
                <p:nvPr/>
              </p:nvSpPr>
              <p:spPr bwMode="auto">
                <a:xfrm>
                  <a:off x="405" y="2688"/>
                  <a:ext cx="52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0 0 0 1</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487" name="Rectangle 382"/>
                <p:cNvSpPr>
                  <a:spLocks noChangeArrowheads="1"/>
                </p:cNvSpPr>
                <p:nvPr/>
              </p:nvSpPr>
              <p:spPr bwMode="auto">
                <a:xfrm>
                  <a:off x="362" y="2688"/>
                  <a:ext cx="610"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42" name="Group 385"/>
              <p:cNvGrpSpPr>
                <a:grpSpLocks/>
              </p:cNvGrpSpPr>
              <p:nvPr/>
            </p:nvGrpSpPr>
            <p:grpSpPr bwMode="auto">
              <a:xfrm>
                <a:off x="972" y="2688"/>
                <a:ext cx="472" cy="384"/>
                <a:chOff x="972" y="2688"/>
                <a:chExt cx="472" cy="384"/>
              </a:xfrm>
            </p:grpSpPr>
            <p:sp>
              <p:nvSpPr>
                <p:cNvPr id="98484" name="Rectangle 274"/>
                <p:cNvSpPr>
                  <a:spLocks noChangeArrowheads="1"/>
                </p:cNvSpPr>
                <p:nvPr/>
              </p:nvSpPr>
              <p:spPr bwMode="auto">
                <a:xfrm>
                  <a:off x="1015" y="2688"/>
                  <a:ext cx="38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STROE</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485" name="Rectangle 384"/>
                <p:cNvSpPr>
                  <a:spLocks noChangeArrowheads="1"/>
                </p:cNvSpPr>
                <p:nvPr/>
              </p:nvSpPr>
              <p:spPr bwMode="auto">
                <a:xfrm>
                  <a:off x="972" y="2688"/>
                  <a:ext cx="47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43" name="Group 387"/>
              <p:cNvGrpSpPr>
                <a:grpSpLocks/>
              </p:cNvGrpSpPr>
              <p:nvPr/>
            </p:nvGrpSpPr>
            <p:grpSpPr bwMode="auto">
              <a:xfrm>
                <a:off x="1444" y="2688"/>
                <a:ext cx="362" cy="384"/>
                <a:chOff x="1444" y="2688"/>
                <a:chExt cx="362" cy="384"/>
              </a:xfrm>
            </p:grpSpPr>
            <p:sp>
              <p:nvSpPr>
                <p:cNvPr id="98482" name="Rectangle 275"/>
                <p:cNvSpPr>
                  <a:spLocks noChangeArrowheads="1"/>
                </p:cNvSpPr>
                <p:nvPr/>
              </p:nvSpPr>
              <p:spPr bwMode="auto">
                <a:xfrm>
                  <a:off x="1487" y="2688"/>
                  <a:ext cx="2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S5</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483" name="Rectangle 386"/>
                <p:cNvSpPr>
                  <a:spLocks noChangeArrowheads="1"/>
                </p:cNvSpPr>
                <p:nvPr/>
              </p:nvSpPr>
              <p:spPr bwMode="auto">
                <a:xfrm>
                  <a:off x="1444" y="2688"/>
                  <a:ext cx="36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44" name="Group 389"/>
              <p:cNvGrpSpPr>
                <a:grpSpLocks/>
              </p:cNvGrpSpPr>
              <p:nvPr/>
            </p:nvGrpSpPr>
            <p:grpSpPr bwMode="auto">
              <a:xfrm>
                <a:off x="1806" y="2688"/>
                <a:ext cx="594" cy="384"/>
                <a:chOff x="1806" y="2688"/>
                <a:chExt cx="594" cy="384"/>
              </a:xfrm>
            </p:grpSpPr>
            <p:sp>
              <p:nvSpPr>
                <p:cNvPr id="98480" name="Rectangle 276"/>
                <p:cNvSpPr>
                  <a:spLocks noChangeArrowheads="1"/>
                </p:cNvSpPr>
                <p:nvPr/>
              </p:nvSpPr>
              <p:spPr bwMode="auto">
                <a:xfrm>
                  <a:off x="1849" y="2688"/>
                  <a:ext cx="5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0 1 0 1</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481" name="Rectangle 388"/>
                <p:cNvSpPr>
                  <a:spLocks noChangeArrowheads="1"/>
                </p:cNvSpPr>
                <p:nvPr/>
              </p:nvSpPr>
              <p:spPr bwMode="auto">
                <a:xfrm>
                  <a:off x="1806" y="2688"/>
                  <a:ext cx="59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45" name="Group 391"/>
              <p:cNvGrpSpPr>
                <a:grpSpLocks/>
              </p:cNvGrpSpPr>
              <p:nvPr/>
            </p:nvGrpSpPr>
            <p:grpSpPr bwMode="auto">
              <a:xfrm>
                <a:off x="0" y="3072"/>
                <a:ext cx="362" cy="384"/>
                <a:chOff x="0" y="3072"/>
                <a:chExt cx="362" cy="384"/>
              </a:xfrm>
            </p:grpSpPr>
            <p:sp>
              <p:nvSpPr>
                <p:cNvPr id="98478" name="Rectangle 277"/>
                <p:cNvSpPr>
                  <a:spLocks noChangeArrowheads="1"/>
                </p:cNvSpPr>
                <p:nvPr/>
              </p:nvSpPr>
              <p:spPr bwMode="auto">
                <a:xfrm>
                  <a:off x="43" y="3072"/>
                  <a:ext cx="2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S2</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479" name="Rectangle 390"/>
                <p:cNvSpPr>
                  <a:spLocks noChangeArrowheads="1"/>
                </p:cNvSpPr>
                <p:nvPr/>
              </p:nvSpPr>
              <p:spPr bwMode="auto">
                <a:xfrm>
                  <a:off x="0" y="3072"/>
                  <a:ext cx="36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46" name="Group 393"/>
              <p:cNvGrpSpPr>
                <a:grpSpLocks/>
              </p:cNvGrpSpPr>
              <p:nvPr/>
            </p:nvGrpSpPr>
            <p:grpSpPr bwMode="auto">
              <a:xfrm>
                <a:off x="362" y="3072"/>
                <a:ext cx="610" cy="384"/>
                <a:chOff x="362" y="3072"/>
                <a:chExt cx="610" cy="384"/>
              </a:xfrm>
            </p:grpSpPr>
            <p:sp>
              <p:nvSpPr>
                <p:cNvPr id="98476" name="Rectangle 278"/>
                <p:cNvSpPr>
                  <a:spLocks noChangeArrowheads="1"/>
                </p:cNvSpPr>
                <p:nvPr/>
              </p:nvSpPr>
              <p:spPr bwMode="auto">
                <a:xfrm>
                  <a:off x="405" y="3072"/>
                  <a:ext cx="52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0 0 1 0</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477" name="Rectangle 392"/>
                <p:cNvSpPr>
                  <a:spLocks noChangeArrowheads="1"/>
                </p:cNvSpPr>
                <p:nvPr/>
              </p:nvSpPr>
              <p:spPr bwMode="auto">
                <a:xfrm>
                  <a:off x="362" y="3072"/>
                  <a:ext cx="610"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47" name="Group 395"/>
              <p:cNvGrpSpPr>
                <a:grpSpLocks/>
              </p:cNvGrpSpPr>
              <p:nvPr/>
            </p:nvGrpSpPr>
            <p:grpSpPr bwMode="auto">
              <a:xfrm>
                <a:off x="972" y="3072"/>
                <a:ext cx="472" cy="384"/>
                <a:chOff x="972" y="3072"/>
                <a:chExt cx="472" cy="384"/>
              </a:xfrm>
            </p:grpSpPr>
            <p:sp>
              <p:nvSpPr>
                <p:cNvPr id="98474" name="Rectangle 279"/>
                <p:cNvSpPr>
                  <a:spLocks noChangeArrowheads="1"/>
                </p:cNvSpPr>
                <p:nvPr/>
              </p:nvSpPr>
              <p:spPr bwMode="auto">
                <a:xfrm>
                  <a:off x="1015" y="3072"/>
                  <a:ext cx="38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X</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475" name="Rectangle 394"/>
                <p:cNvSpPr>
                  <a:spLocks noChangeArrowheads="1"/>
                </p:cNvSpPr>
                <p:nvPr/>
              </p:nvSpPr>
              <p:spPr bwMode="auto">
                <a:xfrm>
                  <a:off x="972" y="3072"/>
                  <a:ext cx="47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48" name="Group 397"/>
              <p:cNvGrpSpPr>
                <a:grpSpLocks/>
              </p:cNvGrpSpPr>
              <p:nvPr/>
            </p:nvGrpSpPr>
            <p:grpSpPr bwMode="auto">
              <a:xfrm>
                <a:off x="1444" y="3072"/>
                <a:ext cx="362" cy="384"/>
                <a:chOff x="1444" y="3072"/>
                <a:chExt cx="362" cy="384"/>
              </a:xfrm>
            </p:grpSpPr>
            <p:sp>
              <p:nvSpPr>
                <p:cNvPr id="98472" name="Rectangle 280"/>
                <p:cNvSpPr>
                  <a:spLocks noChangeArrowheads="1"/>
                </p:cNvSpPr>
                <p:nvPr/>
              </p:nvSpPr>
              <p:spPr bwMode="auto">
                <a:xfrm>
                  <a:off x="1487" y="3072"/>
                  <a:ext cx="2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S6</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473" name="Rectangle 396"/>
                <p:cNvSpPr>
                  <a:spLocks noChangeArrowheads="1"/>
                </p:cNvSpPr>
                <p:nvPr/>
              </p:nvSpPr>
              <p:spPr bwMode="auto">
                <a:xfrm>
                  <a:off x="1444" y="3072"/>
                  <a:ext cx="36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49" name="Group 399"/>
              <p:cNvGrpSpPr>
                <a:grpSpLocks/>
              </p:cNvGrpSpPr>
              <p:nvPr/>
            </p:nvGrpSpPr>
            <p:grpSpPr bwMode="auto">
              <a:xfrm>
                <a:off x="1806" y="3072"/>
                <a:ext cx="594" cy="384"/>
                <a:chOff x="1806" y="3072"/>
                <a:chExt cx="594" cy="384"/>
              </a:xfrm>
            </p:grpSpPr>
            <p:sp>
              <p:nvSpPr>
                <p:cNvPr id="98470" name="Rectangle 281"/>
                <p:cNvSpPr>
                  <a:spLocks noChangeArrowheads="1"/>
                </p:cNvSpPr>
                <p:nvPr/>
              </p:nvSpPr>
              <p:spPr bwMode="auto">
                <a:xfrm>
                  <a:off x="1849" y="3072"/>
                  <a:ext cx="5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0 1 1 0</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471" name="Rectangle 398"/>
                <p:cNvSpPr>
                  <a:spLocks noChangeArrowheads="1"/>
                </p:cNvSpPr>
                <p:nvPr/>
              </p:nvSpPr>
              <p:spPr bwMode="auto">
                <a:xfrm>
                  <a:off x="1806" y="3072"/>
                  <a:ext cx="59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50" name="Group 401"/>
              <p:cNvGrpSpPr>
                <a:grpSpLocks/>
              </p:cNvGrpSpPr>
              <p:nvPr/>
            </p:nvGrpSpPr>
            <p:grpSpPr bwMode="auto">
              <a:xfrm>
                <a:off x="0" y="3456"/>
                <a:ext cx="362" cy="384"/>
                <a:chOff x="0" y="3456"/>
                <a:chExt cx="362" cy="384"/>
              </a:xfrm>
            </p:grpSpPr>
            <p:sp>
              <p:nvSpPr>
                <p:cNvPr id="98468" name="Rectangle 282"/>
                <p:cNvSpPr>
                  <a:spLocks noChangeArrowheads="1"/>
                </p:cNvSpPr>
                <p:nvPr/>
              </p:nvSpPr>
              <p:spPr bwMode="auto">
                <a:xfrm>
                  <a:off x="43" y="3456"/>
                  <a:ext cx="2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S3</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469" name="Rectangle 400"/>
                <p:cNvSpPr>
                  <a:spLocks noChangeArrowheads="1"/>
                </p:cNvSpPr>
                <p:nvPr/>
              </p:nvSpPr>
              <p:spPr bwMode="auto">
                <a:xfrm>
                  <a:off x="0" y="3456"/>
                  <a:ext cx="36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51" name="Group 403"/>
              <p:cNvGrpSpPr>
                <a:grpSpLocks/>
              </p:cNvGrpSpPr>
              <p:nvPr/>
            </p:nvGrpSpPr>
            <p:grpSpPr bwMode="auto">
              <a:xfrm>
                <a:off x="362" y="3456"/>
                <a:ext cx="610" cy="384"/>
                <a:chOff x="362" y="3456"/>
                <a:chExt cx="610" cy="384"/>
              </a:xfrm>
            </p:grpSpPr>
            <p:sp>
              <p:nvSpPr>
                <p:cNvPr id="98466" name="Rectangle 283"/>
                <p:cNvSpPr>
                  <a:spLocks noChangeArrowheads="1"/>
                </p:cNvSpPr>
                <p:nvPr/>
              </p:nvSpPr>
              <p:spPr bwMode="auto">
                <a:xfrm>
                  <a:off x="405" y="3456"/>
                  <a:ext cx="52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0 0 1 1</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467" name="Rectangle 402"/>
                <p:cNvSpPr>
                  <a:spLocks noChangeArrowheads="1"/>
                </p:cNvSpPr>
                <p:nvPr/>
              </p:nvSpPr>
              <p:spPr bwMode="auto">
                <a:xfrm>
                  <a:off x="362" y="3456"/>
                  <a:ext cx="610"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52" name="Group 405"/>
              <p:cNvGrpSpPr>
                <a:grpSpLocks/>
              </p:cNvGrpSpPr>
              <p:nvPr/>
            </p:nvGrpSpPr>
            <p:grpSpPr bwMode="auto">
              <a:xfrm>
                <a:off x="972" y="3456"/>
                <a:ext cx="472" cy="384"/>
                <a:chOff x="972" y="3456"/>
                <a:chExt cx="472" cy="384"/>
              </a:xfrm>
            </p:grpSpPr>
            <p:sp>
              <p:nvSpPr>
                <p:cNvPr id="98464" name="Rectangle 284"/>
                <p:cNvSpPr>
                  <a:spLocks noChangeArrowheads="1"/>
                </p:cNvSpPr>
                <p:nvPr/>
              </p:nvSpPr>
              <p:spPr bwMode="auto">
                <a:xfrm>
                  <a:off x="1015" y="3456"/>
                  <a:ext cx="38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X</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465" name="Rectangle 404"/>
                <p:cNvSpPr>
                  <a:spLocks noChangeArrowheads="1"/>
                </p:cNvSpPr>
                <p:nvPr/>
              </p:nvSpPr>
              <p:spPr bwMode="auto">
                <a:xfrm>
                  <a:off x="972" y="3456"/>
                  <a:ext cx="47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53" name="Group 407"/>
              <p:cNvGrpSpPr>
                <a:grpSpLocks/>
              </p:cNvGrpSpPr>
              <p:nvPr/>
            </p:nvGrpSpPr>
            <p:grpSpPr bwMode="auto">
              <a:xfrm>
                <a:off x="1444" y="3456"/>
                <a:ext cx="362" cy="384"/>
                <a:chOff x="1444" y="3456"/>
                <a:chExt cx="362" cy="384"/>
              </a:xfrm>
            </p:grpSpPr>
            <p:sp>
              <p:nvSpPr>
                <p:cNvPr id="98462" name="Rectangle 285"/>
                <p:cNvSpPr>
                  <a:spLocks noChangeArrowheads="1"/>
                </p:cNvSpPr>
                <p:nvPr/>
              </p:nvSpPr>
              <p:spPr bwMode="auto">
                <a:xfrm>
                  <a:off x="1487" y="3456"/>
                  <a:ext cx="2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S7</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463" name="Rectangle 406"/>
                <p:cNvSpPr>
                  <a:spLocks noChangeArrowheads="1"/>
                </p:cNvSpPr>
                <p:nvPr/>
              </p:nvSpPr>
              <p:spPr bwMode="auto">
                <a:xfrm>
                  <a:off x="1444" y="3456"/>
                  <a:ext cx="36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54" name="Group 409"/>
              <p:cNvGrpSpPr>
                <a:grpSpLocks/>
              </p:cNvGrpSpPr>
              <p:nvPr/>
            </p:nvGrpSpPr>
            <p:grpSpPr bwMode="auto">
              <a:xfrm>
                <a:off x="1806" y="3456"/>
                <a:ext cx="594" cy="384"/>
                <a:chOff x="1806" y="3456"/>
                <a:chExt cx="594" cy="384"/>
              </a:xfrm>
            </p:grpSpPr>
            <p:sp>
              <p:nvSpPr>
                <p:cNvPr id="98460" name="Rectangle 286"/>
                <p:cNvSpPr>
                  <a:spLocks noChangeArrowheads="1"/>
                </p:cNvSpPr>
                <p:nvPr/>
              </p:nvSpPr>
              <p:spPr bwMode="auto">
                <a:xfrm>
                  <a:off x="1849" y="3456"/>
                  <a:ext cx="5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0 1 1 1</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461" name="Rectangle 408"/>
                <p:cNvSpPr>
                  <a:spLocks noChangeArrowheads="1"/>
                </p:cNvSpPr>
                <p:nvPr/>
              </p:nvSpPr>
              <p:spPr bwMode="auto">
                <a:xfrm>
                  <a:off x="1806" y="3456"/>
                  <a:ext cx="59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55" name="Group 411"/>
              <p:cNvGrpSpPr>
                <a:grpSpLocks/>
              </p:cNvGrpSpPr>
              <p:nvPr/>
            </p:nvGrpSpPr>
            <p:grpSpPr bwMode="auto">
              <a:xfrm>
                <a:off x="0" y="3840"/>
                <a:ext cx="362" cy="384"/>
                <a:chOff x="0" y="3840"/>
                <a:chExt cx="362" cy="384"/>
              </a:xfrm>
            </p:grpSpPr>
            <p:sp>
              <p:nvSpPr>
                <p:cNvPr id="98458" name="Rectangle 287"/>
                <p:cNvSpPr>
                  <a:spLocks noChangeArrowheads="1"/>
                </p:cNvSpPr>
                <p:nvPr/>
              </p:nvSpPr>
              <p:spPr bwMode="auto">
                <a:xfrm>
                  <a:off x="43" y="3840"/>
                  <a:ext cx="2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S4</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459" name="Rectangle 410"/>
                <p:cNvSpPr>
                  <a:spLocks noChangeArrowheads="1"/>
                </p:cNvSpPr>
                <p:nvPr/>
              </p:nvSpPr>
              <p:spPr bwMode="auto">
                <a:xfrm>
                  <a:off x="0" y="3840"/>
                  <a:ext cx="36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56" name="Group 413"/>
              <p:cNvGrpSpPr>
                <a:grpSpLocks/>
              </p:cNvGrpSpPr>
              <p:nvPr/>
            </p:nvGrpSpPr>
            <p:grpSpPr bwMode="auto">
              <a:xfrm>
                <a:off x="362" y="3840"/>
                <a:ext cx="610" cy="384"/>
                <a:chOff x="362" y="3840"/>
                <a:chExt cx="610" cy="384"/>
              </a:xfrm>
            </p:grpSpPr>
            <p:sp>
              <p:nvSpPr>
                <p:cNvPr id="98456" name="Rectangle 288"/>
                <p:cNvSpPr>
                  <a:spLocks noChangeArrowheads="1"/>
                </p:cNvSpPr>
                <p:nvPr/>
              </p:nvSpPr>
              <p:spPr bwMode="auto">
                <a:xfrm>
                  <a:off x="405" y="3840"/>
                  <a:ext cx="52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0 1 0 0</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457" name="Rectangle 412"/>
                <p:cNvSpPr>
                  <a:spLocks noChangeArrowheads="1"/>
                </p:cNvSpPr>
                <p:nvPr/>
              </p:nvSpPr>
              <p:spPr bwMode="auto">
                <a:xfrm>
                  <a:off x="362" y="3840"/>
                  <a:ext cx="610"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57" name="Group 415"/>
              <p:cNvGrpSpPr>
                <a:grpSpLocks/>
              </p:cNvGrpSpPr>
              <p:nvPr/>
            </p:nvGrpSpPr>
            <p:grpSpPr bwMode="auto">
              <a:xfrm>
                <a:off x="972" y="3840"/>
                <a:ext cx="472" cy="384"/>
                <a:chOff x="972" y="3840"/>
                <a:chExt cx="472" cy="384"/>
              </a:xfrm>
            </p:grpSpPr>
            <p:sp>
              <p:nvSpPr>
                <p:cNvPr id="98454" name="Rectangle 289"/>
                <p:cNvSpPr>
                  <a:spLocks noChangeArrowheads="1"/>
                </p:cNvSpPr>
                <p:nvPr/>
              </p:nvSpPr>
              <p:spPr bwMode="auto">
                <a:xfrm>
                  <a:off x="1015" y="3840"/>
                  <a:ext cx="38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X</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455" name="Rectangle 414"/>
                <p:cNvSpPr>
                  <a:spLocks noChangeArrowheads="1"/>
                </p:cNvSpPr>
                <p:nvPr/>
              </p:nvSpPr>
              <p:spPr bwMode="auto">
                <a:xfrm>
                  <a:off x="972" y="3840"/>
                  <a:ext cx="47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58" name="Group 417"/>
              <p:cNvGrpSpPr>
                <a:grpSpLocks/>
              </p:cNvGrpSpPr>
              <p:nvPr/>
            </p:nvGrpSpPr>
            <p:grpSpPr bwMode="auto">
              <a:xfrm>
                <a:off x="1444" y="3840"/>
                <a:ext cx="362" cy="384"/>
                <a:chOff x="1444" y="3840"/>
                <a:chExt cx="362" cy="384"/>
              </a:xfrm>
            </p:grpSpPr>
            <p:sp>
              <p:nvSpPr>
                <p:cNvPr id="98452" name="Rectangle 290"/>
                <p:cNvSpPr>
                  <a:spLocks noChangeArrowheads="1"/>
                </p:cNvSpPr>
                <p:nvPr/>
              </p:nvSpPr>
              <p:spPr bwMode="auto">
                <a:xfrm>
                  <a:off x="1487" y="3840"/>
                  <a:ext cx="2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S8</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453" name="Rectangle 416"/>
                <p:cNvSpPr>
                  <a:spLocks noChangeArrowheads="1"/>
                </p:cNvSpPr>
                <p:nvPr/>
              </p:nvSpPr>
              <p:spPr bwMode="auto">
                <a:xfrm>
                  <a:off x="1444" y="3840"/>
                  <a:ext cx="36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59" name="Group 419"/>
              <p:cNvGrpSpPr>
                <a:grpSpLocks/>
              </p:cNvGrpSpPr>
              <p:nvPr/>
            </p:nvGrpSpPr>
            <p:grpSpPr bwMode="auto">
              <a:xfrm>
                <a:off x="1806" y="3840"/>
                <a:ext cx="594" cy="384"/>
                <a:chOff x="1806" y="3840"/>
                <a:chExt cx="594" cy="384"/>
              </a:xfrm>
            </p:grpSpPr>
            <p:sp>
              <p:nvSpPr>
                <p:cNvPr id="98450" name="Rectangle 291"/>
                <p:cNvSpPr>
                  <a:spLocks noChangeArrowheads="1"/>
                </p:cNvSpPr>
                <p:nvPr/>
              </p:nvSpPr>
              <p:spPr bwMode="auto">
                <a:xfrm>
                  <a:off x="1849" y="3840"/>
                  <a:ext cx="5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1 0 0 0</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451" name="Rectangle 418"/>
                <p:cNvSpPr>
                  <a:spLocks noChangeArrowheads="1"/>
                </p:cNvSpPr>
                <p:nvPr/>
              </p:nvSpPr>
              <p:spPr bwMode="auto">
                <a:xfrm>
                  <a:off x="1806" y="3840"/>
                  <a:ext cx="59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60" name="Group 421"/>
              <p:cNvGrpSpPr>
                <a:grpSpLocks/>
              </p:cNvGrpSpPr>
              <p:nvPr/>
            </p:nvGrpSpPr>
            <p:grpSpPr bwMode="auto">
              <a:xfrm>
                <a:off x="0" y="4224"/>
                <a:ext cx="362" cy="384"/>
                <a:chOff x="0" y="4224"/>
                <a:chExt cx="362" cy="384"/>
              </a:xfrm>
            </p:grpSpPr>
            <p:sp>
              <p:nvSpPr>
                <p:cNvPr id="98448" name="Rectangle 292"/>
                <p:cNvSpPr>
                  <a:spLocks noChangeArrowheads="1"/>
                </p:cNvSpPr>
                <p:nvPr/>
              </p:nvSpPr>
              <p:spPr bwMode="auto">
                <a:xfrm>
                  <a:off x="43" y="4224"/>
                  <a:ext cx="2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S5</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449" name="Rectangle 420"/>
                <p:cNvSpPr>
                  <a:spLocks noChangeArrowheads="1"/>
                </p:cNvSpPr>
                <p:nvPr/>
              </p:nvSpPr>
              <p:spPr bwMode="auto">
                <a:xfrm>
                  <a:off x="0" y="4224"/>
                  <a:ext cx="36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61" name="Group 423"/>
              <p:cNvGrpSpPr>
                <a:grpSpLocks/>
              </p:cNvGrpSpPr>
              <p:nvPr/>
            </p:nvGrpSpPr>
            <p:grpSpPr bwMode="auto">
              <a:xfrm>
                <a:off x="362" y="4224"/>
                <a:ext cx="610" cy="384"/>
                <a:chOff x="362" y="4224"/>
                <a:chExt cx="610" cy="384"/>
              </a:xfrm>
            </p:grpSpPr>
            <p:sp>
              <p:nvSpPr>
                <p:cNvPr id="98446" name="Rectangle 293"/>
                <p:cNvSpPr>
                  <a:spLocks noChangeArrowheads="1"/>
                </p:cNvSpPr>
                <p:nvPr/>
              </p:nvSpPr>
              <p:spPr bwMode="auto">
                <a:xfrm>
                  <a:off x="405" y="4224"/>
                  <a:ext cx="52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0 1 0 1</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447" name="Rectangle 422"/>
                <p:cNvSpPr>
                  <a:spLocks noChangeArrowheads="1"/>
                </p:cNvSpPr>
                <p:nvPr/>
              </p:nvSpPr>
              <p:spPr bwMode="auto">
                <a:xfrm>
                  <a:off x="362" y="4224"/>
                  <a:ext cx="610"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62" name="Group 425"/>
              <p:cNvGrpSpPr>
                <a:grpSpLocks/>
              </p:cNvGrpSpPr>
              <p:nvPr/>
            </p:nvGrpSpPr>
            <p:grpSpPr bwMode="auto">
              <a:xfrm>
                <a:off x="972" y="4224"/>
                <a:ext cx="472" cy="384"/>
                <a:chOff x="972" y="4224"/>
                <a:chExt cx="472" cy="384"/>
              </a:xfrm>
            </p:grpSpPr>
            <p:sp>
              <p:nvSpPr>
                <p:cNvPr id="98444" name="Rectangle 294"/>
                <p:cNvSpPr>
                  <a:spLocks noChangeArrowheads="1"/>
                </p:cNvSpPr>
                <p:nvPr/>
              </p:nvSpPr>
              <p:spPr bwMode="auto">
                <a:xfrm>
                  <a:off x="1015" y="4224"/>
                  <a:ext cx="38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X</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445" name="Rectangle 424"/>
                <p:cNvSpPr>
                  <a:spLocks noChangeArrowheads="1"/>
                </p:cNvSpPr>
                <p:nvPr/>
              </p:nvSpPr>
              <p:spPr bwMode="auto">
                <a:xfrm>
                  <a:off x="972" y="4224"/>
                  <a:ext cx="47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63" name="Group 427"/>
              <p:cNvGrpSpPr>
                <a:grpSpLocks/>
              </p:cNvGrpSpPr>
              <p:nvPr/>
            </p:nvGrpSpPr>
            <p:grpSpPr bwMode="auto">
              <a:xfrm>
                <a:off x="1444" y="4224"/>
                <a:ext cx="362" cy="384"/>
                <a:chOff x="1444" y="4224"/>
                <a:chExt cx="362" cy="384"/>
              </a:xfrm>
            </p:grpSpPr>
            <p:sp>
              <p:nvSpPr>
                <p:cNvPr id="98442" name="Rectangle 295"/>
                <p:cNvSpPr>
                  <a:spLocks noChangeArrowheads="1"/>
                </p:cNvSpPr>
                <p:nvPr/>
              </p:nvSpPr>
              <p:spPr bwMode="auto">
                <a:xfrm>
                  <a:off x="1487" y="4224"/>
                  <a:ext cx="2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S9</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443" name="Rectangle 426"/>
                <p:cNvSpPr>
                  <a:spLocks noChangeArrowheads="1"/>
                </p:cNvSpPr>
                <p:nvPr/>
              </p:nvSpPr>
              <p:spPr bwMode="auto">
                <a:xfrm>
                  <a:off x="1444" y="4224"/>
                  <a:ext cx="36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64" name="Group 429"/>
              <p:cNvGrpSpPr>
                <a:grpSpLocks/>
              </p:cNvGrpSpPr>
              <p:nvPr/>
            </p:nvGrpSpPr>
            <p:grpSpPr bwMode="auto">
              <a:xfrm>
                <a:off x="1806" y="4224"/>
                <a:ext cx="594" cy="384"/>
                <a:chOff x="1806" y="4224"/>
                <a:chExt cx="594" cy="384"/>
              </a:xfrm>
            </p:grpSpPr>
            <p:sp>
              <p:nvSpPr>
                <p:cNvPr id="98440" name="Rectangle 296"/>
                <p:cNvSpPr>
                  <a:spLocks noChangeArrowheads="1"/>
                </p:cNvSpPr>
                <p:nvPr/>
              </p:nvSpPr>
              <p:spPr bwMode="auto">
                <a:xfrm>
                  <a:off x="1849" y="4224"/>
                  <a:ext cx="5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1 0 0 1</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441" name="Rectangle 428"/>
                <p:cNvSpPr>
                  <a:spLocks noChangeArrowheads="1"/>
                </p:cNvSpPr>
                <p:nvPr/>
              </p:nvSpPr>
              <p:spPr bwMode="auto">
                <a:xfrm>
                  <a:off x="1806" y="4224"/>
                  <a:ext cx="59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65" name="Group 431"/>
              <p:cNvGrpSpPr>
                <a:grpSpLocks/>
              </p:cNvGrpSpPr>
              <p:nvPr/>
            </p:nvGrpSpPr>
            <p:grpSpPr bwMode="auto">
              <a:xfrm>
                <a:off x="0" y="4608"/>
                <a:ext cx="362" cy="384"/>
                <a:chOff x="0" y="4608"/>
                <a:chExt cx="362" cy="384"/>
              </a:xfrm>
            </p:grpSpPr>
            <p:sp>
              <p:nvSpPr>
                <p:cNvPr id="98438" name="Rectangle 297"/>
                <p:cNvSpPr>
                  <a:spLocks noChangeArrowheads="1"/>
                </p:cNvSpPr>
                <p:nvPr/>
              </p:nvSpPr>
              <p:spPr bwMode="auto">
                <a:xfrm>
                  <a:off x="43" y="4608"/>
                  <a:ext cx="2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S6</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439" name="Rectangle 430"/>
                <p:cNvSpPr>
                  <a:spLocks noChangeArrowheads="1"/>
                </p:cNvSpPr>
                <p:nvPr/>
              </p:nvSpPr>
              <p:spPr bwMode="auto">
                <a:xfrm>
                  <a:off x="0" y="4608"/>
                  <a:ext cx="36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66" name="Group 433"/>
              <p:cNvGrpSpPr>
                <a:grpSpLocks/>
              </p:cNvGrpSpPr>
              <p:nvPr/>
            </p:nvGrpSpPr>
            <p:grpSpPr bwMode="auto">
              <a:xfrm>
                <a:off x="362" y="4608"/>
                <a:ext cx="610" cy="384"/>
                <a:chOff x="362" y="4608"/>
                <a:chExt cx="610" cy="384"/>
              </a:xfrm>
            </p:grpSpPr>
            <p:sp>
              <p:nvSpPr>
                <p:cNvPr id="98436" name="Rectangle 298"/>
                <p:cNvSpPr>
                  <a:spLocks noChangeArrowheads="1"/>
                </p:cNvSpPr>
                <p:nvPr/>
              </p:nvSpPr>
              <p:spPr bwMode="auto">
                <a:xfrm>
                  <a:off x="405" y="4608"/>
                  <a:ext cx="52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0 1 1 0</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437" name="Rectangle 432"/>
                <p:cNvSpPr>
                  <a:spLocks noChangeArrowheads="1"/>
                </p:cNvSpPr>
                <p:nvPr/>
              </p:nvSpPr>
              <p:spPr bwMode="auto">
                <a:xfrm>
                  <a:off x="362" y="4608"/>
                  <a:ext cx="610"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67" name="Group 435"/>
              <p:cNvGrpSpPr>
                <a:grpSpLocks/>
              </p:cNvGrpSpPr>
              <p:nvPr/>
            </p:nvGrpSpPr>
            <p:grpSpPr bwMode="auto">
              <a:xfrm>
                <a:off x="972" y="4608"/>
                <a:ext cx="472" cy="384"/>
                <a:chOff x="972" y="4608"/>
                <a:chExt cx="472" cy="384"/>
              </a:xfrm>
            </p:grpSpPr>
            <p:sp>
              <p:nvSpPr>
                <p:cNvPr id="98434" name="Rectangle 299"/>
                <p:cNvSpPr>
                  <a:spLocks noChangeArrowheads="1"/>
                </p:cNvSpPr>
                <p:nvPr/>
              </p:nvSpPr>
              <p:spPr bwMode="auto">
                <a:xfrm>
                  <a:off x="1015" y="4608"/>
                  <a:ext cx="38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X</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435" name="Rectangle 434"/>
                <p:cNvSpPr>
                  <a:spLocks noChangeArrowheads="1"/>
                </p:cNvSpPr>
                <p:nvPr/>
              </p:nvSpPr>
              <p:spPr bwMode="auto">
                <a:xfrm>
                  <a:off x="972" y="4608"/>
                  <a:ext cx="47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68" name="Group 437"/>
              <p:cNvGrpSpPr>
                <a:grpSpLocks/>
              </p:cNvGrpSpPr>
              <p:nvPr/>
            </p:nvGrpSpPr>
            <p:grpSpPr bwMode="auto">
              <a:xfrm>
                <a:off x="1444" y="4608"/>
                <a:ext cx="362" cy="384"/>
                <a:chOff x="1444" y="4608"/>
                <a:chExt cx="362" cy="384"/>
              </a:xfrm>
            </p:grpSpPr>
            <p:sp>
              <p:nvSpPr>
                <p:cNvPr id="98432" name="Rectangle 300"/>
                <p:cNvSpPr>
                  <a:spLocks noChangeArrowheads="1"/>
                </p:cNvSpPr>
                <p:nvPr/>
              </p:nvSpPr>
              <p:spPr bwMode="auto">
                <a:xfrm>
                  <a:off x="1487" y="4608"/>
                  <a:ext cx="2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S0</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433" name="Rectangle 436"/>
                <p:cNvSpPr>
                  <a:spLocks noChangeArrowheads="1"/>
                </p:cNvSpPr>
                <p:nvPr/>
              </p:nvSpPr>
              <p:spPr bwMode="auto">
                <a:xfrm>
                  <a:off x="1444" y="4608"/>
                  <a:ext cx="36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69" name="Group 439"/>
              <p:cNvGrpSpPr>
                <a:grpSpLocks/>
              </p:cNvGrpSpPr>
              <p:nvPr/>
            </p:nvGrpSpPr>
            <p:grpSpPr bwMode="auto">
              <a:xfrm>
                <a:off x="1806" y="4608"/>
                <a:ext cx="594" cy="384"/>
                <a:chOff x="1806" y="4608"/>
                <a:chExt cx="594" cy="384"/>
              </a:xfrm>
            </p:grpSpPr>
            <p:sp>
              <p:nvSpPr>
                <p:cNvPr id="98430" name="Rectangle 301"/>
                <p:cNvSpPr>
                  <a:spLocks noChangeArrowheads="1"/>
                </p:cNvSpPr>
                <p:nvPr/>
              </p:nvSpPr>
              <p:spPr bwMode="auto">
                <a:xfrm>
                  <a:off x="1849" y="4608"/>
                  <a:ext cx="5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0 0 0 0</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431" name="Rectangle 438"/>
                <p:cNvSpPr>
                  <a:spLocks noChangeArrowheads="1"/>
                </p:cNvSpPr>
                <p:nvPr/>
              </p:nvSpPr>
              <p:spPr bwMode="auto">
                <a:xfrm>
                  <a:off x="1806" y="4608"/>
                  <a:ext cx="59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70" name="Group 441"/>
              <p:cNvGrpSpPr>
                <a:grpSpLocks/>
              </p:cNvGrpSpPr>
              <p:nvPr/>
            </p:nvGrpSpPr>
            <p:grpSpPr bwMode="auto">
              <a:xfrm>
                <a:off x="0" y="4992"/>
                <a:ext cx="362" cy="384"/>
                <a:chOff x="0" y="4992"/>
                <a:chExt cx="362" cy="384"/>
              </a:xfrm>
            </p:grpSpPr>
            <p:sp>
              <p:nvSpPr>
                <p:cNvPr id="98428" name="Rectangle 302"/>
                <p:cNvSpPr>
                  <a:spLocks noChangeArrowheads="1"/>
                </p:cNvSpPr>
                <p:nvPr/>
              </p:nvSpPr>
              <p:spPr bwMode="auto">
                <a:xfrm>
                  <a:off x="43" y="4992"/>
                  <a:ext cx="2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S7</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429" name="Rectangle 440"/>
                <p:cNvSpPr>
                  <a:spLocks noChangeArrowheads="1"/>
                </p:cNvSpPr>
                <p:nvPr/>
              </p:nvSpPr>
              <p:spPr bwMode="auto">
                <a:xfrm>
                  <a:off x="0" y="4992"/>
                  <a:ext cx="36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71" name="Group 443"/>
              <p:cNvGrpSpPr>
                <a:grpSpLocks/>
              </p:cNvGrpSpPr>
              <p:nvPr/>
            </p:nvGrpSpPr>
            <p:grpSpPr bwMode="auto">
              <a:xfrm>
                <a:off x="362" y="4992"/>
                <a:ext cx="610" cy="384"/>
                <a:chOff x="362" y="4992"/>
                <a:chExt cx="610" cy="384"/>
              </a:xfrm>
            </p:grpSpPr>
            <p:sp>
              <p:nvSpPr>
                <p:cNvPr id="98426" name="Rectangle 303"/>
                <p:cNvSpPr>
                  <a:spLocks noChangeArrowheads="1"/>
                </p:cNvSpPr>
                <p:nvPr/>
              </p:nvSpPr>
              <p:spPr bwMode="auto">
                <a:xfrm>
                  <a:off x="405" y="4992"/>
                  <a:ext cx="52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0 1 1 1</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427" name="Rectangle 442"/>
                <p:cNvSpPr>
                  <a:spLocks noChangeArrowheads="1"/>
                </p:cNvSpPr>
                <p:nvPr/>
              </p:nvSpPr>
              <p:spPr bwMode="auto">
                <a:xfrm>
                  <a:off x="362" y="4992"/>
                  <a:ext cx="610"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72" name="Group 445"/>
              <p:cNvGrpSpPr>
                <a:grpSpLocks/>
              </p:cNvGrpSpPr>
              <p:nvPr/>
            </p:nvGrpSpPr>
            <p:grpSpPr bwMode="auto">
              <a:xfrm>
                <a:off x="972" y="4992"/>
                <a:ext cx="472" cy="384"/>
                <a:chOff x="972" y="4992"/>
                <a:chExt cx="472" cy="384"/>
              </a:xfrm>
            </p:grpSpPr>
            <p:sp>
              <p:nvSpPr>
                <p:cNvPr id="98424" name="Rectangle 304"/>
                <p:cNvSpPr>
                  <a:spLocks noChangeArrowheads="1"/>
                </p:cNvSpPr>
                <p:nvPr/>
              </p:nvSpPr>
              <p:spPr bwMode="auto">
                <a:xfrm>
                  <a:off x="1015" y="4992"/>
                  <a:ext cx="38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X</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425" name="Rectangle 444"/>
                <p:cNvSpPr>
                  <a:spLocks noChangeArrowheads="1"/>
                </p:cNvSpPr>
                <p:nvPr/>
              </p:nvSpPr>
              <p:spPr bwMode="auto">
                <a:xfrm>
                  <a:off x="972" y="4992"/>
                  <a:ext cx="47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73" name="Group 447"/>
              <p:cNvGrpSpPr>
                <a:grpSpLocks/>
              </p:cNvGrpSpPr>
              <p:nvPr/>
            </p:nvGrpSpPr>
            <p:grpSpPr bwMode="auto">
              <a:xfrm>
                <a:off x="1444" y="4992"/>
                <a:ext cx="362" cy="384"/>
                <a:chOff x="1444" y="4992"/>
                <a:chExt cx="362" cy="384"/>
              </a:xfrm>
            </p:grpSpPr>
            <p:sp>
              <p:nvSpPr>
                <p:cNvPr id="98422" name="Rectangle 305"/>
                <p:cNvSpPr>
                  <a:spLocks noChangeArrowheads="1"/>
                </p:cNvSpPr>
                <p:nvPr/>
              </p:nvSpPr>
              <p:spPr bwMode="auto">
                <a:xfrm>
                  <a:off x="1487" y="4992"/>
                  <a:ext cx="2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S0</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423" name="Rectangle 446"/>
                <p:cNvSpPr>
                  <a:spLocks noChangeArrowheads="1"/>
                </p:cNvSpPr>
                <p:nvPr/>
              </p:nvSpPr>
              <p:spPr bwMode="auto">
                <a:xfrm>
                  <a:off x="1444" y="4992"/>
                  <a:ext cx="36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74" name="Group 449"/>
              <p:cNvGrpSpPr>
                <a:grpSpLocks/>
              </p:cNvGrpSpPr>
              <p:nvPr/>
            </p:nvGrpSpPr>
            <p:grpSpPr bwMode="auto">
              <a:xfrm>
                <a:off x="1806" y="4992"/>
                <a:ext cx="594" cy="384"/>
                <a:chOff x="1806" y="4992"/>
                <a:chExt cx="594" cy="384"/>
              </a:xfrm>
            </p:grpSpPr>
            <p:sp>
              <p:nvSpPr>
                <p:cNvPr id="98420" name="Rectangle 306"/>
                <p:cNvSpPr>
                  <a:spLocks noChangeArrowheads="1"/>
                </p:cNvSpPr>
                <p:nvPr/>
              </p:nvSpPr>
              <p:spPr bwMode="auto">
                <a:xfrm>
                  <a:off x="1849" y="4992"/>
                  <a:ext cx="5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0 0 0 0</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421" name="Rectangle 448"/>
                <p:cNvSpPr>
                  <a:spLocks noChangeArrowheads="1"/>
                </p:cNvSpPr>
                <p:nvPr/>
              </p:nvSpPr>
              <p:spPr bwMode="auto">
                <a:xfrm>
                  <a:off x="1806" y="4992"/>
                  <a:ext cx="59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75" name="Group 451"/>
              <p:cNvGrpSpPr>
                <a:grpSpLocks/>
              </p:cNvGrpSpPr>
              <p:nvPr/>
            </p:nvGrpSpPr>
            <p:grpSpPr bwMode="auto">
              <a:xfrm>
                <a:off x="0" y="5376"/>
                <a:ext cx="362" cy="384"/>
                <a:chOff x="0" y="5376"/>
                <a:chExt cx="362" cy="384"/>
              </a:xfrm>
            </p:grpSpPr>
            <p:sp>
              <p:nvSpPr>
                <p:cNvPr id="98418" name="Rectangle 307"/>
                <p:cNvSpPr>
                  <a:spLocks noChangeArrowheads="1"/>
                </p:cNvSpPr>
                <p:nvPr/>
              </p:nvSpPr>
              <p:spPr bwMode="auto">
                <a:xfrm>
                  <a:off x="43" y="5376"/>
                  <a:ext cx="2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S8</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419" name="Rectangle 450"/>
                <p:cNvSpPr>
                  <a:spLocks noChangeArrowheads="1"/>
                </p:cNvSpPr>
                <p:nvPr/>
              </p:nvSpPr>
              <p:spPr bwMode="auto">
                <a:xfrm>
                  <a:off x="0" y="5376"/>
                  <a:ext cx="36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76" name="Group 453"/>
              <p:cNvGrpSpPr>
                <a:grpSpLocks/>
              </p:cNvGrpSpPr>
              <p:nvPr/>
            </p:nvGrpSpPr>
            <p:grpSpPr bwMode="auto">
              <a:xfrm>
                <a:off x="362" y="5376"/>
                <a:ext cx="610" cy="384"/>
                <a:chOff x="362" y="5376"/>
                <a:chExt cx="610" cy="384"/>
              </a:xfrm>
            </p:grpSpPr>
            <p:sp>
              <p:nvSpPr>
                <p:cNvPr id="98416" name="Rectangle 308"/>
                <p:cNvSpPr>
                  <a:spLocks noChangeArrowheads="1"/>
                </p:cNvSpPr>
                <p:nvPr/>
              </p:nvSpPr>
              <p:spPr bwMode="auto">
                <a:xfrm>
                  <a:off x="405" y="5376"/>
                  <a:ext cx="52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1 0 0 0</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417" name="Rectangle 452"/>
                <p:cNvSpPr>
                  <a:spLocks noChangeArrowheads="1"/>
                </p:cNvSpPr>
                <p:nvPr/>
              </p:nvSpPr>
              <p:spPr bwMode="auto">
                <a:xfrm>
                  <a:off x="362" y="5376"/>
                  <a:ext cx="610"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77" name="Group 455"/>
              <p:cNvGrpSpPr>
                <a:grpSpLocks/>
              </p:cNvGrpSpPr>
              <p:nvPr/>
            </p:nvGrpSpPr>
            <p:grpSpPr bwMode="auto">
              <a:xfrm>
                <a:off x="972" y="5376"/>
                <a:ext cx="472" cy="384"/>
                <a:chOff x="972" y="5376"/>
                <a:chExt cx="472" cy="384"/>
              </a:xfrm>
            </p:grpSpPr>
            <p:sp>
              <p:nvSpPr>
                <p:cNvPr id="98414" name="Rectangle 309"/>
                <p:cNvSpPr>
                  <a:spLocks noChangeArrowheads="1"/>
                </p:cNvSpPr>
                <p:nvPr/>
              </p:nvSpPr>
              <p:spPr bwMode="auto">
                <a:xfrm>
                  <a:off x="1015" y="5376"/>
                  <a:ext cx="38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X</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415" name="Rectangle 454"/>
                <p:cNvSpPr>
                  <a:spLocks noChangeArrowheads="1"/>
                </p:cNvSpPr>
                <p:nvPr/>
              </p:nvSpPr>
              <p:spPr bwMode="auto">
                <a:xfrm>
                  <a:off x="972" y="5376"/>
                  <a:ext cx="47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78" name="Group 457"/>
              <p:cNvGrpSpPr>
                <a:grpSpLocks/>
              </p:cNvGrpSpPr>
              <p:nvPr/>
            </p:nvGrpSpPr>
            <p:grpSpPr bwMode="auto">
              <a:xfrm>
                <a:off x="1444" y="5376"/>
                <a:ext cx="362" cy="384"/>
                <a:chOff x="1444" y="5376"/>
                <a:chExt cx="362" cy="384"/>
              </a:xfrm>
            </p:grpSpPr>
            <p:sp>
              <p:nvSpPr>
                <p:cNvPr id="98412" name="Rectangle 310"/>
                <p:cNvSpPr>
                  <a:spLocks noChangeArrowheads="1"/>
                </p:cNvSpPr>
                <p:nvPr/>
              </p:nvSpPr>
              <p:spPr bwMode="auto">
                <a:xfrm>
                  <a:off x="1487" y="5376"/>
                  <a:ext cx="2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S10</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413" name="Rectangle 456"/>
                <p:cNvSpPr>
                  <a:spLocks noChangeArrowheads="1"/>
                </p:cNvSpPr>
                <p:nvPr/>
              </p:nvSpPr>
              <p:spPr bwMode="auto">
                <a:xfrm>
                  <a:off x="1444" y="5376"/>
                  <a:ext cx="36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79" name="Group 459"/>
              <p:cNvGrpSpPr>
                <a:grpSpLocks/>
              </p:cNvGrpSpPr>
              <p:nvPr/>
            </p:nvGrpSpPr>
            <p:grpSpPr bwMode="auto">
              <a:xfrm>
                <a:off x="1806" y="5376"/>
                <a:ext cx="594" cy="384"/>
                <a:chOff x="1806" y="5376"/>
                <a:chExt cx="594" cy="384"/>
              </a:xfrm>
            </p:grpSpPr>
            <p:sp>
              <p:nvSpPr>
                <p:cNvPr id="98410" name="Rectangle 311"/>
                <p:cNvSpPr>
                  <a:spLocks noChangeArrowheads="1"/>
                </p:cNvSpPr>
                <p:nvPr/>
              </p:nvSpPr>
              <p:spPr bwMode="auto">
                <a:xfrm>
                  <a:off x="1849" y="5376"/>
                  <a:ext cx="5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1 0 1 0</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411" name="Rectangle 458"/>
                <p:cNvSpPr>
                  <a:spLocks noChangeArrowheads="1"/>
                </p:cNvSpPr>
                <p:nvPr/>
              </p:nvSpPr>
              <p:spPr bwMode="auto">
                <a:xfrm>
                  <a:off x="1806" y="5376"/>
                  <a:ext cx="59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80" name="Group 461"/>
              <p:cNvGrpSpPr>
                <a:grpSpLocks/>
              </p:cNvGrpSpPr>
              <p:nvPr/>
            </p:nvGrpSpPr>
            <p:grpSpPr bwMode="auto">
              <a:xfrm>
                <a:off x="0" y="5760"/>
                <a:ext cx="362" cy="384"/>
                <a:chOff x="0" y="5760"/>
                <a:chExt cx="362" cy="384"/>
              </a:xfrm>
            </p:grpSpPr>
            <p:sp>
              <p:nvSpPr>
                <p:cNvPr id="98408" name="Rectangle 312"/>
                <p:cNvSpPr>
                  <a:spLocks noChangeArrowheads="1"/>
                </p:cNvSpPr>
                <p:nvPr/>
              </p:nvSpPr>
              <p:spPr bwMode="auto">
                <a:xfrm>
                  <a:off x="43" y="5760"/>
                  <a:ext cx="2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S9</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409" name="Rectangle 460"/>
                <p:cNvSpPr>
                  <a:spLocks noChangeArrowheads="1"/>
                </p:cNvSpPr>
                <p:nvPr/>
              </p:nvSpPr>
              <p:spPr bwMode="auto">
                <a:xfrm>
                  <a:off x="0" y="5760"/>
                  <a:ext cx="36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81" name="Group 463"/>
              <p:cNvGrpSpPr>
                <a:grpSpLocks/>
              </p:cNvGrpSpPr>
              <p:nvPr/>
            </p:nvGrpSpPr>
            <p:grpSpPr bwMode="auto">
              <a:xfrm>
                <a:off x="362" y="5760"/>
                <a:ext cx="610" cy="384"/>
                <a:chOff x="362" y="5760"/>
                <a:chExt cx="610" cy="384"/>
              </a:xfrm>
            </p:grpSpPr>
            <p:sp>
              <p:nvSpPr>
                <p:cNvPr id="98406" name="Rectangle 313"/>
                <p:cNvSpPr>
                  <a:spLocks noChangeArrowheads="1"/>
                </p:cNvSpPr>
                <p:nvPr/>
              </p:nvSpPr>
              <p:spPr bwMode="auto">
                <a:xfrm>
                  <a:off x="405" y="5760"/>
                  <a:ext cx="52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1 0 0 1</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407" name="Rectangle 462"/>
                <p:cNvSpPr>
                  <a:spLocks noChangeArrowheads="1"/>
                </p:cNvSpPr>
                <p:nvPr/>
              </p:nvSpPr>
              <p:spPr bwMode="auto">
                <a:xfrm>
                  <a:off x="362" y="5760"/>
                  <a:ext cx="610"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82" name="Group 465"/>
              <p:cNvGrpSpPr>
                <a:grpSpLocks/>
              </p:cNvGrpSpPr>
              <p:nvPr/>
            </p:nvGrpSpPr>
            <p:grpSpPr bwMode="auto">
              <a:xfrm>
                <a:off x="972" y="5760"/>
                <a:ext cx="472" cy="384"/>
                <a:chOff x="972" y="5760"/>
                <a:chExt cx="472" cy="384"/>
              </a:xfrm>
            </p:grpSpPr>
            <p:sp>
              <p:nvSpPr>
                <p:cNvPr id="98404" name="Rectangle 314"/>
                <p:cNvSpPr>
                  <a:spLocks noChangeArrowheads="1"/>
                </p:cNvSpPr>
                <p:nvPr/>
              </p:nvSpPr>
              <p:spPr bwMode="auto">
                <a:xfrm>
                  <a:off x="1015" y="5760"/>
                  <a:ext cx="38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X</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405" name="Rectangle 464"/>
                <p:cNvSpPr>
                  <a:spLocks noChangeArrowheads="1"/>
                </p:cNvSpPr>
                <p:nvPr/>
              </p:nvSpPr>
              <p:spPr bwMode="auto">
                <a:xfrm>
                  <a:off x="972" y="5760"/>
                  <a:ext cx="47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83" name="Group 467"/>
              <p:cNvGrpSpPr>
                <a:grpSpLocks/>
              </p:cNvGrpSpPr>
              <p:nvPr/>
            </p:nvGrpSpPr>
            <p:grpSpPr bwMode="auto">
              <a:xfrm>
                <a:off x="1444" y="5760"/>
                <a:ext cx="362" cy="384"/>
                <a:chOff x="1444" y="5760"/>
                <a:chExt cx="362" cy="384"/>
              </a:xfrm>
            </p:grpSpPr>
            <p:sp>
              <p:nvSpPr>
                <p:cNvPr id="98402" name="Rectangle 315"/>
                <p:cNvSpPr>
                  <a:spLocks noChangeArrowheads="1"/>
                </p:cNvSpPr>
                <p:nvPr/>
              </p:nvSpPr>
              <p:spPr bwMode="auto">
                <a:xfrm>
                  <a:off x="1487" y="5760"/>
                  <a:ext cx="2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S0</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403" name="Rectangle 466"/>
                <p:cNvSpPr>
                  <a:spLocks noChangeArrowheads="1"/>
                </p:cNvSpPr>
                <p:nvPr/>
              </p:nvSpPr>
              <p:spPr bwMode="auto">
                <a:xfrm>
                  <a:off x="1444" y="5760"/>
                  <a:ext cx="36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84" name="Group 469"/>
              <p:cNvGrpSpPr>
                <a:grpSpLocks/>
              </p:cNvGrpSpPr>
              <p:nvPr/>
            </p:nvGrpSpPr>
            <p:grpSpPr bwMode="auto">
              <a:xfrm>
                <a:off x="1806" y="5760"/>
                <a:ext cx="594" cy="384"/>
                <a:chOff x="1806" y="5760"/>
                <a:chExt cx="594" cy="384"/>
              </a:xfrm>
            </p:grpSpPr>
            <p:sp>
              <p:nvSpPr>
                <p:cNvPr id="98400" name="Rectangle 316"/>
                <p:cNvSpPr>
                  <a:spLocks noChangeArrowheads="1"/>
                </p:cNvSpPr>
                <p:nvPr/>
              </p:nvSpPr>
              <p:spPr bwMode="auto">
                <a:xfrm>
                  <a:off x="1849" y="5760"/>
                  <a:ext cx="5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0 0 0 0</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401" name="Rectangle 468"/>
                <p:cNvSpPr>
                  <a:spLocks noChangeArrowheads="1"/>
                </p:cNvSpPr>
                <p:nvPr/>
              </p:nvSpPr>
              <p:spPr bwMode="auto">
                <a:xfrm>
                  <a:off x="1806" y="5760"/>
                  <a:ext cx="59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85" name="Group 471"/>
              <p:cNvGrpSpPr>
                <a:grpSpLocks/>
              </p:cNvGrpSpPr>
              <p:nvPr/>
            </p:nvGrpSpPr>
            <p:grpSpPr bwMode="auto">
              <a:xfrm>
                <a:off x="0" y="6144"/>
                <a:ext cx="362" cy="384"/>
                <a:chOff x="0" y="6144"/>
                <a:chExt cx="362" cy="384"/>
              </a:xfrm>
            </p:grpSpPr>
            <p:sp>
              <p:nvSpPr>
                <p:cNvPr id="98398" name="Rectangle 317"/>
                <p:cNvSpPr>
                  <a:spLocks noChangeArrowheads="1"/>
                </p:cNvSpPr>
                <p:nvPr/>
              </p:nvSpPr>
              <p:spPr bwMode="auto">
                <a:xfrm>
                  <a:off x="43" y="6144"/>
                  <a:ext cx="2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S10</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399" name="Rectangle 470"/>
                <p:cNvSpPr>
                  <a:spLocks noChangeArrowheads="1"/>
                </p:cNvSpPr>
                <p:nvPr/>
              </p:nvSpPr>
              <p:spPr bwMode="auto">
                <a:xfrm>
                  <a:off x="0" y="6144"/>
                  <a:ext cx="36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86" name="Group 473"/>
              <p:cNvGrpSpPr>
                <a:grpSpLocks/>
              </p:cNvGrpSpPr>
              <p:nvPr/>
            </p:nvGrpSpPr>
            <p:grpSpPr bwMode="auto">
              <a:xfrm>
                <a:off x="362" y="6144"/>
                <a:ext cx="610" cy="384"/>
                <a:chOff x="362" y="6144"/>
                <a:chExt cx="610" cy="384"/>
              </a:xfrm>
            </p:grpSpPr>
            <p:sp>
              <p:nvSpPr>
                <p:cNvPr id="98396" name="Rectangle 318"/>
                <p:cNvSpPr>
                  <a:spLocks noChangeArrowheads="1"/>
                </p:cNvSpPr>
                <p:nvPr/>
              </p:nvSpPr>
              <p:spPr bwMode="auto">
                <a:xfrm>
                  <a:off x="405" y="6144"/>
                  <a:ext cx="52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1 0 1 0</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397" name="Rectangle 472"/>
                <p:cNvSpPr>
                  <a:spLocks noChangeArrowheads="1"/>
                </p:cNvSpPr>
                <p:nvPr/>
              </p:nvSpPr>
              <p:spPr bwMode="auto">
                <a:xfrm>
                  <a:off x="362" y="6144"/>
                  <a:ext cx="610"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87" name="Group 475"/>
              <p:cNvGrpSpPr>
                <a:grpSpLocks/>
              </p:cNvGrpSpPr>
              <p:nvPr/>
            </p:nvGrpSpPr>
            <p:grpSpPr bwMode="auto">
              <a:xfrm>
                <a:off x="972" y="6144"/>
                <a:ext cx="472" cy="384"/>
                <a:chOff x="972" y="6144"/>
                <a:chExt cx="472" cy="384"/>
              </a:xfrm>
            </p:grpSpPr>
            <p:sp>
              <p:nvSpPr>
                <p:cNvPr id="98394" name="Rectangle 319"/>
                <p:cNvSpPr>
                  <a:spLocks noChangeArrowheads="1"/>
                </p:cNvSpPr>
                <p:nvPr/>
              </p:nvSpPr>
              <p:spPr bwMode="auto">
                <a:xfrm>
                  <a:off x="1015" y="6144"/>
                  <a:ext cx="38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X</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395" name="Rectangle 474"/>
                <p:cNvSpPr>
                  <a:spLocks noChangeArrowheads="1"/>
                </p:cNvSpPr>
                <p:nvPr/>
              </p:nvSpPr>
              <p:spPr bwMode="auto">
                <a:xfrm>
                  <a:off x="972" y="6144"/>
                  <a:ext cx="47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88" name="Group 477"/>
              <p:cNvGrpSpPr>
                <a:grpSpLocks/>
              </p:cNvGrpSpPr>
              <p:nvPr/>
            </p:nvGrpSpPr>
            <p:grpSpPr bwMode="auto">
              <a:xfrm>
                <a:off x="1444" y="6144"/>
                <a:ext cx="362" cy="384"/>
                <a:chOff x="1444" y="6144"/>
                <a:chExt cx="362" cy="384"/>
              </a:xfrm>
            </p:grpSpPr>
            <p:sp>
              <p:nvSpPr>
                <p:cNvPr id="98392" name="Rectangle 320"/>
                <p:cNvSpPr>
                  <a:spLocks noChangeArrowheads="1"/>
                </p:cNvSpPr>
                <p:nvPr/>
              </p:nvSpPr>
              <p:spPr bwMode="auto">
                <a:xfrm>
                  <a:off x="1487" y="6144"/>
                  <a:ext cx="2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S0</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393" name="Rectangle 476"/>
                <p:cNvSpPr>
                  <a:spLocks noChangeArrowheads="1"/>
                </p:cNvSpPr>
                <p:nvPr/>
              </p:nvSpPr>
              <p:spPr bwMode="auto">
                <a:xfrm>
                  <a:off x="1444" y="6144"/>
                  <a:ext cx="36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98389" name="Group 479"/>
              <p:cNvGrpSpPr>
                <a:grpSpLocks/>
              </p:cNvGrpSpPr>
              <p:nvPr/>
            </p:nvGrpSpPr>
            <p:grpSpPr bwMode="auto">
              <a:xfrm>
                <a:off x="1806" y="6144"/>
                <a:ext cx="594" cy="384"/>
                <a:chOff x="1806" y="6144"/>
                <a:chExt cx="594" cy="384"/>
              </a:xfrm>
            </p:grpSpPr>
            <p:sp>
              <p:nvSpPr>
                <p:cNvPr id="98390" name="Rectangle 321"/>
                <p:cNvSpPr>
                  <a:spLocks noChangeArrowheads="1"/>
                </p:cNvSpPr>
                <p:nvPr/>
              </p:nvSpPr>
              <p:spPr bwMode="auto">
                <a:xfrm>
                  <a:off x="1849" y="6144"/>
                  <a:ext cx="50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2000" b="1" smtClean="0">
                      <a:solidFill>
                        <a:srgbClr val="000000"/>
                      </a:solidFill>
                      <a:latin typeface="Times New Roman" pitchFamily="18" charset="0"/>
                    </a:rPr>
                    <a:t>0 0 0 0</a:t>
                  </a:r>
                  <a:endParaRPr kumimoji="1" lang="en-US" altLang="zh-CN" sz="2000" smtClean="0">
                    <a:solidFill>
                      <a:srgbClr val="000000"/>
                    </a:solidFill>
                    <a:latin typeface="Times New Roman" pitchFamily="18" charset="0"/>
                  </a:endParaRPr>
                </a:p>
                <a:p>
                  <a:endParaRPr kumimoji="1" lang="en-US" altLang="zh-CN" sz="2000" smtClean="0">
                    <a:solidFill>
                      <a:srgbClr val="000000"/>
                    </a:solidFill>
                    <a:latin typeface="Times New Roman" pitchFamily="18" charset="0"/>
                  </a:endParaRPr>
                </a:p>
              </p:txBody>
            </p:sp>
            <p:sp>
              <p:nvSpPr>
                <p:cNvPr id="98391" name="Rectangle 478"/>
                <p:cNvSpPr>
                  <a:spLocks noChangeArrowheads="1"/>
                </p:cNvSpPr>
                <p:nvPr/>
              </p:nvSpPr>
              <p:spPr bwMode="auto">
                <a:xfrm>
                  <a:off x="1806" y="6144"/>
                  <a:ext cx="59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sp>
          <p:nvSpPr>
            <p:cNvPr id="98310" name="Rectangle 481"/>
            <p:cNvSpPr>
              <a:spLocks noChangeArrowheads="1"/>
            </p:cNvSpPr>
            <p:nvPr/>
          </p:nvSpPr>
          <p:spPr bwMode="auto">
            <a:xfrm>
              <a:off x="-3" y="-3"/>
              <a:ext cx="2406" cy="6534"/>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sp>
        <p:nvSpPr>
          <p:cNvPr id="98308" name="Text Box 2"/>
          <p:cNvSpPr txBox="1">
            <a:spLocks noChangeArrowheads="1"/>
          </p:cNvSpPr>
          <p:nvPr/>
        </p:nvSpPr>
        <p:spPr bwMode="auto">
          <a:xfrm>
            <a:off x="304800" y="292100"/>
            <a:ext cx="3095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r>
              <a:rPr lang="en-US" altLang="zh-CN" b="1" smtClean="0">
                <a:solidFill>
                  <a:srgbClr val="FF0000"/>
                </a:solidFill>
                <a:latin typeface="宋体" pitchFamily="2" charset="-122"/>
              </a:rPr>
              <a:t>2</a:t>
            </a:r>
            <a:r>
              <a:rPr lang="zh-CN" altLang="en-US" b="1" smtClean="0">
                <a:solidFill>
                  <a:srgbClr val="FF0000"/>
                </a:solidFill>
                <a:latin typeface="宋体" pitchFamily="2" charset="-122"/>
              </a:rPr>
              <a:t>、写出状态转移表。</a:t>
            </a:r>
          </a:p>
        </p:txBody>
      </p:sp>
    </p:spTree>
    <p:extLst>
      <p:ext uri="{BB962C8B-B14F-4D97-AF65-F5344CB8AC3E}">
        <p14:creationId xmlns:p14="http://schemas.microsoft.com/office/powerpoint/2010/main" val="2244146174"/>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ext Box 2"/>
          <p:cNvSpPr txBox="1">
            <a:spLocks noChangeArrowheads="1"/>
          </p:cNvSpPr>
          <p:nvPr/>
        </p:nvSpPr>
        <p:spPr bwMode="auto">
          <a:xfrm>
            <a:off x="304800" y="520700"/>
            <a:ext cx="6772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r>
              <a:rPr lang="en-US" altLang="zh-CN" b="1" smtClean="0">
                <a:solidFill>
                  <a:srgbClr val="FF0000"/>
                </a:solidFill>
                <a:latin typeface="宋体" pitchFamily="2" charset="-122"/>
              </a:rPr>
              <a:t>3</a:t>
            </a:r>
            <a:r>
              <a:rPr lang="zh-CN" altLang="en-US" b="1" smtClean="0">
                <a:solidFill>
                  <a:srgbClr val="FF0000"/>
                </a:solidFill>
                <a:latin typeface="宋体" pitchFamily="2" charset="-122"/>
              </a:rPr>
              <a:t>、写出下一状态的布尔表达式，并尽可能化简。</a:t>
            </a:r>
          </a:p>
        </p:txBody>
      </p:sp>
      <p:sp>
        <p:nvSpPr>
          <p:cNvPr id="99331" name="Text Box 3"/>
          <p:cNvSpPr txBox="1">
            <a:spLocks noChangeArrowheads="1"/>
          </p:cNvSpPr>
          <p:nvPr/>
        </p:nvSpPr>
        <p:spPr bwMode="auto">
          <a:xfrm>
            <a:off x="179512" y="1524000"/>
            <a:ext cx="39808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r>
              <a:rPr lang="en-US" altLang="zh-CN" sz="2000" dirty="0" smtClean="0">
                <a:solidFill>
                  <a:srgbClr val="000000"/>
                </a:solidFill>
              </a:rPr>
              <a:t>D0=S0+S1 RI+S1 store + S3+S5</a:t>
            </a:r>
          </a:p>
        </p:txBody>
      </p:sp>
      <p:sp>
        <p:nvSpPr>
          <p:cNvPr id="99332" name="Text Box 4"/>
          <p:cNvSpPr txBox="1">
            <a:spLocks noChangeArrowheads="1"/>
          </p:cNvSpPr>
          <p:nvPr/>
        </p:nvSpPr>
        <p:spPr bwMode="auto">
          <a:xfrm>
            <a:off x="179512" y="2362200"/>
            <a:ext cx="37321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r>
              <a:rPr lang="en-US" altLang="zh-CN" sz="2000" smtClean="0">
                <a:solidFill>
                  <a:srgbClr val="000000"/>
                </a:solidFill>
              </a:rPr>
              <a:t>D1=S1 RI+S1 RR+ S2+ S5+S8</a:t>
            </a:r>
          </a:p>
        </p:txBody>
      </p:sp>
      <p:sp>
        <p:nvSpPr>
          <p:cNvPr id="99333" name="Text Box 5"/>
          <p:cNvSpPr txBox="1">
            <a:spLocks noChangeArrowheads="1"/>
          </p:cNvSpPr>
          <p:nvPr/>
        </p:nvSpPr>
        <p:spPr bwMode="auto">
          <a:xfrm>
            <a:off x="179512" y="3124200"/>
            <a:ext cx="37324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r>
              <a:rPr lang="en-US" altLang="zh-CN" sz="2000" dirty="0" smtClean="0">
                <a:solidFill>
                  <a:srgbClr val="000000"/>
                </a:solidFill>
              </a:rPr>
              <a:t>D2=S1 load+S1 store+ S2+ S3</a:t>
            </a:r>
          </a:p>
        </p:txBody>
      </p:sp>
      <p:sp>
        <p:nvSpPr>
          <p:cNvPr id="99334" name="Text Box 6"/>
          <p:cNvSpPr txBox="1">
            <a:spLocks noChangeArrowheads="1"/>
          </p:cNvSpPr>
          <p:nvPr/>
        </p:nvSpPr>
        <p:spPr bwMode="auto">
          <a:xfrm>
            <a:off x="179512" y="3886200"/>
            <a:ext cx="22236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r>
              <a:rPr lang="en-US" altLang="zh-CN" sz="2000" smtClean="0">
                <a:solidFill>
                  <a:srgbClr val="000000"/>
                </a:solidFill>
              </a:rPr>
              <a:t>D3=S4 + S5 + S8</a:t>
            </a:r>
          </a:p>
        </p:txBody>
      </p:sp>
      <p:pic>
        <p:nvPicPr>
          <p:cNvPr id="3" name="图片 2"/>
          <p:cNvPicPr>
            <a:picLocks noChangeAspect="1"/>
          </p:cNvPicPr>
          <p:nvPr/>
        </p:nvPicPr>
        <p:blipFill>
          <a:blip r:embed="rId3"/>
          <a:stretch>
            <a:fillRect/>
          </a:stretch>
        </p:blipFill>
        <p:spPr>
          <a:xfrm>
            <a:off x="4160410" y="1574698"/>
            <a:ext cx="4660062" cy="3294462"/>
          </a:xfrm>
          <a:prstGeom prst="rect">
            <a:avLst/>
          </a:prstGeom>
        </p:spPr>
      </p:pic>
    </p:spTree>
    <p:extLst>
      <p:ext uri="{BB962C8B-B14F-4D97-AF65-F5344CB8AC3E}">
        <p14:creationId xmlns:p14="http://schemas.microsoft.com/office/powerpoint/2010/main" val="2749691955"/>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3"/>
          <p:cNvSpPr txBox="1">
            <a:spLocks noChangeArrowheads="1"/>
          </p:cNvSpPr>
          <p:nvPr/>
        </p:nvSpPr>
        <p:spPr bwMode="auto">
          <a:xfrm>
            <a:off x="2057400" y="4267200"/>
            <a:ext cx="5086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b="1" dirty="0"/>
              <a:t>两个</a:t>
            </a:r>
            <a:r>
              <a:rPr lang="zh-CN" altLang="en-US" b="1" dirty="0">
                <a:solidFill>
                  <a:srgbClr val="FF0000"/>
                </a:solidFill>
              </a:rPr>
              <a:t>读端口</a:t>
            </a:r>
            <a:r>
              <a:rPr lang="zh-CN" altLang="en-US" b="1" dirty="0"/>
              <a:t>和一个</a:t>
            </a:r>
            <a:r>
              <a:rPr lang="zh-CN" altLang="en-US" b="1" dirty="0">
                <a:solidFill>
                  <a:srgbClr val="FF0000"/>
                </a:solidFill>
              </a:rPr>
              <a:t>写端口</a:t>
            </a:r>
            <a:r>
              <a:rPr lang="zh-CN" altLang="en-US" b="1" dirty="0"/>
              <a:t>的寄存器堆</a:t>
            </a:r>
          </a:p>
        </p:txBody>
      </p:sp>
      <p:sp>
        <p:nvSpPr>
          <p:cNvPr id="29699" name="Text Box 4"/>
          <p:cNvSpPr txBox="1">
            <a:spLocks noChangeArrowheads="1"/>
          </p:cNvSpPr>
          <p:nvPr/>
        </p:nvSpPr>
        <p:spPr bwMode="auto">
          <a:xfrm>
            <a:off x="533400" y="4876800"/>
            <a:ext cx="37338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b="1" dirty="0">
                <a:solidFill>
                  <a:schemeClr val="hlink"/>
                </a:solidFill>
                <a:latin typeface="宋体" pitchFamily="2" charset="-122"/>
              </a:rPr>
              <a:t>N1,N2--</a:t>
            </a:r>
            <a:r>
              <a:rPr lang="zh-CN" altLang="en-US" b="1" dirty="0">
                <a:latin typeface="宋体" pitchFamily="2" charset="-122"/>
              </a:rPr>
              <a:t>两个读端口的地址输入端，对应输出端为</a:t>
            </a:r>
            <a:r>
              <a:rPr lang="en-US" altLang="zh-CN" b="1" dirty="0">
                <a:latin typeface="宋体" pitchFamily="2" charset="-122"/>
              </a:rPr>
              <a:t>Q1</a:t>
            </a:r>
            <a:r>
              <a:rPr lang="zh-CN" altLang="en-US" b="1" dirty="0">
                <a:latin typeface="宋体" pitchFamily="2" charset="-122"/>
              </a:rPr>
              <a:t>和 </a:t>
            </a:r>
            <a:r>
              <a:rPr lang="en-US" altLang="zh-CN" b="1" dirty="0">
                <a:latin typeface="宋体" pitchFamily="2" charset="-122"/>
              </a:rPr>
              <a:t>Q2</a:t>
            </a:r>
          </a:p>
        </p:txBody>
      </p:sp>
      <p:sp>
        <p:nvSpPr>
          <p:cNvPr id="29700" name="Text Box 5"/>
          <p:cNvSpPr txBox="1">
            <a:spLocks noChangeArrowheads="1"/>
          </p:cNvSpPr>
          <p:nvPr/>
        </p:nvSpPr>
        <p:spPr bwMode="auto">
          <a:xfrm>
            <a:off x="4876800" y="4800600"/>
            <a:ext cx="4267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en-US" altLang="zh-CN" b="1" dirty="0" smtClean="0">
                <a:solidFill>
                  <a:schemeClr val="hlink"/>
                </a:solidFill>
                <a:latin typeface="宋体" pitchFamily="2" charset="-122"/>
              </a:rPr>
              <a:t>  ND-</a:t>
            </a:r>
            <a:r>
              <a:rPr lang="en-US" altLang="zh-CN" b="1" dirty="0">
                <a:solidFill>
                  <a:schemeClr val="hlink"/>
                </a:solidFill>
                <a:latin typeface="宋体" pitchFamily="2" charset="-122"/>
              </a:rPr>
              <a:t>-</a:t>
            </a:r>
            <a:r>
              <a:rPr lang="zh-CN" altLang="en-US" b="1" dirty="0">
                <a:latin typeface="宋体" pitchFamily="2" charset="-122"/>
              </a:rPr>
              <a:t>为写端口的地址</a:t>
            </a:r>
            <a:r>
              <a:rPr lang="zh-CN" altLang="en-US" b="1" dirty="0" smtClean="0">
                <a:latin typeface="宋体" pitchFamily="2" charset="-122"/>
              </a:rPr>
              <a:t>输入</a:t>
            </a:r>
            <a:endParaRPr lang="en-US" altLang="zh-CN" b="1" dirty="0" smtClean="0">
              <a:latin typeface="宋体" pitchFamily="2" charset="-122"/>
            </a:endParaRPr>
          </a:p>
          <a:p>
            <a:pPr eaLnBrk="1" hangingPunct="1"/>
            <a:r>
              <a:rPr lang="en-US" altLang="zh-CN" b="1" dirty="0" smtClean="0">
                <a:solidFill>
                  <a:schemeClr val="hlink"/>
                </a:solidFill>
                <a:latin typeface="宋体" pitchFamily="2" charset="-122"/>
              </a:rPr>
              <a:t>DI-</a:t>
            </a:r>
            <a:r>
              <a:rPr lang="en-US" altLang="zh-CN" b="1" dirty="0">
                <a:solidFill>
                  <a:schemeClr val="hlink"/>
                </a:solidFill>
                <a:latin typeface="宋体" pitchFamily="2" charset="-122"/>
              </a:rPr>
              <a:t>-</a:t>
            </a:r>
            <a:r>
              <a:rPr lang="zh-CN" altLang="en-US" b="1" dirty="0">
                <a:latin typeface="宋体" pitchFamily="2" charset="-122"/>
              </a:rPr>
              <a:t>为</a:t>
            </a:r>
            <a:r>
              <a:rPr lang="en-US" altLang="zh-CN" b="1" dirty="0">
                <a:latin typeface="宋体" pitchFamily="2" charset="-122"/>
              </a:rPr>
              <a:t>32</a:t>
            </a:r>
            <a:r>
              <a:rPr lang="zh-CN" altLang="en-US" b="1" dirty="0">
                <a:latin typeface="宋体" pitchFamily="2" charset="-122"/>
              </a:rPr>
              <a:t>位数据输入端</a:t>
            </a:r>
          </a:p>
        </p:txBody>
      </p:sp>
      <p:sp>
        <p:nvSpPr>
          <p:cNvPr id="29701" name="Text Box 7"/>
          <p:cNvSpPr txBox="1">
            <a:spLocks noChangeArrowheads="1"/>
          </p:cNvSpPr>
          <p:nvPr/>
        </p:nvSpPr>
        <p:spPr bwMode="auto">
          <a:xfrm>
            <a:off x="457200" y="533400"/>
            <a:ext cx="1103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r>
              <a:rPr lang="zh-CN" altLang="en-US" b="1" dirty="0"/>
              <a:t>封装后</a:t>
            </a:r>
          </a:p>
        </p:txBody>
      </p:sp>
      <p:graphicFrame>
        <p:nvGraphicFramePr>
          <p:cNvPr id="29702" name="Object 0"/>
          <p:cNvGraphicFramePr>
            <a:graphicFrameLocks noChangeAspect="1"/>
          </p:cNvGraphicFramePr>
          <p:nvPr/>
        </p:nvGraphicFramePr>
        <p:xfrm>
          <a:off x="1981200" y="914400"/>
          <a:ext cx="4837113" cy="2971800"/>
        </p:xfrm>
        <a:graphic>
          <a:graphicData uri="http://schemas.openxmlformats.org/presentationml/2006/ole">
            <mc:AlternateContent xmlns:mc="http://schemas.openxmlformats.org/markup-compatibility/2006">
              <mc:Choice xmlns:v="urn:schemas-microsoft-com:vml" Requires="v">
                <p:oleObj spid="_x0000_s53366" name="Visio" r:id="rId4" imgW="4837435" imgH="2918657" progId="Visio.Drawing.6">
                  <p:embed/>
                </p:oleObj>
              </mc:Choice>
              <mc:Fallback>
                <p:oleObj name="Visio" r:id="rId4" imgW="4837435" imgH="2918657"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914400"/>
                        <a:ext cx="4837113"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1153729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ext Box 2"/>
          <p:cNvSpPr txBox="1">
            <a:spLocks noChangeArrowheads="1"/>
          </p:cNvSpPr>
          <p:nvPr/>
        </p:nvSpPr>
        <p:spPr bwMode="auto">
          <a:xfrm>
            <a:off x="304800" y="215900"/>
            <a:ext cx="40147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r>
              <a:rPr lang="en-US" altLang="zh-CN" b="1" smtClean="0">
                <a:solidFill>
                  <a:srgbClr val="FF0000"/>
                </a:solidFill>
                <a:latin typeface="宋体" pitchFamily="2" charset="-122"/>
              </a:rPr>
              <a:t>4</a:t>
            </a:r>
            <a:r>
              <a:rPr lang="zh-CN" altLang="en-US" b="1" smtClean="0">
                <a:solidFill>
                  <a:srgbClr val="FF0000"/>
                </a:solidFill>
                <a:latin typeface="宋体" pitchFamily="2" charset="-122"/>
              </a:rPr>
              <a:t>、写出输出信号的真值表。</a:t>
            </a:r>
          </a:p>
        </p:txBody>
      </p:sp>
      <p:grpSp>
        <p:nvGrpSpPr>
          <p:cNvPr id="100355" name="Group 577"/>
          <p:cNvGrpSpPr>
            <a:grpSpLocks/>
          </p:cNvGrpSpPr>
          <p:nvPr/>
        </p:nvGrpSpPr>
        <p:grpSpPr bwMode="auto">
          <a:xfrm>
            <a:off x="304800" y="609600"/>
            <a:ext cx="8534400" cy="3962400"/>
            <a:chOff x="192" y="384"/>
            <a:chExt cx="5376" cy="2496"/>
          </a:xfrm>
        </p:grpSpPr>
        <p:sp>
          <p:nvSpPr>
            <p:cNvPr id="100414" name="Rectangle 564"/>
            <p:cNvSpPr>
              <a:spLocks noChangeArrowheads="1"/>
            </p:cNvSpPr>
            <p:nvPr/>
          </p:nvSpPr>
          <p:spPr bwMode="auto">
            <a:xfrm>
              <a:off x="192" y="576"/>
              <a:ext cx="768" cy="2304"/>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eaLnBrk="1" hangingPunct="1"/>
              <a:endParaRPr kumimoji="1" lang="zh-CN" altLang="en-US" sz="2400" smtClean="0">
                <a:solidFill>
                  <a:srgbClr val="000000"/>
                </a:solidFill>
                <a:latin typeface="Tahoma" pitchFamily="34" charset="0"/>
              </a:endParaRPr>
            </a:p>
          </p:txBody>
        </p:sp>
        <p:sp>
          <p:nvSpPr>
            <p:cNvPr id="100415" name="Rectangle 566"/>
            <p:cNvSpPr>
              <a:spLocks noChangeArrowheads="1"/>
            </p:cNvSpPr>
            <p:nvPr/>
          </p:nvSpPr>
          <p:spPr bwMode="auto">
            <a:xfrm>
              <a:off x="942" y="384"/>
              <a:ext cx="4608" cy="192"/>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eaLnBrk="1" hangingPunct="1"/>
              <a:endParaRPr kumimoji="1" lang="zh-CN" altLang="en-US" sz="2400" smtClean="0">
                <a:solidFill>
                  <a:srgbClr val="000000"/>
                </a:solidFill>
                <a:latin typeface="Tahoma" pitchFamily="34" charset="0"/>
              </a:endParaRPr>
            </a:p>
          </p:txBody>
        </p:sp>
        <p:sp>
          <p:nvSpPr>
            <p:cNvPr id="100416" name="Rectangle 568"/>
            <p:cNvSpPr>
              <a:spLocks noChangeArrowheads="1"/>
            </p:cNvSpPr>
            <p:nvPr/>
          </p:nvSpPr>
          <p:spPr bwMode="auto">
            <a:xfrm>
              <a:off x="960" y="576"/>
              <a:ext cx="4608" cy="2304"/>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eaLnBrk="1" hangingPunct="1"/>
              <a:endParaRPr kumimoji="1" lang="zh-CN" altLang="en-US" sz="2400" smtClean="0">
                <a:solidFill>
                  <a:srgbClr val="000000"/>
                </a:solidFill>
                <a:latin typeface="Tahoma" pitchFamily="34" charset="0"/>
              </a:endParaRPr>
            </a:p>
          </p:txBody>
        </p:sp>
        <p:grpSp>
          <p:nvGrpSpPr>
            <p:cNvPr id="100417" name="Group 509"/>
            <p:cNvGrpSpPr>
              <a:grpSpLocks/>
            </p:cNvGrpSpPr>
            <p:nvPr/>
          </p:nvGrpSpPr>
          <p:grpSpPr bwMode="auto">
            <a:xfrm>
              <a:off x="192" y="384"/>
              <a:ext cx="5376" cy="2496"/>
              <a:chOff x="-3" y="-3"/>
              <a:chExt cx="3996" cy="5382"/>
            </a:xfrm>
          </p:grpSpPr>
          <p:grpSp>
            <p:nvGrpSpPr>
              <p:cNvPr id="100418" name="Group 507"/>
              <p:cNvGrpSpPr>
                <a:grpSpLocks/>
              </p:cNvGrpSpPr>
              <p:nvPr/>
            </p:nvGrpSpPr>
            <p:grpSpPr bwMode="auto">
              <a:xfrm>
                <a:off x="0" y="0"/>
                <a:ext cx="3990" cy="5376"/>
                <a:chOff x="0" y="0"/>
                <a:chExt cx="3990" cy="5376"/>
              </a:xfrm>
            </p:grpSpPr>
            <p:grpSp>
              <p:nvGrpSpPr>
                <p:cNvPr id="100420" name="Group 172"/>
                <p:cNvGrpSpPr>
                  <a:grpSpLocks/>
                </p:cNvGrpSpPr>
                <p:nvPr/>
              </p:nvGrpSpPr>
              <p:grpSpPr bwMode="auto">
                <a:xfrm>
                  <a:off x="0" y="0"/>
                  <a:ext cx="554" cy="384"/>
                  <a:chOff x="0" y="0"/>
                  <a:chExt cx="554" cy="384"/>
                </a:xfrm>
              </p:grpSpPr>
              <p:sp>
                <p:nvSpPr>
                  <p:cNvPr id="100922" name="Rectangle 3"/>
                  <p:cNvSpPr>
                    <a:spLocks noChangeArrowheads="1"/>
                  </p:cNvSpPr>
                  <p:nvPr/>
                </p:nvSpPr>
                <p:spPr bwMode="auto">
                  <a:xfrm>
                    <a:off x="43" y="0"/>
                    <a:ext cx="46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 </a:t>
                    </a:r>
                  </a:p>
                  <a:p>
                    <a:endParaRPr kumimoji="1" lang="en-US" altLang="zh-CN" sz="1400" b="1" smtClean="0">
                      <a:solidFill>
                        <a:srgbClr val="000000"/>
                      </a:solidFill>
                      <a:latin typeface="Times New Roman" pitchFamily="18" charset="0"/>
                    </a:endParaRPr>
                  </a:p>
                </p:txBody>
              </p:sp>
              <p:sp>
                <p:nvSpPr>
                  <p:cNvPr id="100923" name="Rectangle 171"/>
                  <p:cNvSpPr>
                    <a:spLocks noChangeArrowheads="1"/>
                  </p:cNvSpPr>
                  <p:nvPr/>
                </p:nvSpPr>
                <p:spPr bwMode="auto">
                  <a:xfrm>
                    <a:off x="0" y="0"/>
                    <a:ext cx="55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21" name="Group 174"/>
                <p:cNvGrpSpPr>
                  <a:grpSpLocks/>
                </p:cNvGrpSpPr>
                <p:nvPr/>
              </p:nvGrpSpPr>
              <p:grpSpPr bwMode="auto">
                <a:xfrm>
                  <a:off x="554" y="0"/>
                  <a:ext cx="286" cy="384"/>
                  <a:chOff x="554" y="0"/>
                  <a:chExt cx="286" cy="384"/>
                </a:xfrm>
              </p:grpSpPr>
              <p:sp>
                <p:nvSpPr>
                  <p:cNvPr id="100920" name="Rectangle 4"/>
                  <p:cNvSpPr>
                    <a:spLocks noChangeArrowheads="1"/>
                  </p:cNvSpPr>
                  <p:nvPr/>
                </p:nvSpPr>
                <p:spPr bwMode="auto">
                  <a:xfrm>
                    <a:off x="597" y="0"/>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S0</a:t>
                    </a:r>
                  </a:p>
                  <a:p>
                    <a:endParaRPr kumimoji="1" lang="en-US" altLang="zh-CN" sz="1400" b="1" smtClean="0">
                      <a:solidFill>
                        <a:srgbClr val="000000"/>
                      </a:solidFill>
                      <a:latin typeface="Times New Roman" pitchFamily="18" charset="0"/>
                    </a:endParaRPr>
                  </a:p>
                </p:txBody>
              </p:sp>
              <p:sp>
                <p:nvSpPr>
                  <p:cNvPr id="100921" name="Rectangle 173"/>
                  <p:cNvSpPr>
                    <a:spLocks noChangeArrowheads="1"/>
                  </p:cNvSpPr>
                  <p:nvPr/>
                </p:nvSpPr>
                <p:spPr bwMode="auto">
                  <a:xfrm>
                    <a:off x="554" y="0"/>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22" name="Group 176"/>
                <p:cNvGrpSpPr>
                  <a:grpSpLocks/>
                </p:cNvGrpSpPr>
                <p:nvPr/>
              </p:nvGrpSpPr>
              <p:grpSpPr bwMode="auto">
                <a:xfrm>
                  <a:off x="840" y="0"/>
                  <a:ext cx="304" cy="384"/>
                  <a:chOff x="840" y="0"/>
                  <a:chExt cx="304" cy="384"/>
                </a:xfrm>
              </p:grpSpPr>
              <p:sp>
                <p:nvSpPr>
                  <p:cNvPr id="100918" name="Rectangle 5"/>
                  <p:cNvSpPr>
                    <a:spLocks noChangeArrowheads="1"/>
                  </p:cNvSpPr>
                  <p:nvPr/>
                </p:nvSpPr>
                <p:spPr bwMode="auto">
                  <a:xfrm>
                    <a:off x="883" y="0"/>
                    <a:ext cx="21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S1</a:t>
                    </a:r>
                  </a:p>
                  <a:p>
                    <a:endParaRPr kumimoji="1" lang="en-US" altLang="zh-CN" sz="1400" b="1" smtClean="0">
                      <a:solidFill>
                        <a:srgbClr val="000000"/>
                      </a:solidFill>
                      <a:latin typeface="Times New Roman" pitchFamily="18" charset="0"/>
                    </a:endParaRPr>
                  </a:p>
                </p:txBody>
              </p:sp>
              <p:sp>
                <p:nvSpPr>
                  <p:cNvPr id="100919" name="Rectangle 175"/>
                  <p:cNvSpPr>
                    <a:spLocks noChangeArrowheads="1"/>
                  </p:cNvSpPr>
                  <p:nvPr/>
                </p:nvSpPr>
                <p:spPr bwMode="auto">
                  <a:xfrm>
                    <a:off x="840" y="0"/>
                    <a:ext cx="30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23" name="Group 178"/>
                <p:cNvGrpSpPr>
                  <a:grpSpLocks/>
                </p:cNvGrpSpPr>
                <p:nvPr/>
              </p:nvGrpSpPr>
              <p:grpSpPr bwMode="auto">
                <a:xfrm>
                  <a:off x="1144" y="0"/>
                  <a:ext cx="344" cy="384"/>
                  <a:chOff x="1144" y="0"/>
                  <a:chExt cx="344" cy="384"/>
                </a:xfrm>
              </p:grpSpPr>
              <p:sp>
                <p:nvSpPr>
                  <p:cNvPr id="100916" name="Rectangle 6"/>
                  <p:cNvSpPr>
                    <a:spLocks noChangeArrowheads="1"/>
                  </p:cNvSpPr>
                  <p:nvPr/>
                </p:nvSpPr>
                <p:spPr bwMode="auto">
                  <a:xfrm>
                    <a:off x="1187" y="0"/>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S2</a:t>
                    </a:r>
                  </a:p>
                  <a:p>
                    <a:endParaRPr kumimoji="1" lang="en-US" altLang="zh-CN" sz="1400" b="1" smtClean="0">
                      <a:solidFill>
                        <a:srgbClr val="000000"/>
                      </a:solidFill>
                      <a:latin typeface="Times New Roman" pitchFamily="18" charset="0"/>
                    </a:endParaRPr>
                  </a:p>
                </p:txBody>
              </p:sp>
              <p:sp>
                <p:nvSpPr>
                  <p:cNvPr id="100917" name="Rectangle 177"/>
                  <p:cNvSpPr>
                    <a:spLocks noChangeArrowheads="1"/>
                  </p:cNvSpPr>
                  <p:nvPr/>
                </p:nvSpPr>
                <p:spPr bwMode="auto">
                  <a:xfrm>
                    <a:off x="1144" y="0"/>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24" name="Group 180"/>
                <p:cNvGrpSpPr>
                  <a:grpSpLocks/>
                </p:cNvGrpSpPr>
                <p:nvPr/>
              </p:nvGrpSpPr>
              <p:grpSpPr bwMode="auto">
                <a:xfrm>
                  <a:off x="1488" y="0"/>
                  <a:ext cx="344" cy="384"/>
                  <a:chOff x="1488" y="0"/>
                  <a:chExt cx="344" cy="384"/>
                </a:xfrm>
              </p:grpSpPr>
              <p:sp>
                <p:nvSpPr>
                  <p:cNvPr id="100914" name="Rectangle 7"/>
                  <p:cNvSpPr>
                    <a:spLocks noChangeArrowheads="1"/>
                  </p:cNvSpPr>
                  <p:nvPr/>
                </p:nvSpPr>
                <p:spPr bwMode="auto">
                  <a:xfrm>
                    <a:off x="1531" y="0"/>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S3</a:t>
                    </a:r>
                  </a:p>
                  <a:p>
                    <a:endParaRPr kumimoji="1" lang="en-US" altLang="zh-CN" sz="1400" b="1" smtClean="0">
                      <a:solidFill>
                        <a:srgbClr val="000000"/>
                      </a:solidFill>
                      <a:latin typeface="Times New Roman" pitchFamily="18" charset="0"/>
                    </a:endParaRPr>
                  </a:p>
                </p:txBody>
              </p:sp>
              <p:sp>
                <p:nvSpPr>
                  <p:cNvPr id="100915" name="Rectangle 179"/>
                  <p:cNvSpPr>
                    <a:spLocks noChangeArrowheads="1"/>
                  </p:cNvSpPr>
                  <p:nvPr/>
                </p:nvSpPr>
                <p:spPr bwMode="auto">
                  <a:xfrm>
                    <a:off x="1488" y="0"/>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25" name="Group 182"/>
                <p:cNvGrpSpPr>
                  <a:grpSpLocks/>
                </p:cNvGrpSpPr>
                <p:nvPr/>
              </p:nvGrpSpPr>
              <p:grpSpPr bwMode="auto">
                <a:xfrm>
                  <a:off x="1832" y="0"/>
                  <a:ext cx="286" cy="384"/>
                  <a:chOff x="1832" y="0"/>
                  <a:chExt cx="286" cy="384"/>
                </a:xfrm>
              </p:grpSpPr>
              <p:sp>
                <p:nvSpPr>
                  <p:cNvPr id="100912" name="Rectangle 8"/>
                  <p:cNvSpPr>
                    <a:spLocks noChangeArrowheads="1"/>
                  </p:cNvSpPr>
                  <p:nvPr/>
                </p:nvSpPr>
                <p:spPr bwMode="auto">
                  <a:xfrm>
                    <a:off x="1875" y="0"/>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S4</a:t>
                    </a:r>
                  </a:p>
                  <a:p>
                    <a:endParaRPr kumimoji="1" lang="en-US" altLang="zh-CN" sz="1400" b="1" smtClean="0">
                      <a:solidFill>
                        <a:srgbClr val="000000"/>
                      </a:solidFill>
                      <a:latin typeface="Times New Roman" pitchFamily="18" charset="0"/>
                    </a:endParaRPr>
                  </a:p>
                </p:txBody>
              </p:sp>
              <p:sp>
                <p:nvSpPr>
                  <p:cNvPr id="100913" name="Rectangle 181"/>
                  <p:cNvSpPr>
                    <a:spLocks noChangeArrowheads="1"/>
                  </p:cNvSpPr>
                  <p:nvPr/>
                </p:nvSpPr>
                <p:spPr bwMode="auto">
                  <a:xfrm>
                    <a:off x="1832" y="0"/>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26" name="Group 184"/>
                <p:cNvGrpSpPr>
                  <a:grpSpLocks/>
                </p:cNvGrpSpPr>
                <p:nvPr/>
              </p:nvGrpSpPr>
              <p:grpSpPr bwMode="auto">
                <a:xfrm>
                  <a:off x="2118" y="0"/>
                  <a:ext cx="286" cy="384"/>
                  <a:chOff x="2118" y="0"/>
                  <a:chExt cx="286" cy="384"/>
                </a:xfrm>
              </p:grpSpPr>
              <p:sp>
                <p:nvSpPr>
                  <p:cNvPr id="100910" name="Rectangle 9"/>
                  <p:cNvSpPr>
                    <a:spLocks noChangeArrowheads="1"/>
                  </p:cNvSpPr>
                  <p:nvPr/>
                </p:nvSpPr>
                <p:spPr bwMode="auto">
                  <a:xfrm>
                    <a:off x="2161" y="0"/>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S5</a:t>
                    </a:r>
                  </a:p>
                  <a:p>
                    <a:endParaRPr kumimoji="1" lang="en-US" altLang="zh-CN" sz="1400" b="1" smtClean="0">
                      <a:solidFill>
                        <a:srgbClr val="000000"/>
                      </a:solidFill>
                      <a:latin typeface="Times New Roman" pitchFamily="18" charset="0"/>
                    </a:endParaRPr>
                  </a:p>
                </p:txBody>
              </p:sp>
              <p:sp>
                <p:nvSpPr>
                  <p:cNvPr id="100911" name="Rectangle 183"/>
                  <p:cNvSpPr>
                    <a:spLocks noChangeArrowheads="1"/>
                  </p:cNvSpPr>
                  <p:nvPr/>
                </p:nvSpPr>
                <p:spPr bwMode="auto">
                  <a:xfrm>
                    <a:off x="2118" y="0"/>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27" name="Group 186"/>
                <p:cNvGrpSpPr>
                  <a:grpSpLocks/>
                </p:cNvGrpSpPr>
                <p:nvPr/>
              </p:nvGrpSpPr>
              <p:grpSpPr bwMode="auto">
                <a:xfrm>
                  <a:off x="2404" y="0"/>
                  <a:ext cx="344" cy="384"/>
                  <a:chOff x="2404" y="0"/>
                  <a:chExt cx="344" cy="384"/>
                </a:xfrm>
              </p:grpSpPr>
              <p:sp>
                <p:nvSpPr>
                  <p:cNvPr id="100908" name="Rectangle 10"/>
                  <p:cNvSpPr>
                    <a:spLocks noChangeArrowheads="1"/>
                  </p:cNvSpPr>
                  <p:nvPr/>
                </p:nvSpPr>
                <p:spPr bwMode="auto">
                  <a:xfrm>
                    <a:off x="2447" y="0"/>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S6</a:t>
                    </a:r>
                  </a:p>
                  <a:p>
                    <a:endParaRPr kumimoji="1" lang="en-US" altLang="zh-CN" sz="1400" b="1" smtClean="0">
                      <a:solidFill>
                        <a:srgbClr val="000000"/>
                      </a:solidFill>
                      <a:latin typeface="Times New Roman" pitchFamily="18" charset="0"/>
                    </a:endParaRPr>
                  </a:p>
                </p:txBody>
              </p:sp>
              <p:sp>
                <p:nvSpPr>
                  <p:cNvPr id="100909" name="Rectangle 185"/>
                  <p:cNvSpPr>
                    <a:spLocks noChangeArrowheads="1"/>
                  </p:cNvSpPr>
                  <p:nvPr/>
                </p:nvSpPr>
                <p:spPr bwMode="auto">
                  <a:xfrm>
                    <a:off x="2404" y="0"/>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28" name="Group 188"/>
                <p:cNvGrpSpPr>
                  <a:grpSpLocks/>
                </p:cNvGrpSpPr>
                <p:nvPr/>
              </p:nvGrpSpPr>
              <p:grpSpPr bwMode="auto">
                <a:xfrm>
                  <a:off x="2748" y="0"/>
                  <a:ext cx="344" cy="384"/>
                  <a:chOff x="2748" y="0"/>
                  <a:chExt cx="344" cy="384"/>
                </a:xfrm>
              </p:grpSpPr>
              <p:sp>
                <p:nvSpPr>
                  <p:cNvPr id="100906" name="Rectangle 11"/>
                  <p:cNvSpPr>
                    <a:spLocks noChangeArrowheads="1"/>
                  </p:cNvSpPr>
                  <p:nvPr/>
                </p:nvSpPr>
                <p:spPr bwMode="auto">
                  <a:xfrm>
                    <a:off x="2791" y="0"/>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S7</a:t>
                    </a:r>
                  </a:p>
                  <a:p>
                    <a:endParaRPr kumimoji="1" lang="en-US" altLang="zh-CN" sz="1400" b="1" smtClean="0">
                      <a:solidFill>
                        <a:srgbClr val="000000"/>
                      </a:solidFill>
                      <a:latin typeface="Times New Roman" pitchFamily="18" charset="0"/>
                    </a:endParaRPr>
                  </a:p>
                </p:txBody>
              </p:sp>
              <p:sp>
                <p:nvSpPr>
                  <p:cNvPr id="100907" name="Rectangle 187"/>
                  <p:cNvSpPr>
                    <a:spLocks noChangeArrowheads="1"/>
                  </p:cNvSpPr>
                  <p:nvPr/>
                </p:nvSpPr>
                <p:spPr bwMode="auto">
                  <a:xfrm>
                    <a:off x="2748" y="0"/>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29" name="Group 190"/>
                <p:cNvGrpSpPr>
                  <a:grpSpLocks/>
                </p:cNvGrpSpPr>
                <p:nvPr/>
              </p:nvGrpSpPr>
              <p:grpSpPr bwMode="auto">
                <a:xfrm>
                  <a:off x="3092" y="0"/>
                  <a:ext cx="286" cy="384"/>
                  <a:chOff x="3092" y="0"/>
                  <a:chExt cx="286" cy="384"/>
                </a:xfrm>
              </p:grpSpPr>
              <p:sp>
                <p:nvSpPr>
                  <p:cNvPr id="100904" name="Rectangle 12"/>
                  <p:cNvSpPr>
                    <a:spLocks noChangeArrowheads="1"/>
                  </p:cNvSpPr>
                  <p:nvPr/>
                </p:nvSpPr>
                <p:spPr bwMode="auto">
                  <a:xfrm>
                    <a:off x="3135" y="0"/>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S8</a:t>
                    </a:r>
                  </a:p>
                  <a:p>
                    <a:endParaRPr kumimoji="1" lang="en-US" altLang="zh-CN" sz="1400" b="1" smtClean="0">
                      <a:solidFill>
                        <a:srgbClr val="000000"/>
                      </a:solidFill>
                      <a:latin typeface="Times New Roman" pitchFamily="18" charset="0"/>
                    </a:endParaRPr>
                  </a:p>
                </p:txBody>
              </p:sp>
              <p:sp>
                <p:nvSpPr>
                  <p:cNvPr id="100905" name="Rectangle 189"/>
                  <p:cNvSpPr>
                    <a:spLocks noChangeArrowheads="1"/>
                  </p:cNvSpPr>
                  <p:nvPr/>
                </p:nvSpPr>
                <p:spPr bwMode="auto">
                  <a:xfrm>
                    <a:off x="3092" y="0"/>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30" name="Group 192"/>
                <p:cNvGrpSpPr>
                  <a:grpSpLocks/>
                </p:cNvGrpSpPr>
                <p:nvPr/>
              </p:nvGrpSpPr>
              <p:grpSpPr bwMode="auto">
                <a:xfrm>
                  <a:off x="3378" y="0"/>
                  <a:ext cx="286" cy="384"/>
                  <a:chOff x="3378" y="0"/>
                  <a:chExt cx="286" cy="384"/>
                </a:xfrm>
              </p:grpSpPr>
              <p:sp>
                <p:nvSpPr>
                  <p:cNvPr id="100902" name="Rectangle 13"/>
                  <p:cNvSpPr>
                    <a:spLocks noChangeArrowheads="1"/>
                  </p:cNvSpPr>
                  <p:nvPr/>
                </p:nvSpPr>
                <p:spPr bwMode="auto">
                  <a:xfrm>
                    <a:off x="3421" y="0"/>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S9</a:t>
                    </a:r>
                  </a:p>
                  <a:p>
                    <a:endParaRPr kumimoji="1" lang="en-US" altLang="zh-CN" sz="1400" b="1" smtClean="0">
                      <a:solidFill>
                        <a:srgbClr val="000000"/>
                      </a:solidFill>
                      <a:latin typeface="Times New Roman" pitchFamily="18" charset="0"/>
                    </a:endParaRPr>
                  </a:p>
                </p:txBody>
              </p:sp>
              <p:sp>
                <p:nvSpPr>
                  <p:cNvPr id="100903" name="Rectangle 191"/>
                  <p:cNvSpPr>
                    <a:spLocks noChangeArrowheads="1"/>
                  </p:cNvSpPr>
                  <p:nvPr/>
                </p:nvSpPr>
                <p:spPr bwMode="auto">
                  <a:xfrm>
                    <a:off x="3378" y="0"/>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31" name="Group 194"/>
                <p:cNvGrpSpPr>
                  <a:grpSpLocks/>
                </p:cNvGrpSpPr>
                <p:nvPr/>
              </p:nvGrpSpPr>
              <p:grpSpPr bwMode="auto">
                <a:xfrm>
                  <a:off x="3664" y="0"/>
                  <a:ext cx="326" cy="384"/>
                  <a:chOff x="3664" y="0"/>
                  <a:chExt cx="326" cy="384"/>
                </a:xfrm>
              </p:grpSpPr>
              <p:sp>
                <p:nvSpPr>
                  <p:cNvPr id="100900" name="Rectangle 14"/>
                  <p:cNvSpPr>
                    <a:spLocks noChangeArrowheads="1"/>
                  </p:cNvSpPr>
                  <p:nvPr/>
                </p:nvSpPr>
                <p:spPr bwMode="auto">
                  <a:xfrm>
                    <a:off x="3707" y="0"/>
                    <a:ext cx="24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S10</a:t>
                    </a:r>
                  </a:p>
                  <a:p>
                    <a:endParaRPr kumimoji="1" lang="en-US" altLang="zh-CN" sz="1400" b="1" smtClean="0">
                      <a:solidFill>
                        <a:srgbClr val="000000"/>
                      </a:solidFill>
                      <a:latin typeface="Times New Roman" pitchFamily="18" charset="0"/>
                    </a:endParaRPr>
                  </a:p>
                </p:txBody>
              </p:sp>
              <p:sp>
                <p:nvSpPr>
                  <p:cNvPr id="100901" name="Rectangle 193"/>
                  <p:cNvSpPr>
                    <a:spLocks noChangeArrowheads="1"/>
                  </p:cNvSpPr>
                  <p:nvPr/>
                </p:nvSpPr>
                <p:spPr bwMode="auto">
                  <a:xfrm>
                    <a:off x="3664" y="0"/>
                    <a:ext cx="32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32" name="Group 196"/>
                <p:cNvGrpSpPr>
                  <a:grpSpLocks/>
                </p:cNvGrpSpPr>
                <p:nvPr/>
              </p:nvGrpSpPr>
              <p:grpSpPr bwMode="auto">
                <a:xfrm>
                  <a:off x="0" y="384"/>
                  <a:ext cx="554" cy="384"/>
                  <a:chOff x="0" y="384"/>
                  <a:chExt cx="554" cy="384"/>
                </a:xfrm>
              </p:grpSpPr>
              <p:sp>
                <p:nvSpPr>
                  <p:cNvPr id="100898" name="Rectangle 15"/>
                  <p:cNvSpPr>
                    <a:spLocks noChangeArrowheads="1"/>
                  </p:cNvSpPr>
                  <p:nvPr/>
                </p:nvSpPr>
                <p:spPr bwMode="auto">
                  <a:xfrm>
                    <a:off x="43" y="384"/>
                    <a:ext cx="46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WritePC</a:t>
                    </a:r>
                  </a:p>
                  <a:p>
                    <a:endParaRPr kumimoji="1" lang="en-US" altLang="zh-CN" sz="1400" b="1" smtClean="0">
                      <a:solidFill>
                        <a:srgbClr val="000000"/>
                      </a:solidFill>
                      <a:latin typeface="Times New Roman" pitchFamily="18" charset="0"/>
                    </a:endParaRPr>
                  </a:p>
                </p:txBody>
              </p:sp>
              <p:sp>
                <p:nvSpPr>
                  <p:cNvPr id="100899" name="Rectangle 195"/>
                  <p:cNvSpPr>
                    <a:spLocks noChangeArrowheads="1"/>
                  </p:cNvSpPr>
                  <p:nvPr/>
                </p:nvSpPr>
                <p:spPr bwMode="auto">
                  <a:xfrm>
                    <a:off x="0" y="384"/>
                    <a:ext cx="55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33" name="Group 198"/>
                <p:cNvGrpSpPr>
                  <a:grpSpLocks/>
                </p:cNvGrpSpPr>
                <p:nvPr/>
              </p:nvGrpSpPr>
              <p:grpSpPr bwMode="auto">
                <a:xfrm>
                  <a:off x="554" y="384"/>
                  <a:ext cx="286" cy="384"/>
                  <a:chOff x="554" y="384"/>
                  <a:chExt cx="286" cy="384"/>
                </a:xfrm>
              </p:grpSpPr>
              <p:sp>
                <p:nvSpPr>
                  <p:cNvPr id="100896" name="Rectangle 16"/>
                  <p:cNvSpPr>
                    <a:spLocks noChangeArrowheads="1"/>
                  </p:cNvSpPr>
                  <p:nvPr/>
                </p:nvSpPr>
                <p:spPr bwMode="auto">
                  <a:xfrm>
                    <a:off x="597" y="384"/>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1</a:t>
                    </a:r>
                  </a:p>
                  <a:p>
                    <a:endParaRPr kumimoji="1" lang="en-US" altLang="zh-CN" sz="1400" b="1" smtClean="0">
                      <a:solidFill>
                        <a:srgbClr val="000000"/>
                      </a:solidFill>
                      <a:latin typeface="Times New Roman" pitchFamily="18" charset="0"/>
                    </a:endParaRPr>
                  </a:p>
                </p:txBody>
              </p:sp>
              <p:sp>
                <p:nvSpPr>
                  <p:cNvPr id="100897" name="Rectangle 197"/>
                  <p:cNvSpPr>
                    <a:spLocks noChangeArrowheads="1"/>
                  </p:cNvSpPr>
                  <p:nvPr/>
                </p:nvSpPr>
                <p:spPr bwMode="auto">
                  <a:xfrm>
                    <a:off x="554" y="384"/>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34" name="Group 200"/>
                <p:cNvGrpSpPr>
                  <a:grpSpLocks/>
                </p:cNvGrpSpPr>
                <p:nvPr/>
              </p:nvGrpSpPr>
              <p:grpSpPr bwMode="auto">
                <a:xfrm>
                  <a:off x="840" y="384"/>
                  <a:ext cx="304" cy="384"/>
                  <a:chOff x="840" y="384"/>
                  <a:chExt cx="304" cy="384"/>
                </a:xfrm>
              </p:grpSpPr>
              <p:sp>
                <p:nvSpPr>
                  <p:cNvPr id="100894" name="Rectangle 17"/>
                  <p:cNvSpPr>
                    <a:spLocks noChangeArrowheads="1"/>
                  </p:cNvSpPr>
                  <p:nvPr/>
                </p:nvSpPr>
                <p:spPr bwMode="auto">
                  <a:xfrm>
                    <a:off x="883" y="384"/>
                    <a:ext cx="21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FF0066"/>
                        </a:solidFill>
                        <a:latin typeface="Times New Roman" pitchFamily="18" charset="0"/>
                      </a:rPr>
                      <a:t>BT</a:t>
                    </a:r>
                  </a:p>
                  <a:p>
                    <a:endParaRPr kumimoji="1" lang="en-US" altLang="zh-CN" sz="1400" b="1" smtClean="0">
                      <a:solidFill>
                        <a:srgbClr val="000000"/>
                      </a:solidFill>
                      <a:latin typeface="Times New Roman" pitchFamily="18" charset="0"/>
                    </a:endParaRPr>
                  </a:p>
                </p:txBody>
              </p:sp>
              <p:sp>
                <p:nvSpPr>
                  <p:cNvPr id="100895" name="Rectangle 199"/>
                  <p:cNvSpPr>
                    <a:spLocks noChangeArrowheads="1"/>
                  </p:cNvSpPr>
                  <p:nvPr/>
                </p:nvSpPr>
                <p:spPr bwMode="auto">
                  <a:xfrm>
                    <a:off x="840" y="384"/>
                    <a:ext cx="30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35" name="Group 202"/>
                <p:cNvGrpSpPr>
                  <a:grpSpLocks/>
                </p:cNvGrpSpPr>
                <p:nvPr/>
              </p:nvGrpSpPr>
              <p:grpSpPr bwMode="auto">
                <a:xfrm>
                  <a:off x="1144" y="384"/>
                  <a:ext cx="344" cy="384"/>
                  <a:chOff x="1144" y="384"/>
                  <a:chExt cx="344" cy="384"/>
                </a:xfrm>
              </p:grpSpPr>
              <p:sp>
                <p:nvSpPr>
                  <p:cNvPr id="100892" name="Rectangle 18"/>
                  <p:cNvSpPr>
                    <a:spLocks noChangeArrowheads="1"/>
                  </p:cNvSpPr>
                  <p:nvPr/>
                </p:nvSpPr>
                <p:spPr bwMode="auto">
                  <a:xfrm>
                    <a:off x="1187" y="384"/>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893" name="Rectangle 201"/>
                  <p:cNvSpPr>
                    <a:spLocks noChangeArrowheads="1"/>
                  </p:cNvSpPr>
                  <p:nvPr/>
                </p:nvSpPr>
                <p:spPr bwMode="auto">
                  <a:xfrm>
                    <a:off x="1144" y="384"/>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36" name="Group 204"/>
                <p:cNvGrpSpPr>
                  <a:grpSpLocks/>
                </p:cNvGrpSpPr>
                <p:nvPr/>
              </p:nvGrpSpPr>
              <p:grpSpPr bwMode="auto">
                <a:xfrm>
                  <a:off x="1488" y="384"/>
                  <a:ext cx="344" cy="384"/>
                  <a:chOff x="1488" y="384"/>
                  <a:chExt cx="344" cy="384"/>
                </a:xfrm>
              </p:grpSpPr>
              <p:sp>
                <p:nvSpPr>
                  <p:cNvPr id="100890" name="Rectangle 19"/>
                  <p:cNvSpPr>
                    <a:spLocks noChangeArrowheads="1"/>
                  </p:cNvSpPr>
                  <p:nvPr/>
                </p:nvSpPr>
                <p:spPr bwMode="auto">
                  <a:xfrm>
                    <a:off x="1531" y="384"/>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891" name="Rectangle 203"/>
                  <p:cNvSpPr>
                    <a:spLocks noChangeArrowheads="1"/>
                  </p:cNvSpPr>
                  <p:nvPr/>
                </p:nvSpPr>
                <p:spPr bwMode="auto">
                  <a:xfrm>
                    <a:off x="1488" y="384"/>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37" name="Group 206"/>
                <p:cNvGrpSpPr>
                  <a:grpSpLocks/>
                </p:cNvGrpSpPr>
                <p:nvPr/>
              </p:nvGrpSpPr>
              <p:grpSpPr bwMode="auto">
                <a:xfrm>
                  <a:off x="1832" y="384"/>
                  <a:ext cx="286" cy="384"/>
                  <a:chOff x="1832" y="384"/>
                  <a:chExt cx="286" cy="384"/>
                </a:xfrm>
              </p:grpSpPr>
              <p:sp>
                <p:nvSpPr>
                  <p:cNvPr id="100888" name="Rectangle 20"/>
                  <p:cNvSpPr>
                    <a:spLocks noChangeArrowheads="1"/>
                  </p:cNvSpPr>
                  <p:nvPr/>
                </p:nvSpPr>
                <p:spPr bwMode="auto">
                  <a:xfrm>
                    <a:off x="1875" y="384"/>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889" name="Rectangle 205"/>
                  <p:cNvSpPr>
                    <a:spLocks noChangeArrowheads="1"/>
                  </p:cNvSpPr>
                  <p:nvPr/>
                </p:nvSpPr>
                <p:spPr bwMode="auto">
                  <a:xfrm>
                    <a:off x="1832" y="384"/>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38" name="Group 208"/>
                <p:cNvGrpSpPr>
                  <a:grpSpLocks/>
                </p:cNvGrpSpPr>
                <p:nvPr/>
              </p:nvGrpSpPr>
              <p:grpSpPr bwMode="auto">
                <a:xfrm>
                  <a:off x="2118" y="384"/>
                  <a:ext cx="286" cy="384"/>
                  <a:chOff x="2118" y="384"/>
                  <a:chExt cx="286" cy="384"/>
                </a:xfrm>
              </p:grpSpPr>
              <p:sp>
                <p:nvSpPr>
                  <p:cNvPr id="100886" name="Rectangle 21"/>
                  <p:cNvSpPr>
                    <a:spLocks noChangeArrowheads="1"/>
                  </p:cNvSpPr>
                  <p:nvPr/>
                </p:nvSpPr>
                <p:spPr bwMode="auto">
                  <a:xfrm>
                    <a:off x="2161" y="384"/>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887" name="Rectangle 207"/>
                  <p:cNvSpPr>
                    <a:spLocks noChangeArrowheads="1"/>
                  </p:cNvSpPr>
                  <p:nvPr/>
                </p:nvSpPr>
                <p:spPr bwMode="auto">
                  <a:xfrm>
                    <a:off x="2118" y="384"/>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39" name="Group 210"/>
                <p:cNvGrpSpPr>
                  <a:grpSpLocks/>
                </p:cNvGrpSpPr>
                <p:nvPr/>
              </p:nvGrpSpPr>
              <p:grpSpPr bwMode="auto">
                <a:xfrm>
                  <a:off x="2404" y="384"/>
                  <a:ext cx="344" cy="384"/>
                  <a:chOff x="2404" y="384"/>
                  <a:chExt cx="344" cy="384"/>
                </a:xfrm>
              </p:grpSpPr>
              <p:sp>
                <p:nvSpPr>
                  <p:cNvPr id="100884" name="Rectangle 22"/>
                  <p:cNvSpPr>
                    <a:spLocks noChangeArrowheads="1"/>
                  </p:cNvSpPr>
                  <p:nvPr/>
                </p:nvSpPr>
                <p:spPr bwMode="auto">
                  <a:xfrm>
                    <a:off x="2447" y="384"/>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885" name="Rectangle 209"/>
                  <p:cNvSpPr>
                    <a:spLocks noChangeArrowheads="1"/>
                  </p:cNvSpPr>
                  <p:nvPr/>
                </p:nvSpPr>
                <p:spPr bwMode="auto">
                  <a:xfrm>
                    <a:off x="2404" y="384"/>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40" name="Group 212"/>
                <p:cNvGrpSpPr>
                  <a:grpSpLocks/>
                </p:cNvGrpSpPr>
                <p:nvPr/>
              </p:nvGrpSpPr>
              <p:grpSpPr bwMode="auto">
                <a:xfrm>
                  <a:off x="2748" y="384"/>
                  <a:ext cx="344" cy="384"/>
                  <a:chOff x="2748" y="384"/>
                  <a:chExt cx="344" cy="384"/>
                </a:xfrm>
              </p:grpSpPr>
              <p:sp>
                <p:nvSpPr>
                  <p:cNvPr id="100882" name="Rectangle 23"/>
                  <p:cNvSpPr>
                    <a:spLocks noChangeArrowheads="1"/>
                  </p:cNvSpPr>
                  <p:nvPr/>
                </p:nvSpPr>
                <p:spPr bwMode="auto">
                  <a:xfrm>
                    <a:off x="2791" y="384"/>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883" name="Rectangle 211"/>
                  <p:cNvSpPr>
                    <a:spLocks noChangeArrowheads="1"/>
                  </p:cNvSpPr>
                  <p:nvPr/>
                </p:nvSpPr>
                <p:spPr bwMode="auto">
                  <a:xfrm>
                    <a:off x="2748" y="384"/>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41" name="Group 214"/>
                <p:cNvGrpSpPr>
                  <a:grpSpLocks/>
                </p:cNvGrpSpPr>
                <p:nvPr/>
              </p:nvGrpSpPr>
              <p:grpSpPr bwMode="auto">
                <a:xfrm>
                  <a:off x="3092" y="384"/>
                  <a:ext cx="286" cy="384"/>
                  <a:chOff x="3092" y="384"/>
                  <a:chExt cx="286" cy="384"/>
                </a:xfrm>
              </p:grpSpPr>
              <p:sp>
                <p:nvSpPr>
                  <p:cNvPr id="100880" name="Rectangle 24"/>
                  <p:cNvSpPr>
                    <a:spLocks noChangeArrowheads="1"/>
                  </p:cNvSpPr>
                  <p:nvPr/>
                </p:nvSpPr>
                <p:spPr bwMode="auto">
                  <a:xfrm>
                    <a:off x="3135" y="384"/>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881" name="Rectangle 213"/>
                  <p:cNvSpPr>
                    <a:spLocks noChangeArrowheads="1"/>
                  </p:cNvSpPr>
                  <p:nvPr/>
                </p:nvSpPr>
                <p:spPr bwMode="auto">
                  <a:xfrm>
                    <a:off x="3092" y="384"/>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42" name="Group 216"/>
                <p:cNvGrpSpPr>
                  <a:grpSpLocks/>
                </p:cNvGrpSpPr>
                <p:nvPr/>
              </p:nvGrpSpPr>
              <p:grpSpPr bwMode="auto">
                <a:xfrm>
                  <a:off x="3378" y="384"/>
                  <a:ext cx="286" cy="384"/>
                  <a:chOff x="3378" y="384"/>
                  <a:chExt cx="286" cy="384"/>
                </a:xfrm>
              </p:grpSpPr>
              <p:sp>
                <p:nvSpPr>
                  <p:cNvPr id="100878" name="Rectangle 25"/>
                  <p:cNvSpPr>
                    <a:spLocks noChangeArrowheads="1"/>
                  </p:cNvSpPr>
                  <p:nvPr/>
                </p:nvSpPr>
                <p:spPr bwMode="auto">
                  <a:xfrm>
                    <a:off x="3421" y="384"/>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879" name="Rectangle 215"/>
                  <p:cNvSpPr>
                    <a:spLocks noChangeArrowheads="1"/>
                  </p:cNvSpPr>
                  <p:nvPr/>
                </p:nvSpPr>
                <p:spPr bwMode="auto">
                  <a:xfrm>
                    <a:off x="3378" y="384"/>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43" name="Group 218"/>
                <p:cNvGrpSpPr>
                  <a:grpSpLocks/>
                </p:cNvGrpSpPr>
                <p:nvPr/>
              </p:nvGrpSpPr>
              <p:grpSpPr bwMode="auto">
                <a:xfrm>
                  <a:off x="3664" y="384"/>
                  <a:ext cx="326" cy="384"/>
                  <a:chOff x="3664" y="384"/>
                  <a:chExt cx="326" cy="384"/>
                </a:xfrm>
              </p:grpSpPr>
              <p:sp>
                <p:nvSpPr>
                  <p:cNvPr id="100876" name="Rectangle 26"/>
                  <p:cNvSpPr>
                    <a:spLocks noChangeArrowheads="1"/>
                  </p:cNvSpPr>
                  <p:nvPr/>
                </p:nvSpPr>
                <p:spPr bwMode="auto">
                  <a:xfrm>
                    <a:off x="3707" y="384"/>
                    <a:ext cx="24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877" name="Rectangle 217"/>
                  <p:cNvSpPr>
                    <a:spLocks noChangeArrowheads="1"/>
                  </p:cNvSpPr>
                  <p:nvPr/>
                </p:nvSpPr>
                <p:spPr bwMode="auto">
                  <a:xfrm>
                    <a:off x="3664" y="384"/>
                    <a:ext cx="32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44" name="Group 220"/>
                <p:cNvGrpSpPr>
                  <a:grpSpLocks/>
                </p:cNvGrpSpPr>
                <p:nvPr/>
              </p:nvGrpSpPr>
              <p:grpSpPr bwMode="auto">
                <a:xfrm>
                  <a:off x="0" y="768"/>
                  <a:ext cx="554" cy="384"/>
                  <a:chOff x="0" y="768"/>
                  <a:chExt cx="554" cy="384"/>
                </a:xfrm>
              </p:grpSpPr>
              <p:sp>
                <p:nvSpPr>
                  <p:cNvPr id="100874" name="Rectangle 27"/>
                  <p:cNvSpPr>
                    <a:spLocks noChangeArrowheads="1"/>
                  </p:cNvSpPr>
                  <p:nvPr/>
                </p:nvSpPr>
                <p:spPr bwMode="auto">
                  <a:xfrm>
                    <a:off x="43" y="768"/>
                    <a:ext cx="46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SelLdst</a:t>
                    </a:r>
                  </a:p>
                  <a:p>
                    <a:endParaRPr kumimoji="1" lang="en-US" altLang="zh-CN" sz="1400" b="1" smtClean="0">
                      <a:solidFill>
                        <a:srgbClr val="000000"/>
                      </a:solidFill>
                      <a:latin typeface="Times New Roman" pitchFamily="18" charset="0"/>
                    </a:endParaRPr>
                  </a:p>
                </p:txBody>
              </p:sp>
              <p:sp>
                <p:nvSpPr>
                  <p:cNvPr id="100875" name="Rectangle 219"/>
                  <p:cNvSpPr>
                    <a:spLocks noChangeArrowheads="1"/>
                  </p:cNvSpPr>
                  <p:nvPr/>
                </p:nvSpPr>
                <p:spPr bwMode="auto">
                  <a:xfrm>
                    <a:off x="0" y="768"/>
                    <a:ext cx="55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45" name="Group 222"/>
                <p:cNvGrpSpPr>
                  <a:grpSpLocks/>
                </p:cNvGrpSpPr>
                <p:nvPr/>
              </p:nvGrpSpPr>
              <p:grpSpPr bwMode="auto">
                <a:xfrm>
                  <a:off x="554" y="768"/>
                  <a:ext cx="286" cy="384"/>
                  <a:chOff x="554" y="768"/>
                  <a:chExt cx="286" cy="384"/>
                </a:xfrm>
              </p:grpSpPr>
              <p:sp>
                <p:nvSpPr>
                  <p:cNvPr id="100872" name="Rectangle 28"/>
                  <p:cNvSpPr>
                    <a:spLocks noChangeArrowheads="1"/>
                  </p:cNvSpPr>
                  <p:nvPr/>
                </p:nvSpPr>
                <p:spPr bwMode="auto">
                  <a:xfrm>
                    <a:off x="597" y="768"/>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873" name="Rectangle 221"/>
                  <p:cNvSpPr>
                    <a:spLocks noChangeArrowheads="1"/>
                  </p:cNvSpPr>
                  <p:nvPr/>
                </p:nvSpPr>
                <p:spPr bwMode="auto">
                  <a:xfrm>
                    <a:off x="554" y="768"/>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46" name="Group 224"/>
                <p:cNvGrpSpPr>
                  <a:grpSpLocks/>
                </p:cNvGrpSpPr>
                <p:nvPr/>
              </p:nvGrpSpPr>
              <p:grpSpPr bwMode="auto">
                <a:xfrm>
                  <a:off x="840" y="768"/>
                  <a:ext cx="304" cy="384"/>
                  <a:chOff x="840" y="768"/>
                  <a:chExt cx="304" cy="384"/>
                </a:xfrm>
              </p:grpSpPr>
              <p:sp>
                <p:nvSpPr>
                  <p:cNvPr id="100870" name="Rectangle 29"/>
                  <p:cNvSpPr>
                    <a:spLocks noChangeArrowheads="1"/>
                  </p:cNvSpPr>
                  <p:nvPr/>
                </p:nvSpPr>
                <p:spPr bwMode="auto">
                  <a:xfrm>
                    <a:off x="883" y="768"/>
                    <a:ext cx="21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X</a:t>
                    </a:r>
                  </a:p>
                  <a:p>
                    <a:endParaRPr kumimoji="1" lang="en-US" altLang="zh-CN" sz="1400" b="1" smtClean="0">
                      <a:solidFill>
                        <a:srgbClr val="000000"/>
                      </a:solidFill>
                      <a:latin typeface="Times New Roman" pitchFamily="18" charset="0"/>
                    </a:endParaRPr>
                  </a:p>
                </p:txBody>
              </p:sp>
              <p:sp>
                <p:nvSpPr>
                  <p:cNvPr id="100871" name="Rectangle 223"/>
                  <p:cNvSpPr>
                    <a:spLocks noChangeArrowheads="1"/>
                  </p:cNvSpPr>
                  <p:nvPr/>
                </p:nvSpPr>
                <p:spPr bwMode="auto">
                  <a:xfrm>
                    <a:off x="840" y="768"/>
                    <a:ext cx="30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47" name="Group 226"/>
                <p:cNvGrpSpPr>
                  <a:grpSpLocks/>
                </p:cNvGrpSpPr>
                <p:nvPr/>
              </p:nvGrpSpPr>
              <p:grpSpPr bwMode="auto">
                <a:xfrm>
                  <a:off x="1144" y="768"/>
                  <a:ext cx="344" cy="384"/>
                  <a:chOff x="1144" y="768"/>
                  <a:chExt cx="344" cy="384"/>
                </a:xfrm>
              </p:grpSpPr>
              <p:sp>
                <p:nvSpPr>
                  <p:cNvPr id="100868" name="Rectangle 30"/>
                  <p:cNvSpPr>
                    <a:spLocks noChangeArrowheads="1"/>
                  </p:cNvSpPr>
                  <p:nvPr/>
                </p:nvSpPr>
                <p:spPr bwMode="auto">
                  <a:xfrm>
                    <a:off x="1187" y="768"/>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X</a:t>
                    </a:r>
                  </a:p>
                  <a:p>
                    <a:endParaRPr kumimoji="1" lang="en-US" altLang="zh-CN" sz="1400" b="1" smtClean="0">
                      <a:solidFill>
                        <a:srgbClr val="000000"/>
                      </a:solidFill>
                      <a:latin typeface="Times New Roman" pitchFamily="18" charset="0"/>
                    </a:endParaRPr>
                  </a:p>
                </p:txBody>
              </p:sp>
              <p:sp>
                <p:nvSpPr>
                  <p:cNvPr id="100869" name="Rectangle 225"/>
                  <p:cNvSpPr>
                    <a:spLocks noChangeArrowheads="1"/>
                  </p:cNvSpPr>
                  <p:nvPr/>
                </p:nvSpPr>
                <p:spPr bwMode="auto">
                  <a:xfrm>
                    <a:off x="1144" y="768"/>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48" name="Group 228"/>
                <p:cNvGrpSpPr>
                  <a:grpSpLocks/>
                </p:cNvGrpSpPr>
                <p:nvPr/>
              </p:nvGrpSpPr>
              <p:grpSpPr bwMode="auto">
                <a:xfrm>
                  <a:off x="1488" y="768"/>
                  <a:ext cx="344" cy="384"/>
                  <a:chOff x="1488" y="768"/>
                  <a:chExt cx="344" cy="384"/>
                </a:xfrm>
              </p:grpSpPr>
              <p:sp>
                <p:nvSpPr>
                  <p:cNvPr id="100866" name="Rectangle 31"/>
                  <p:cNvSpPr>
                    <a:spLocks noChangeArrowheads="1"/>
                  </p:cNvSpPr>
                  <p:nvPr/>
                </p:nvSpPr>
                <p:spPr bwMode="auto">
                  <a:xfrm>
                    <a:off x="1531" y="768"/>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X</a:t>
                    </a:r>
                  </a:p>
                  <a:p>
                    <a:endParaRPr kumimoji="1" lang="en-US" altLang="zh-CN" sz="1400" b="1" smtClean="0">
                      <a:solidFill>
                        <a:srgbClr val="000000"/>
                      </a:solidFill>
                      <a:latin typeface="Times New Roman" pitchFamily="18" charset="0"/>
                    </a:endParaRPr>
                  </a:p>
                </p:txBody>
              </p:sp>
              <p:sp>
                <p:nvSpPr>
                  <p:cNvPr id="100867" name="Rectangle 227"/>
                  <p:cNvSpPr>
                    <a:spLocks noChangeArrowheads="1"/>
                  </p:cNvSpPr>
                  <p:nvPr/>
                </p:nvSpPr>
                <p:spPr bwMode="auto">
                  <a:xfrm>
                    <a:off x="1488" y="768"/>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49" name="Group 230"/>
                <p:cNvGrpSpPr>
                  <a:grpSpLocks/>
                </p:cNvGrpSpPr>
                <p:nvPr/>
              </p:nvGrpSpPr>
              <p:grpSpPr bwMode="auto">
                <a:xfrm>
                  <a:off x="1832" y="768"/>
                  <a:ext cx="286" cy="384"/>
                  <a:chOff x="1832" y="768"/>
                  <a:chExt cx="286" cy="384"/>
                </a:xfrm>
              </p:grpSpPr>
              <p:sp>
                <p:nvSpPr>
                  <p:cNvPr id="100864" name="Rectangle 32"/>
                  <p:cNvSpPr>
                    <a:spLocks noChangeArrowheads="1"/>
                  </p:cNvSpPr>
                  <p:nvPr/>
                </p:nvSpPr>
                <p:spPr bwMode="auto">
                  <a:xfrm>
                    <a:off x="1875" y="768"/>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FF0000"/>
                        </a:solidFill>
                        <a:latin typeface="Times New Roman" pitchFamily="18" charset="0"/>
                      </a:rPr>
                      <a:t>1</a:t>
                    </a:r>
                  </a:p>
                  <a:p>
                    <a:endParaRPr kumimoji="1" lang="en-US" altLang="zh-CN" sz="1400" b="1" smtClean="0">
                      <a:solidFill>
                        <a:srgbClr val="000000"/>
                      </a:solidFill>
                      <a:latin typeface="Times New Roman" pitchFamily="18" charset="0"/>
                    </a:endParaRPr>
                  </a:p>
                </p:txBody>
              </p:sp>
              <p:sp>
                <p:nvSpPr>
                  <p:cNvPr id="100865" name="Rectangle 229"/>
                  <p:cNvSpPr>
                    <a:spLocks noChangeArrowheads="1"/>
                  </p:cNvSpPr>
                  <p:nvPr/>
                </p:nvSpPr>
                <p:spPr bwMode="auto">
                  <a:xfrm>
                    <a:off x="1832" y="768"/>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50" name="Group 232"/>
                <p:cNvGrpSpPr>
                  <a:grpSpLocks/>
                </p:cNvGrpSpPr>
                <p:nvPr/>
              </p:nvGrpSpPr>
              <p:grpSpPr bwMode="auto">
                <a:xfrm>
                  <a:off x="2118" y="768"/>
                  <a:ext cx="286" cy="384"/>
                  <a:chOff x="2118" y="768"/>
                  <a:chExt cx="286" cy="384"/>
                </a:xfrm>
              </p:grpSpPr>
              <p:sp>
                <p:nvSpPr>
                  <p:cNvPr id="100862" name="Rectangle 33"/>
                  <p:cNvSpPr>
                    <a:spLocks noChangeArrowheads="1"/>
                  </p:cNvSpPr>
                  <p:nvPr/>
                </p:nvSpPr>
                <p:spPr bwMode="auto">
                  <a:xfrm>
                    <a:off x="2161" y="768"/>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FF0000"/>
                        </a:solidFill>
                        <a:latin typeface="Times New Roman" pitchFamily="18" charset="0"/>
                      </a:rPr>
                      <a:t>1</a:t>
                    </a:r>
                  </a:p>
                  <a:p>
                    <a:endParaRPr kumimoji="1" lang="en-US" altLang="zh-CN" sz="1400" b="1" smtClean="0">
                      <a:solidFill>
                        <a:srgbClr val="000000"/>
                      </a:solidFill>
                      <a:latin typeface="Times New Roman" pitchFamily="18" charset="0"/>
                    </a:endParaRPr>
                  </a:p>
                </p:txBody>
              </p:sp>
              <p:sp>
                <p:nvSpPr>
                  <p:cNvPr id="100863" name="Rectangle 231"/>
                  <p:cNvSpPr>
                    <a:spLocks noChangeArrowheads="1"/>
                  </p:cNvSpPr>
                  <p:nvPr/>
                </p:nvSpPr>
                <p:spPr bwMode="auto">
                  <a:xfrm>
                    <a:off x="2118" y="768"/>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51" name="Group 234"/>
                <p:cNvGrpSpPr>
                  <a:grpSpLocks/>
                </p:cNvGrpSpPr>
                <p:nvPr/>
              </p:nvGrpSpPr>
              <p:grpSpPr bwMode="auto">
                <a:xfrm>
                  <a:off x="2404" y="768"/>
                  <a:ext cx="344" cy="384"/>
                  <a:chOff x="2404" y="768"/>
                  <a:chExt cx="344" cy="384"/>
                </a:xfrm>
              </p:grpSpPr>
              <p:sp>
                <p:nvSpPr>
                  <p:cNvPr id="100860" name="Rectangle 34"/>
                  <p:cNvSpPr>
                    <a:spLocks noChangeArrowheads="1"/>
                  </p:cNvSpPr>
                  <p:nvPr/>
                </p:nvSpPr>
                <p:spPr bwMode="auto">
                  <a:xfrm>
                    <a:off x="2447" y="768"/>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X</a:t>
                    </a:r>
                  </a:p>
                  <a:p>
                    <a:endParaRPr kumimoji="1" lang="en-US" altLang="zh-CN" sz="1400" b="1" smtClean="0">
                      <a:solidFill>
                        <a:srgbClr val="000000"/>
                      </a:solidFill>
                      <a:latin typeface="Times New Roman" pitchFamily="18" charset="0"/>
                    </a:endParaRPr>
                  </a:p>
                </p:txBody>
              </p:sp>
              <p:sp>
                <p:nvSpPr>
                  <p:cNvPr id="100861" name="Rectangle 233"/>
                  <p:cNvSpPr>
                    <a:spLocks noChangeArrowheads="1"/>
                  </p:cNvSpPr>
                  <p:nvPr/>
                </p:nvSpPr>
                <p:spPr bwMode="auto">
                  <a:xfrm>
                    <a:off x="2404" y="768"/>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52" name="Group 236"/>
                <p:cNvGrpSpPr>
                  <a:grpSpLocks/>
                </p:cNvGrpSpPr>
                <p:nvPr/>
              </p:nvGrpSpPr>
              <p:grpSpPr bwMode="auto">
                <a:xfrm>
                  <a:off x="2748" y="768"/>
                  <a:ext cx="344" cy="384"/>
                  <a:chOff x="2748" y="768"/>
                  <a:chExt cx="344" cy="384"/>
                </a:xfrm>
              </p:grpSpPr>
              <p:sp>
                <p:nvSpPr>
                  <p:cNvPr id="100858" name="Rectangle 35"/>
                  <p:cNvSpPr>
                    <a:spLocks noChangeArrowheads="1"/>
                  </p:cNvSpPr>
                  <p:nvPr/>
                </p:nvSpPr>
                <p:spPr bwMode="auto">
                  <a:xfrm>
                    <a:off x="2791" y="768"/>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X</a:t>
                    </a:r>
                  </a:p>
                  <a:p>
                    <a:endParaRPr kumimoji="1" lang="en-US" altLang="zh-CN" sz="1400" b="1" smtClean="0">
                      <a:solidFill>
                        <a:srgbClr val="000000"/>
                      </a:solidFill>
                      <a:latin typeface="Times New Roman" pitchFamily="18" charset="0"/>
                    </a:endParaRPr>
                  </a:p>
                </p:txBody>
              </p:sp>
              <p:sp>
                <p:nvSpPr>
                  <p:cNvPr id="100859" name="Rectangle 235"/>
                  <p:cNvSpPr>
                    <a:spLocks noChangeArrowheads="1"/>
                  </p:cNvSpPr>
                  <p:nvPr/>
                </p:nvSpPr>
                <p:spPr bwMode="auto">
                  <a:xfrm>
                    <a:off x="2748" y="768"/>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53" name="Group 238"/>
                <p:cNvGrpSpPr>
                  <a:grpSpLocks/>
                </p:cNvGrpSpPr>
                <p:nvPr/>
              </p:nvGrpSpPr>
              <p:grpSpPr bwMode="auto">
                <a:xfrm>
                  <a:off x="3092" y="768"/>
                  <a:ext cx="286" cy="384"/>
                  <a:chOff x="3092" y="768"/>
                  <a:chExt cx="286" cy="384"/>
                </a:xfrm>
              </p:grpSpPr>
              <p:sp>
                <p:nvSpPr>
                  <p:cNvPr id="100856" name="Rectangle 36"/>
                  <p:cNvSpPr>
                    <a:spLocks noChangeArrowheads="1"/>
                  </p:cNvSpPr>
                  <p:nvPr/>
                </p:nvSpPr>
                <p:spPr bwMode="auto">
                  <a:xfrm>
                    <a:off x="3135" y="768"/>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1</a:t>
                    </a:r>
                  </a:p>
                  <a:p>
                    <a:endParaRPr kumimoji="1" lang="en-US" altLang="zh-CN" sz="1400" b="1" smtClean="0">
                      <a:solidFill>
                        <a:srgbClr val="000000"/>
                      </a:solidFill>
                      <a:latin typeface="Times New Roman" pitchFamily="18" charset="0"/>
                    </a:endParaRPr>
                  </a:p>
                </p:txBody>
              </p:sp>
              <p:sp>
                <p:nvSpPr>
                  <p:cNvPr id="100857" name="Rectangle 237"/>
                  <p:cNvSpPr>
                    <a:spLocks noChangeArrowheads="1"/>
                  </p:cNvSpPr>
                  <p:nvPr/>
                </p:nvSpPr>
                <p:spPr bwMode="auto">
                  <a:xfrm>
                    <a:off x="3092" y="768"/>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54" name="Group 240"/>
                <p:cNvGrpSpPr>
                  <a:grpSpLocks/>
                </p:cNvGrpSpPr>
                <p:nvPr/>
              </p:nvGrpSpPr>
              <p:grpSpPr bwMode="auto">
                <a:xfrm>
                  <a:off x="3378" y="768"/>
                  <a:ext cx="286" cy="384"/>
                  <a:chOff x="3378" y="768"/>
                  <a:chExt cx="286" cy="384"/>
                </a:xfrm>
              </p:grpSpPr>
              <p:sp>
                <p:nvSpPr>
                  <p:cNvPr id="100854" name="Rectangle 37"/>
                  <p:cNvSpPr>
                    <a:spLocks noChangeArrowheads="1"/>
                  </p:cNvSpPr>
                  <p:nvPr/>
                </p:nvSpPr>
                <p:spPr bwMode="auto">
                  <a:xfrm>
                    <a:off x="3421" y="768"/>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1</a:t>
                    </a:r>
                  </a:p>
                  <a:p>
                    <a:endParaRPr kumimoji="1" lang="en-US" altLang="zh-CN" sz="1400" b="1" smtClean="0">
                      <a:solidFill>
                        <a:srgbClr val="000000"/>
                      </a:solidFill>
                      <a:latin typeface="Times New Roman" pitchFamily="18" charset="0"/>
                    </a:endParaRPr>
                  </a:p>
                </p:txBody>
              </p:sp>
              <p:sp>
                <p:nvSpPr>
                  <p:cNvPr id="100855" name="Rectangle 239"/>
                  <p:cNvSpPr>
                    <a:spLocks noChangeArrowheads="1"/>
                  </p:cNvSpPr>
                  <p:nvPr/>
                </p:nvSpPr>
                <p:spPr bwMode="auto">
                  <a:xfrm>
                    <a:off x="3378" y="768"/>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55" name="Group 242"/>
                <p:cNvGrpSpPr>
                  <a:grpSpLocks/>
                </p:cNvGrpSpPr>
                <p:nvPr/>
              </p:nvGrpSpPr>
              <p:grpSpPr bwMode="auto">
                <a:xfrm>
                  <a:off x="3664" y="768"/>
                  <a:ext cx="326" cy="384"/>
                  <a:chOff x="3664" y="768"/>
                  <a:chExt cx="326" cy="384"/>
                </a:xfrm>
              </p:grpSpPr>
              <p:sp>
                <p:nvSpPr>
                  <p:cNvPr id="100852" name="Rectangle 38"/>
                  <p:cNvSpPr>
                    <a:spLocks noChangeArrowheads="1"/>
                  </p:cNvSpPr>
                  <p:nvPr/>
                </p:nvSpPr>
                <p:spPr bwMode="auto">
                  <a:xfrm>
                    <a:off x="3707" y="768"/>
                    <a:ext cx="24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1</a:t>
                    </a:r>
                  </a:p>
                  <a:p>
                    <a:endParaRPr kumimoji="1" lang="en-US" altLang="zh-CN" sz="1400" b="1" smtClean="0">
                      <a:solidFill>
                        <a:srgbClr val="000000"/>
                      </a:solidFill>
                      <a:latin typeface="Times New Roman" pitchFamily="18" charset="0"/>
                    </a:endParaRPr>
                  </a:p>
                </p:txBody>
              </p:sp>
              <p:sp>
                <p:nvSpPr>
                  <p:cNvPr id="100853" name="Rectangle 241"/>
                  <p:cNvSpPr>
                    <a:spLocks noChangeArrowheads="1"/>
                  </p:cNvSpPr>
                  <p:nvPr/>
                </p:nvSpPr>
                <p:spPr bwMode="auto">
                  <a:xfrm>
                    <a:off x="3664" y="768"/>
                    <a:ext cx="32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56" name="Group 244"/>
                <p:cNvGrpSpPr>
                  <a:grpSpLocks/>
                </p:cNvGrpSpPr>
                <p:nvPr/>
              </p:nvGrpSpPr>
              <p:grpSpPr bwMode="auto">
                <a:xfrm>
                  <a:off x="0" y="1152"/>
                  <a:ext cx="568" cy="384"/>
                  <a:chOff x="0" y="1152"/>
                  <a:chExt cx="568" cy="384"/>
                </a:xfrm>
              </p:grpSpPr>
              <p:sp>
                <p:nvSpPr>
                  <p:cNvPr id="100850" name="Rectangle 39"/>
                  <p:cNvSpPr>
                    <a:spLocks noChangeArrowheads="1"/>
                  </p:cNvSpPr>
                  <p:nvPr/>
                </p:nvSpPr>
                <p:spPr bwMode="auto">
                  <a:xfrm>
                    <a:off x="43" y="1152"/>
                    <a:ext cx="525"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WriteMem</a:t>
                    </a:r>
                  </a:p>
                  <a:p>
                    <a:endParaRPr kumimoji="1" lang="en-US" altLang="zh-CN" sz="1400" b="1" smtClean="0">
                      <a:solidFill>
                        <a:srgbClr val="000000"/>
                      </a:solidFill>
                      <a:latin typeface="Times New Roman" pitchFamily="18" charset="0"/>
                    </a:endParaRPr>
                  </a:p>
                </p:txBody>
              </p:sp>
              <p:sp>
                <p:nvSpPr>
                  <p:cNvPr id="100851" name="Rectangle 243"/>
                  <p:cNvSpPr>
                    <a:spLocks noChangeArrowheads="1"/>
                  </p:cNvSpPr>
                  <p:nvPr/>
                </p:nvSpPr>
                <p:spPr bwMode="auto">
                  <a:xfrm>
                    <a:off x="0" y="1152"/>
                    <a:ext cx="55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57" name="Group 246"/>
                <p:cNvGrpSpPr>
                  <a:grpSpLocks/>
                </p:cNvGrpSpPr>
                <p:nvPr/>
              </p:nvGrpSpPr>
              <p:grpSpPr bwMode="auto">
                <a:xfrm>
                  <a:off x="554" y="1152"/>
                  <a:ext cx="286" cy="384"/>
                  <a:chOff x="554" y="1152"/>
                  <a:chExt cx="286" cy="384"/>
                </a:xfrm>
              </p:grpSpPr>
              <p:sp>
                <p:nvSpPr>
                  <p:cNvPr id="100848" name="Rectangle 40"/>
                  <p:cNvSpPr>
                    <a:spLocks noChangeArrowheads="1"/>
                  </p:cNvSpPr>
                  <p:nvPr/>
                </p:nvSpPr>
                <p:spPr bwMode="auto">
                  <a:xfrm>
                    <a:off x="597" y="1152"/>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849" name="Rectangle 245"/>
                  <p:cNvSpPr>
                    <a:spLocks noChangeArrowheads="1"/>
                  </p:cNvSpPr>
                  <p:nvPr/>
                </p:nvSpPr>
                <p:spPr bwMode="auto">
                  <a:xfrm>
                    <a:off x="554" y="1152"/>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58" name="Group 248"/>
                <p:cNvGrpSpPr>
                  <a:grpSpLocks/>
                </p:cNvGrpSpPr>
                <p:nvPr/>
              </p:nvGrpSpPr>
              <p:grpSpPr bwMode="auto">
                <a:xfrm>
                  <a:off x="840" y="1152"/>
                  <a:ext cx="304" cy="384"/>
                  <a:chOff x="840" y="1152"/>
                  <a:chExt cx="304" cy="384"/>
                </a:xfrm>
              </p:grpSpPr>
              <p:sp>
                <p:nvSpPr>
                  <p:cNvPr id="100846" name="Rectangle 41"/>
                  <p:cNvSpPr>
                    <a:spLocks noChangeArrowheads="1"/>
                  </p:cNvSpPr>
                  <p:nvPr/>
                </p:nvSpPr>
                <p:spPr bwMode="auto">
                  <a:xfrm>
                    <a:off x="883" y="1152"/>
                    <a:ext cx="21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847" name="Rectangle 247"/>
                  <p:cNvSpPr>
                    <a:spLocks noChangeArrowheads="1"/>
                  </p:cNvSpPr>
                  <p:nvPr/>
                </p:nvSpPr>
                <p:spPr bwMode="auto">
                  <a:xfrm>
                    <a:off x="840" y="1152"/>
                    <a:ext cx="30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59" name="Group 250"/>
                <p:cNvGrpSpPr>
                  <a:grpSpLocks/>
                </p:cNvGrpSpPr>
                <p:nvPr/>
              </p:nvGrpSpPr>
              <p:grpSpPr bwMode="auto">
                <a:xfrm>
                  <a:off x="1144" y="1152"/>
                  <a:ext cx="344" cy="384"/>
                  <a:chOff x="1144" y="1152"/>
                  <a:chExt cx="344" cy="384"/>
                </a:xfrm>
              </p:grpSpPr>
              <p:sp>
                <p:nvSpPr>
                  <p:cNvPr id="100844" name="Rectangle 42"/>
                  <p:cNvSpPr>
                    <a:spLocks noChangeArrowheads="1"/>
                  </p:cNvSpPr>
                  <p:nvPr/>
                </p:nvSpPr>
                <p:spPr bwMode="auto">
                  <a:xfrm>
                    <a:off x="1187" y="1152"/>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845" name="Rectangle 249"/>
                  <p:cNvSpPr>
                    <a:spLocks noChangeArrowheads="1"/>
                  </p:cNvSpPr>
                  <p:nvPr/>
                </p:nvSpPr>
                <p:spPr bwMode="auto">
                  <a:xfrm>
                    <a:off x="1144" y="1152"/>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60" name="Group 252"/>
                <p:cNvGrpSpPr>
                  <a:grpSpLocks/>
                </p:cNvGrpSpPr>
                <p:nvPr/>
              </p:nvGrpSpPr>
              <p:grpSpPr bwMode="auto">
                <a:xfrm>
                  <a:off x="1488" y="1152"/>
                  <a:ext cx="344" cy="384"/>
                  <a:chOff x="1488" y="1152"/>
                  <a:chExt cx="344" cy="384"/>
                </a:xfrm>
              </p:grpSpPr>
              <p:sp>
                <p:nvSpPr>
                  <p:cNvPr id="100842" name="Rectangle 43"/>
                  <p:cNvSpPr>
                    <a:spLocks noChangeArrowheads="1"/>
                  </p:cNvSpPr>
                  <p:nvPr/>
                </p:nvSpPr>
                <p:spPr bwMode="auto">
                  <a:xfrm>
                    <a:off x="1531" y="1152"/>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843" name="Rectangle 251"/>
                  <p:cNvSpPr>
                    <a:spLocks noChangeArrowheads="1"/>
                  </p:cNvSpPr>
                  <p:nvPr/>
                </p:nvSpPr>
                <p:spPr bwMode="auto">
                  <a:xfrm>
                    <a:off x="1488" y="1152"/>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61" name="Group 254"/>
                <p:cNvGrpSpPr>
                  <a:grpSpLocks/>
                </p:cNvGrpSpPr>
                <p:nvPr/>
              </p:nvGrpSpPr>
              <p:grpSpPr bwMode="auto">
                <a:xfrm>
                  <a:off x="1832" y="1152"/>
                  <a:ext cx="286" cy="384"/>
                  <a:chOff x="1832" y="1152"/>
                  <a:chExt cx="286" cy="384"/>
                </a:xfrm>
              </p:grpSpPr>
              <p:sp>
                <p:nvSpPr>
                  <p:cNvPr id="100840" name="Rectangle 44"/>
                  <p:cNvSpPr>
                    <a:spLocks noChangeArrowheads="1"/>
                  </p:cNvSpPr>
                  <p:nvPr/>
                </p:nvSpPr>
                <p:spPr bwMode="auto">
                  <a:xfrm>
                    <a:off x="1875" y="1152"/>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841" name="Rectangle 253"/>
                  <p:cNvSpPr>
                    <a:spLocks noChangeArrowheads="1"/>
                  </p:cNvSpPr>
                  <p:nvPr/>
                </p:nvSpPr>
                <p:spPr bwMode="auto">
                  <a:xfrm>
                    <a:off x="1832" y="1152"/>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62" name="Group 256"/>
                <p:cNvGrpSpPr>
                  <a:grpSpLocks/>
                </p:cNvGrpSpPr>
                <p:nvPr/>
              </p:nvGrpSpPr>
              <p:grpSpPr bwMode="auto">
                <a:xfrm>
                  <a:off x="2118" y="1152"/>
                  <a:ext cx="286" cy="384"/>
                  <a:chOff x="2118" y="1152"/>
                  <a:chExt cx="286" cy="384"/>
                </a:xfrm>
              </p:grpSpPr>
              <p:sp>
                <p:nvSpPr>
                  <p:cNvPr id="100838" name="Rectangle 45"/>
                  <p:cNvSpPr>
                    <a:spLocks noChangeArrowheads="1"/>
                  </p:cNvSpPr>
                  <p:nvPr/>
                </p:nvSpPr>
                <p:spPr bwMode="auto">
                  <a:xfrm>
                    <a:off x="2161" y="1152"/>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839" name="Rectangle 255"/>
                  <p:cNvSpPr>
                    <a:spLocks noChangeArrowheads="1"/>
                  </p:cNvSpPr>
                  <p:nvPr/>
                </p:nvSpPr>
                <p:spPr bwMode="auto">
                  <a:xfrm>
                    <a:off x="2118" y="1152"/>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63" name="Group 258"/>
                <p:cNvGrpSpPr>
                  <a:grpSpLocks/>
                </p:cNvGrpSpPr>
                <p:nvPr/>
              </p:nvGrpSpPr>
              <p:grpSpPr bwMode="auto">
                <a:xfrm>
                  <a:off x="2404" y="1152"/>
                  <a:ext cx="344" cy="384"/>
                  <a:chOff x="2404" y="1152"/>
                  <a:chExt cx="344" cy="384"/>
                </a:xfrm>
              </p:grpSpPr>
              <p:sp>
                <p:nvSpPr>
                  <p:cNvPr id="100836" name="Rectangle 46"/>
                  <p:cNvSpPr>
                    <a:spLocks noChangeArrowheads="1"/>
                  </p:cNvSpPr>
                  <p:nvPr/>
                </p:nvSpPr>
                <p:spPr bwMode="auto">
                  <a:xfrm>
                    <a:off x="2447" y="1152"/>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837" name="Rectangle 257"/>
                  <p:cNvSpPr>
                    <a:spLocks noChangeArrowheads="1"/>
                  </p:cNvSpPr>
                  <p:nvPr/>
                </p:nvSpPr>
                <p:spPr bwMode="auto">
                  <a:xfrm>
                    <a:off x="2404" y="1152"/>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64" name="Group 260"/>
                <p:cNvGrpSpPr>
                  <a:grpSpLocks/>
                </p:cNvGrpSpPr>
                <p:nvPr/>
              </p:nvGrpSpPr>
              <p:grpSpPr bwMode="auto">
                <a:xfrm>
                  <a:off x="2748" y="1152"/>
                  <a:ext cx="344" cy="384"/>
                  <a:chOff x="2748" y="1152"/>
                  <a:chExt cx="344" cy="384"/>
                </a:xfrm>
              </p:grpSpPr>
              <p:sp>
                <p:nvSpPr>
                  <p:cNvPr id="100834" name="Rectangle 47"/>
                  <p:cNvSpPr>
                    <a:spLocks noChangeArrowheads="1"/>
                  </p:cNvSpPr>
                  <p:nvPr/>
                </p:nvSpPr>
                <p:spPr bwMode="auto">
                  <a:xfrm>
                    <a:off x="2791" y="1152"/>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835" name="Rectangle 259"/>
                  <p:cNvSpPr>
                    <a:spLocks noChangeArrowheads="1"/>
                  </p:cNvSpPr>
                  <p:nvPr/>
                </p:nvSpPr>
                <p:spPr bwMode="auto">
                  <a:xfrm>
                    <a:off x="2748" y="1152"/>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65" name="Group 262"/>
                <p:cNvGrpSpPr>
                  <a:grpSpLocks/>
                </p:cNvGrpSpPr>
                <p:nvPr/>
              </p:nvGrpSpPr>
              <p:grpSpPr bwMode="auto">
                <a:xfrm>
                  <a:off x="3092" y="1152"/>
                  <a:ext cx="286" cy="384"/>
                  <a:chOff x="3092" y="1152"/>
                  <a:chExt cx="286" cy="384"/>
                </a:xfrm>
              </p:grpSpPr>
              <p:sp>
                <p:nvSpPr>
                  <p:cNvPr id="100832" name="Rectangle 48"/>
                  <p:cNvSpPr>
                    <a:spLocks noChangeArrowheads="1"/>
                  </p:cNvSpPr>
                  <p:nvPr/>
                </p:nvSpPr>
                <p:spPr bwMode="auto">
                  <a:xfrm>
                    <a:off x="3135" y="1152"/>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833" name="Rectangle 261"/>
                  <p:cNvSpPr>
                    <a:spLocks noChangeArrowheads="1"/>
                  </p:cNvSpPr>
                  <p:nvPr/>
                </p:nvSpPr>
                <p:spPr bwMode="auto">
                  <a:xfrm>
                    <a:off x="3092" y="1152"/>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66" name="Group 264"/>
                <p:cNvGrpSpPr>
                  <a:grpSpLocks/>
                </p:cNvGrpSpPr>
                <p:nvPr/>
              </p:nvGrpSpPr>
              <p:grpSpPr bwMode="auto">
                <a:xfrm>
                  <a:off x="3378" y="1152"/>
                  <a:ext cx="286" cy="384"/>
                  <a:chOff x="3378" y="1152"/>
                  <a:chExt cx="286" cy="384"/>
                </a:xfrm>
              </p:grpSpPr>
              <p:sp>
                <p:nvSpPr>
                  <p:cNvPr id="100830" name="Rectangle 49"/>
                  <p:cNvSpPr>
                    <a:spLocks noChangeArrowheads="1"/>
                  </p:cNvSpPr>
                  <p:nvPr/>
                </p:nvSpPr>
                <p:spPr bwMode="auto">
                  <a:xfrm>
                    <a:off x="3421" y="1152"/>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1</a:t>
                    </a:r>
                  </a:p>
                  <a:p>
                    <a:endParaRPr kumimoji="1" lang="en-US" altLang="zh-CN" sz="1400" b="1" smtClean="0">
                      <a:solidFill>
                        <a:srgbClr val="000000"/>
                      </a:solidFill>
                      <a:latin typeface="Times New Roman" pitchFamily="18" charset="0"/>
                    </a:endParaRPr>
                  </a:p>
                </p:txBody>
              </p:sp>
              <p:sp>
                <p:nvSpPr>
                  <p:cNvPr id="100831" name="Rectangle 263"/>
                  <p:cNvSpPr>
                    <a:spLocks noChangeArrowheads="1"/>
                  </p:cNvSpPr>
                  <p:nvPr/>
                </p:nvSpPr>
                <p:spPr bwMode="auto">
                  <a:xfrm>
                    <a:off x="3378" y="1152"/>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67" name="Group 266"/>
                <p:cNvGrpSpPr>
                  <a:grpSpLocks/>
                </p:cNvGrpSpPr>
                <p:nvPr/>
              </p:nvGrpSpPr>
              <p:grpSpPr bwMode="auto">
                <a:xfrm>
                  <a:off x="3664" y="1152"/>
                  <a:ext cx="326" cy="384"/>
                  <a:chOff x="3664" y="1152"/>
                  <a:chExt cx="326" cy="384"/>
                </a:xfrm>
              </p:grpSpPr>
              <p:sp>
                <p:nvSpPr>
                  <p:cNvPr id="100828" name="Rectangle 50"/>
                  <p:cNvSpPr>
                    <a:spLocks noChangeArrowheads="1"/>
                  </p:cNvSpPr>
                  <p:nvPr/>
                </p:nvSpPr>
                <p:spPr bwMode="auto">
                  <a:xfrm>
                    <a:off x="3707" y="1152"/>
                    <a:ext cx="24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829" name="Rectangle 265"/>
                  <p:cNvSpPr>
                    <a:spLocks noChangeArrowheads="1"/>
                  </p:cNvSpPr>
                  <p:nvPr/>
                </p:nvSpPr>
                <p:spPr bwMode="auto">
                  <a:xfrm>
                    <a:off x="3664" y="1152"/>
                    <a:ext cx="32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68" name="Group 268"/>
                <p:cNvGrpSpPr>
                  <a:grpSpLocks/>
                </p:cNvGrpSpPr>
                <p:nvPr/>
              </p:nvGrpSpPr>
              <p:grpSpPr bwMode="auto">
                <a:xfrm>
                  <a:off x="0" y="1536"/>
                  <a:ext cx="554" cy="384"/>
                  <a:chOff x="0" y="1536"/>
                  <a:chExt cx="554" cy="384"/>
                </a:xfrm>
              </p:grpSpPr>
              <p:sp>
                <p:nvSpPr>
                  <p:cNvPr id="100826" name="Rectangle 51"/>
                  <p:cNvSpPr>
                    <a:spLocks noChangeArrowheads="1"/>
                  </p:cNvSpPr>
                  <p:nvPr/>
                </p:nvSpPr>
                <p:spPr bwMode="auto">
                  <a:xfrm>
                    <a:off x="43" y="1536"/>
                    <a:ext cx="46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WriteIR</a:t>
                    </a:r>
                  </a:p>
                  <a:p>
                    <a:endParaRPr kumimoji="1" lang="en-US" altLang="zh-CN" sz="1400" b="1" smtClean="0">
                      <a:solidFill>
                        <a:srgbClr val="000000"/>
                      </a:solidFill>
                      <a:latin typeface="Times New Roman" pitchFamily="18" charset="0"/>
                    </a:endParaRPr>
                  </a:p>
                </p:txBody>
              </p:sp>
              <p:sp>
                <p:nvSpPr>
                  <p:cNvPr id="100827" name="Rectangle 267"/>
                  <p:cNvSpPr>
                    <a:spLocks noChangeArrowheads="1"/>
                  </p:cNvSpPr>
                  <p:nvPr/>
                </p:nvSpPr>
                <p:spPr bwMode="auto">
                  <a:xfrm>
                    <a:off x="0" y="1536"/>
                    <a:ext cx="55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69" name="Group 270"/>
                <p:cNvGrpSpPr>
                  <a:grpSpLocks/>
                </p:cNvGrpSpPr>
                <p:nvPr/>
              </p:nvGrpSpPr>
              <p:grpSpPr bwMode="auto">
                <a:xfrm>
                  <a:off x="554" y="1536"/>
                  <a:ext cx="286" cy="384"/>
                  <a:chOff x="554" y="1536"/>
                  <a:chExt cx="286" cy="384"/>
                </a:xfrm>
              </p:grpSpPr>
              <p:sp>
                <p:nvSpPr>
                  <p:cNvPr id="100824" name="Rectangle 52"/>
                  <p:cNvSpPr>
                    <a:spLocks noChangeArrowheads="1"/>
                  </p:cNvSpPr>
                  <p:nvPr/>
                </p:nvSpPr>
                <p:spPr bwMode="auto">
                  <a:xfrm>
                    <a:off x="597" y="1536"/>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1</a:t>
                    </a:r>
                  </a:p>
                  <a:p>
                    <a:endParaRPr kumimoji="1" lang="en-US" altLang="zh-CN" sz="1400" b="1" smtClean="0">
                      <a:solidFill>
                        <a:srgbClr val="000000"/>
                      </a:solidFill>
                      <a:latin typeface="Times New Roman" pitchFamily="18" charset="0"/>
                    </a:endParaRPr>
                  </a:p>
                </p:txBody>
              </p:sp>
              <p:sp>
                <p:nvSpPr>
                  <p:cNvPr id="100825" name="Rectangle 269"/>
                  <p:cNvSpPr>
                    <a:spLocks noChangeArrowheads="1"/>
                  </p:cNvSpPr>
                  <p:nvPr/>
                </p:nvSpPr>
                <p:spPr bwMode="auto">
                  <a:xfrm>
                    <a:off x="554" y="1536"/>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70" name="Group 272"/>
                <p:cNvGrpSpPr>
                  <a:grpSpLocks/>
                </p:cNvGrpSpPr>
                <p:nvPr/>
              </p:nvGrpSpPr>
              <p:grpSpPr bwMode="auto">
                <a:xfrm>
                  <a:off x="840" y="1536"/>
                  <a:ext cx="304" cy="384"/>
                  <a:chOff x="840" y="1536"/>
                  <a:chExt cx="304" cy="384"/>
                </a:xfrm>
              </p:grpSpPr>
              <p:sp>
                <p:nvSpPr>
                  <p:cNvPr id="100822" name="Rectangle 53"/>
                  <p:cNvSpPr>
                    <a:spLocks noChangeArrowheads="1"/>
                  </p:cNvSpPr>
                  <p:nvPr/>
                </p:nvSpPr>
                <p:spPr bwMode="auto">
                  <a:xfrm>
                    <a:off x="883" y="1536"/>
                    <a:ext cx="21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823" name="Rectangle 271"/>
                  <p:cNvSpPr>
                    <a:spLocks noChangeArrowheads="1"/>
                  </p:cNvSpPr>
                  <p:nvPr/>
                </p:nvSpPr>
                <p:spPr bwMode="auto">
                  <a:xfrm>
                    <a:off x="840" y="1536"/>
                    <a:ext cx="30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71" name="Group 274"/>
                <p:cNvGrpSpPr>
                  <a:grpSpLocks/>
                </p:cNvGrpSpPr>
                <p:nvPr/>
              </p:nvGrpSpPr>
              <p:grpSpPr bwMode="auto">
                <a:xfrm>
                  <a:off x="1144" y="1536"/>
                  <a:ext cx="344" cy="384"/>
                  <a:chOff x="1144" y="1536"/>
                  <a:chExt cx="344" cy="384"/>
                </a:xfrm>
              </p:grpSpPr>
              <p:sp>
                <p:nvSpPr>
                  <p:cNvPr id="100820" name="Rectangle 54"/>
                  <p:cNvSpPr>
                    <a:spLocks noChangeArrowheads="1"/>
                  </p:cNvSpPr>
                  <p:nvPr/>
                </p:nvSpPr>
                <p:spPr bwMode="auto">
                  <a:xfrm>
                    <a:off x="1187" y="1536"/>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821" name="Rectangle 273"/>
                  <p:cNvSpPr>
                    <a:spLocks noChangeArrowheads="1"/>
                  </p:cNvSpPr>
                  <p:nvPr/>
                </p:nvSpPr>
                <p:spPr bwMode="auto">
                  <a:xfrm>
                    <a:off x="1144" y="1536"/>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72" name="Group 276"/>
                <p:cNvGrpSpPr>
                  <a:grpSpLocks/>
                </p:cNvGrpSpPr>
                <p:nvPr/>
              </p:nvGrpSpPr>
              <p:grpSpPr bwMode="auto">
                <a:xfrm>
                  <a:off x="1488" y="1536"/>
                  <a:ext cx="344" cy="384"/>
                  <a:chOff x="1488" y="1536"/>
                  <a:chExt cx="344" cy="384"/>
                </a:xfrm>
              </p:grpSpPr>
              <p:sp>
                <p:nvSpPr>
                  <p:cNvPr id="100818" name="Rectangle 55"/>
                  <p:cNvSpPr>
                    <a:spLocks noChangeArrowheads="1"/>
                  </p:cNvSpPr>
                  <p:nvPr/>
                </p:nvSpPr>
                <p:spPr bwMode="auto">
                  <a:xfrm>
                    <a:off x="1531" y="1536"/>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819" name="Rectangle 275"/>
                  <p:cNvSpPr>
                    <a:spLocks noChangeArrowheads="1"/>
                  </p:cNvSpPr>
                  <p:nvPr/>
                </p:nvSpPr>
                <p:spPr bwMode="auto">
                  <a:xfrm>
                    <a:off x="1488" y="1536"/>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73" name="Group 278"/>
                <p:cNvGrpSpPr>
                  <a:grpSpLocks/>
                </p:cNvGrpSpPr>
                <p:nvPr/>
              </p:nvGrpSpPr>
              <p:grpSpPr bwMode="auto">
                <a:xfrm>
                  <a:off x="1832" y="1536"/>
                  <a:ext cx="286" cy="384"/>
                  <a:chOff x="1832" y="1536"/>
                  <a:chExt cx="286" cy="384"/>
                </a:xfrm>
              </p:grpSpPr>
              <p:sp>
                <p:nvSpPr>
                  <p:cNvPr id="100816" name="Rectangle 56"/>
                  <p:cNvSpPr>
                    <a:spLocks noChangeArrowheads="1"/>
                  </p:cNvSpPr>
                  <p:nvPr/>
                </p:nvSpPr>
                <p:spPr bwMode="auto">
                  <a:xfrm>
                    <a:off x="1875" y="1536"/>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817" name="Rectangle 277"/>
                  <p:cNvSpPr>
                    <a:spLocks noChangeArrowheads="1"/>
                  </p:cNvSpPr>
                  <p:nvPr/>
                </p:nvSpPr>
                <p:spPr bwMode="auto">
                  <a:xfrm>
                    <a:off x="1832" y="1536"/>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74" name="Group 280"/>
                <p:cNvGrpSpPr>
                  <a:grpSpLocks/>
                </p:cNvGrpSpPr>
                <p:nvPr/>
              </p:nvGrpSpPr>
              <p:grpSpPr bwMode="auto">
                <a:xfrm>
                  <a:off x="2118" y="1536"/>
                  <a:ext cx="286" cy="384"/>
                  <a:chOff x="2118" y="1536"/>
                  <a:chExt cx="286" cy="384"/>
                </a:xfrm>
              </p:grpSpPr>
              <p:sp>
                <p:nvSpPr>
                  <p:cNvPr id="100814" name="Rectangle 57"/>
                  <p:cNvSpPr>
                    <a:spLocks noChangeArrowheads="1"/>
                  </p:cNvSpPr>
                  <p:nvPr/>
                </p:nvSpPr>
                <p:spPr bwMode="auto">
                  <a:xfrm>
                    <a:off x="2161" y="1536"/>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815" name="Rectangle 279"/>
                  <p:cNvSpPr>
                    <a:spLocks noChangeArrowheads="1"/>
                  </p:cNvSpPr>
                  <p:nvPr/>
                </p:nvSpPr>
                <p:spPr bwMode="auto">
                  <a:xfrm>
                    <a:off x="2118" y="1536"/>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75" name="Group 282"/>
                <p:cNvGrpSpPr>
                  <a:grpSpLocks/>
                </p:cNvGrpSpPr>
                <p:nvPr/>
              </p:nvGrpSpPr>
              <p:grpSpPr bwMode="auto">
                <a:xfrm>
                  <a:off x="2404" y="1536"/>
                  <a:ext cx="344" cy="384"/>
                  <a:chOff x="2404" y="1536"/>
                  <a:chExt cx="344" cy="384"/>
                </a:xfrm>
              </p:grpSpPr>
              <p:sp>
                <p:nvSpPr>
                  <p:cNvPr id="100812" name="Rectangle 58"/>
                  <p:cNvSpPr>
                    <a:spLocks noChangeArrowheads="1"/>
                  </p:cNvSpPr>
                  <p:nvPr/>
                </p:nvSpPr>
                <p:spPr bwMode="auto">
                  <a:xfrm>
                    <a:off x="2447" y="1536"/>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813" name="Rectangle 281"/>
                  <p:cNvSpPr>
                    <a:spLocks noChangeArrowheads="1"/>
                  </p:cNvSpPr>
                  <p:nvPr/>
                </p:nvSpPr>
                <p:spPr bwMode="auto">
                  <a:xfrm>
                    <a:off x="2404" y="1536"/>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76" name="Group 284"/>
                <p:cNvGrpSpPr>
                  <a:grpSpLocks/>
                </p:cNvGrpSpPr>
                <p:nvPr/>
              </p:nvGrpSpPr>
              <p:grpSpPr bwMode="auto">
                <a:xfrm>
                  <a:off x="2748" y="1536"/>
                  <a:ext cx="344" cy="384"/>
                  <a:chOff x="2748" y="1536"/>
                  <a:chExt cx="344" cy="384"/>
                </a:xfrm>
              </p:grpSpPr>
              <p:sp>
                <p:nvSpPr>
                  <p:cNvPr id="100810" name="Rectangle 59"/>
                  <p:cNvSpPr>
                    <a:spLocks noChangeArrowheads="1"/>
                  </p:cNvSpPr>
                  <p:nvPr/>
                </p:nvSpPr>
                <p:spPr bwMode="auto">
                  <a:xfrm>
                    <a:off x="2791" y="1536"/>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811" name="Rectangle 283"/>
                  <p:cNvSpPr>
                    <a:spLocks noChangeArrowheads="1"/>
                  </p:cNvSpPr>
                  <p:nvPr/>
                </p:nvSpPr>
                <p:spPr bwMode="auto">
                  <a:xfrm>
                    <a:off x="2748" y="1536"/>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77" name="Group 286"/>
                <p:cNvGrpSpPr>
                  <a:grpSpLocks/>
                </p:cNvGrpSpPr>
                <p:nvPr/>
              </p:nvGrpSpPr>
              <p:grpSpPr bwMode="auto">
                <a:xfrm>
                  <a:off x="3092" y="1536"/>
                  <a:ext cx="286" cy="384"/>
                  <a:chOff x="3092" y="1536"/>
                  <a:chExt cx="286" cy="384"/>
                </a:xfrm>
              </p:grpSpPr>
              <p:sp>
                <p:nvSpPr>
                  <p:cNvPr id="100808" name="Rectangle 60"/>
                  <p:cNvSpPr>
                    <a:spLocks noChangeArrowheads="1"/>
                  </p:cNvSpPr>
                  <p:nvPr/>
                </p:nvSpPr>
                <p:spPr bwMode="auto">
                  <a:xfrm>
                    <a:off x="3135" y="1536"/>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809" name="Rectangle 285"/>
                  <p:cNvSpPr>
                    <a:spLocks noChangeArrowheads="1"/>
                  </p:cNvSpPr>
                  <p:nvPr/>
                </p:nvSpPr>
                <p:spPr bwMode="auto">
                  <a:xfrm>
                    <a:off x="3092" y="1536"/>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78" name="Group 288"/>
                <p:cNvGrpSpPr>
                  <a:grpSpLocks/>
                </p:cNvGrpSpPr>
                <p:nvPr/>
              </p:nvGrpSpPr>
              <p:grpSpPr bwMode="auto">
                <a:xfrm>
                  <a:off x="3378" y="1536"/>
                  <a:ext cx="286" cy="384"/>
                  <a:chOff x="3378" y="1536"/>
                  <a:chExt cx="286" cy="384"/>
                </a:xfrm>
              </p:grpSpPr>
              <p:sp>
                <p:nvSpPr>
                  <p:cNvPr id="100806" name="Rectangle 61"/>
                  <p:cNvSpPr>
                    <a:spLocks noChangeArrowheads="1"/>
                  </p:cNvSpPr>
                  <p:nvPr/>
                </p:nvSpPr>
                <p:spPr bwMode="auto">
                  <a:xfrm>
                    <a:off x="3421" y="1536"/>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807" name="Rectangle 287"/>
                  <p:cNvSpPr>
                    <a:spLocks noChangeArrowheads="1"/>
                  </p:cNvSpPr>
                  <p:nvPr/>
                </p:nvSpPr>
                <p:spPr bwMode="auto">
                  <a:xfrm>
                    <a:off x="3378" y="1536"/>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79" name="Group 290"/>
                <p:cNvGrpSpPr>
                  <a:grpSpLocks/>
                </p:cNvGrpSpPr>
                <p:nvPr/>
              </p:nvGrpSpPr>
              <p:grpSpPr bwMode="auto">
                <a:xfrm>
                  <a:off x="3664" y="1536"/>
                  <a:ext cx="326" cy="384"/>
                  <a:chOff x="3664" y="1536"/>
                  <a:chExt cx="326" cy="384"/>
                </a:xfrm>
              </p:grpSpPr>
              <p:sp>
                <p:nvSpPr>
                  <p:cNvPr id="100804" name="Rectangle 62"/>
                  <p:cNvSpPr>
                    <a:spLocks noChangeArrowheads="1"/>
                  </p:cNvSpPr>
                  <p:nvPr/>
                </p:nvSpPr>
                <p:spPr bwMode="auto">
                  <a:xfrm>
                    <a:off x="3707" y="1536"/>
                    <a:ext cx="24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805" name="Rectangle 289"/>
                  <p:cNvSpPr>
                    <a:spLocks noChangeArrowheads="1"/>
                  </p:cNvSpPr>
                  <p:nvPr/>
                </p:nvSpPr>
                <p:spPr bwMode="auto">
                  <a:xfrm>
                    <a:off x="3664" y="1536"/>
                    <a:ext cx="32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80" name="Group 292"/>
                <p:cNvGrpSpPr>
                  <a:grpSpLocks/>
                </p:cNvGrpSpPr>
                <p:nvPr/>
              </p:nvGrpSpPr>
              <p:grpSpPr bwMode="auto">
                <a:xfrm>
                  <a:off x="0" y="1920"/>
                  <a:ext cx="554" cy="384"/>
                  <a:chOff x="0" y="1920"/>
                  <a:chExt cx="554" cy="384"/>
                </a:xfrm>
              </p:grpSpPr>
              <p:sp>
                <p:nvSpPr>
                  <p:cNvPr id="100802" name="Rectangle 63"/>
                  <p:cNvSpPr>
                    <a:spLocks noChangeArrowheads="1"/>
                  </p:cNvSpPr>
                  <p:nvPr/>
                </p:nvSpPr>
                <p:spPr bwMode="auto">
                  <a:xfrm>
                    <a:off x="43" y="1920"/>
                    <a:ext cx="46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SelLoad</a:t>
                    </a:r>
                  </a:p>
                  <a:p>
                    <a:endParaRPr kumimoji="1" lang="en-US" altLang="zh-CN" sz="1400" b="1" smtClean="0">
                      <a:solidFill>
                        <a:srgbClr val="000000"/>
                      </a:solidFill>
                      <a:latin typeface="Times New Roman" pitchFamily="18" charset="0"/>
                    </a:endParaRPr>
                  </a:p>
                </p:txBody>
              </p:sp>
              <p:sp>
                <p:nvSpPr>
                  <p:cNvPr id="100803" name="Rectangle 291"/>
                  <p:cNvSpPr>
                    <a:spLocks noChangeArrowheads="1"/>
                  </p:cNvSpPr>
                  <p:nvPr/>
                </p:nvSpPr>
                <p:spPr bwMode="auto">
                  <a:xfrm>
                    <a:off x="0" y="1920"/>
                    <a:ext cx="55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81" name="Group 294"/>
                <p:cNvGrpSpPr>
                  <a:grpSpLocks/>
                </p:cNvGrpSpPr>
                <p:nvPr/>
              </p:nvGrpSpPr>
              <p:grpSpPr bwMode="auto">
                <a:xfrm>
                  <a:off x="554" y="1920"/>
                  <a:ext cx="286" cy="384"/>
                  <a:chOff x="554" y="1920"/>
                  <a:chExt cx="286" cy="384"/>
                </a:xfrm>
              </p:grpSpPr>
              <p:sp>
                <p:nvSpPr>
                  <p:cNvPr id="100800" name="Rectangle 64"/>
                  <p:cNvSpPr>
                    <a:spLocks noChangeArrowheads="1"/>
                  </p:cNvSpPr>
                  <p:nvPr/>
                </p:nvSpPr>
                <p:spPr bwMode="auto">
                  <a:xfrm>
                    <a:off x="597" y="1920"/>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X</a:t>
                    </a:r>
                  </a:p>
                  <a:p>
                    <a:endParaRPr kumimoji="1" lang="en-US" altLang="zh-CN" sz="1400" b="1" smtClean="0">
                      <a:solidFill>
                        <a:srgbClr val="000000"/>
                      </a:solidFill>
                      <a:latin typeface="Times New Roman" pitchFamily="18" charset="0"/>
                    </a:endParaRPr>
                  </a:p>
                </p:txBody>
              </p:sp>
              <p:sp>
                <p:nvSpPr>
                  <p:cNvPr id="100801" name="Rectangle 293"/>
                  <p:cNvSpPr>
                    <a:spLocks noChangeArrowheads="1"/>
                  </p:cNvSpPr>
                  <p:nvPr/>
                </p:nvSpPr>
                <p:spPr bwMode="auto">
                  <a:xfrm>
                    <a:off x="554" y="1920"/>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82" name="Group 296"/>
                <p:cNvGrpSpPr>
                  <a:grpSpLocks/>
                </p:cNvGrpSpPr>
                <p:nvPr/>
              </p:nvGrpSpPr>
              <p:grpSpPr bwMode="auto">
                <a:xfrm>
                  <a:off x="840" y="1920"/>
                  <a:ext cx="304" cy="384"/>
                  <a:chOff x="840" y="1920"/>
                  <a:chExt cx="304" cy="384"/>
                </a:xfrm>
              </p:grpSpPr>
              <p:sp>
                <p:nvSpPr>
                  <p:cNvPr id="100798" name="Rectangle 65"/>
                  <p:cNvSpPr>
                    <a:spLocks noChangeArrowheads="1"/>
                  </p:cNvSpPr>
                  <p:nvPr/>
                </p:nvSpPr>
                <p:spPr bwMode="auto">
                  <a:xfrm>
                    <a:off x="883" y="1920"/>
                    <a:ext cx="21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X</a:t>
                    </a:r>
                  </a:p>
                  <a:p>
                    <a:endParaRPr kumimoji="1" lang="en-US" altLang="zh-CN" sz="1400" b="1" smtClean="0">
                      <a:solidFill>
                        <a:srgbClr val="000000"/>
                      </a:solidFill>
                      <a:latin typeface="Times New Roman" pitchFamily="18" charset="0"/>
                    </a:endParaRPr>
                  </a:p>
                </p:txBody>
              </p:sp>
              <p:sp>
                <p:nvSpPr>
                  <p:cNvPr id="100799" name="Rectangle 295"/>
                  <p:cNvSpPr>
                    <a:spLocks noChangeArrowheads="1"/>
                  </p:cNvSpPr>
                  <p:nvPr/>
                </p:nvSpPr>
                <p:spPr bwMode="auto">
                  <a:xfrm>
                    <a:off x="840" y="1920"/>
                    <a:ext cx="30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83" name="Group 298"/>
                <p:cNvGrpSpPr>
                  <a:grpSpLocks/>
                </p:cNvGrpSpPr>
                <p:nvPr/>
              </p:nvGrpSpPr>
              <p:grpSpPr bwMode="auto">
                <a:xfrm>
                  <a:off x="1144" y="1920"/>
                  <a:ext cx="344" cy="384"/>
                  <a:chOff x="1144" y="1920"/>
                  <a:chExt cx="344" cy="384"/>
                </a:xfrm>
              </p:grpSpPr>
              <p:sp>
                <p:nvSpPr>
                  <p:cNvPr id="100796" name="Rectangle 66"/>
                  <p:cNvSpPr>
                    <a:spLocks noChangeArrowheads="1"/>
                  </p:cNvSpPr>
                  <p:nvPr/>
                </p:nvSpPr>
                <p:spPr bwMode="auto">
                  <a:xfrm>
                    <a:off x="1187" y="1920"/>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X</a:t>
                    </a:r>
                  </a:p>
                  <a:p>
                    <a:endParaRPr kumimoji="1" lang="en-US" altLang="zh-CN" sz="1400" b="1" smtClean="0">
                      <a:solidFill>
                        <a:srgbClr val="000000"/>
                      </a:solidFill>
                      <a:latin typeface="Times New Roman" pitchFamily="18" charset="0"/>
                    </a:endParaRPr>
                  </a:p>
                </p:txBody>
              </p:sp>
              <p:sp>
                <p:nvSpPr>
                  <p:cNvPr id="100797" name="Rectangle 297"/>
                  <p:cNvSpPr>
                    <a:spLocks noChangeArrowheads="1"/>
                  </p:cNvSpPr>
                  <p:nvPr/>
                </p:nvSpPr>
                <p:spPr bwMode="auto">
                  <a:xfrm>
                    <a:off x="1144" y="1920"/>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84" name="Group 300"/>
                <p:cNvGrpSpPr>
                  <a:grpSpLocks/>
                </p:cNvGrpSpPr>
                <p:nvPr/>
              </p:nvGrpSpPr>
              <p:grpSpPr bwMode="auto">
                <a:xfrm>
                  <a:off x="1488" y="1920"/>
                  <a:ext cx="344" cy="384"/>
                  <a:chOff x="1488" y="1920"/>
                  <a:chExt cx="344" cy="384"/>
                </a:xfrm>
              </p:grpSpPr>
              <p:sp>
                <p:nvSpPr>
                  <p:cNvPr id="100794" name="Rectangle 67"/>
                  <p:cNvSpPr>
                    <a:spLocks noChangeArrowheads="1"/>
                  </p:cNvSpPr>
                  <p:nvPr/>
                </p:nvSpPr>
                <p:spPr bwMode="auto">
                  <a:xfrm>
                    <a:off x="1531" y="1920"/>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X</a:t>
                    </a:r>
                  </a:p>
                  <a:p>
                    <a:endParaRPr kumimoji="1" lang="en-US" altLang="zh-CN" sz="1400" b="1" smtClean="0">
                      <a:solidFill>
                        <a:srgbClr val="000000"/>
                      </a:solidFill>
                      <a:latin typeface="Times New Roman" pitchFamily="18" charset="0"/>
                    </a:endParaRPr>
                  </a:p>
                </p:txBody>
              </p:sp>
              <p:sp>
                <p:nvSpPr>
                  <p:cNvPr id="100795" name="Rectangle 299"/>
                  <p:cNvSpPr>
                    <a:spLocks noChangeArrowheads="1"/>
                  </p:cNvSpPr>
                  <p:nvPr/>
                </p:nvSpPr>
                <p:spPr bwMode="auto">
                  <a:xfrm>
                    <a:off x="1488" y="1920"/>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85" name="Group 302"/>
                <p:cNvGrpSpPr>
                  <a:grpSpLocks/>
                </p:cNvGrpSpPr>
                <p:nvPr/>
              </p:nvGrpSpPr>
              <p:grpSpPr bwMode="auto">
                <a:xfrm>
                  <a:off x="1832" y="1920"/>
                  <a:ext cx="286" cy="384"/>
                  <a:chOff x="1832" y="1920"/>
                  <a:chExt cx="286" cy="384"/>
                </a:xfrm>
              </p:grpSpPr>
              <p:sp>
                <p:nvSpPr>
                  <p:cNvPr id="100792" name="Rectangle 68"/>
                  <p:cNvSpPr>
                    <a:spLocks noChangeArrowheads="1"/>
                  </p:cNvSpPr>
                  <p:nvPr/>
                </p:nvSpPr>
                <p:spPr bwMode="auto">
                  <a:xfrm>
                    <a:off x="1875" y="1920"/>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FF0000"/>
                        </a:solidFill>
                        <a:latin typeface="Times New Roman" pitchFamily="18" charset="0"/>
                      </a:rPr>
                      <a:t>1</a:t>
                    </a:r>
                  </a:p>
                  <a:p>
                    <a:endParaRPr kumimoji="1" lang="en-US" altLang="zh-CN" sz="1400" b="1" smtClean="0">
                      <a:solidFill>
                        <a:srgbClr val="000000"/>
                      </a:solidFill>
                      <a:latin typeface="Times New Roman" pitchFamily="18" charset="0"/>
                    </a:endParaRPr>
                  </a:p>
                </p:txBody>
              </p:sp>
              <p:sp>
                <p:nvSpPr>
                  <p:cNvPr id="100793" name="Rectangle 301"/>
                  <p:cNvSpPr>
                    <a:spLocks noChangeArrowheads="1"/>
                  </p:cNvSpPr>
                  <p:nvPr/>
                </p:nvSpPr>
                <p:spPr bwMode="auto">
                  <a:xfrm>
                    <a:off x="1832" y="1920"/>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86" name="Group 304"/>
                <p:cNvGrpSpPr>
                  <a:grpSpLocks/>
                </p:cNvGrpSpPr>
                <p:nvPr/>
              </p:nvGrpSpPr>
              <p:grpSpPr bwMode="auto">
                <a:xfrm>
                  <a:off x="2118" y="1920"/>
                  <a:ext cx="286" cy="384"/>
                  <a:chOff x="2118" y="1920"/>
                  <a:chExt cx="286" cy="384"/>
                </a:xfrm>
              </p:grpSpPr>
              <p:sp>
                <p:nvSpPr>
                  <p:cNvPr id="100790" name="Rectangle 69"/>
                  <p:cNvSpPr>
                    <a:spLocks noChangeArrowheads="1"/>
                  </p:cNvSpPr>
                  <p:nvPr/>
                </p:nvSpPr>
                <p:spPr bwMode="auto">
                  <a:xfrm>
                    <a:off x="2161" y="1920"/>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X</a:t>
                    </a:r>
                  </a:p>
                  <a:p>
                    <a:endParaRPr kumimoji="1" lang="en-US" altLang="zh-CN" sz="1400" b="1" smtClean="0">
                      <a:solidFill>
                        <a:srgbClr val="000000"/>
                      </a:solidFill>
                      <a:latin typeface="Times New Roman" pitchFamily="18" charset="0"/>
                    </a:endParaRPr>
                  </a:p>
                </p:txBody>
              </p:sp>
              <p:sp>
                <p:nvSpPr>
                  <p:cNvPr id="100791" name="Rectangle 303"/>
                  <p:cNvSpPr>
                    <a:spLocks noChangeArrowheads="1"/>
                  </p:cNvSpPr>
                  <p:nvPr/>
                </p:nvSpPr>
                <p:spPr bwMode="auto">
                  <a:xfrm>
                    <a:off x="2118" y="1920"/>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87" name="Group 306"/>
                <p:cNvGrpSpPr>
                  <a:grpSpLocks/>
                </p:cNvGrpSpPr>
                <p:nvPr/>
              </p:nvGrpSpPr>
              <p:grpSpPr bwMode="auto">
                <a:xfrm>
                  <a:off x="2404" y="1920"/>
                  <a:ext cx="344" cy="384"/>
                  <a:chOff x="2404" y="1920"/>
                  <a:chExt cx="344" cy="384"/>
                </a:xfrm>
              </p:grpSpPr>
              <p:sp>
                <p:nvSpPr>
                  <p:cNvPr id="100788" name="Rectangle 70"/>
                  <p:cNvSpPr>
                    <a:spLocks noChangeArrowheads="1"/>
                  </p:cNvSpPr>
                  <p:nvPr/>
                </p:nvSpPr>
                <p:spPr bwMode="auto">
                  <a:xfrm>
                    <a:off x="2447" y="1920"/>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789" name="Rectangle 305"/>
                  <p:cNvSpPr>
                    <a:spLocks noChangeArrowheads="1"/>
                  </p:cNvSpPr>
                  <p:nvPr/>
                </p:nvSpPr>
                <p:spPr bwMode="auto">
                  <a:xfrm>
                    <a:off x="2404" y="1920"/>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88" name="Group 308"/>
                <p:cNvGrpSpPr>
                  <a:grpSpLocks/>
                </p:cNvGrpSpPr>
                <p:nvPr/>
              </p:nvGrpSpPr>
              <p:grpSpPr bwMode="auto">
                <a:xfrm>
                  <a:off x="2748" y="1920"/>
                  <a:ext cx="344" cy="384"/>
                  <a:chOff x="2748" y="1920"/>
                  <a:chExt cx="344" cy="384"/>
                </a:xfrm>
              </p:grpSpPr>
              <p:sp>
                <p:nvSpPr>
                  <p:cNvPr id="100786" name="Rectangle 71"/>
                  <p:cNvSpPr>
                    <a:spLocks noChangeArrowheads="1"/>
                  </p:cNvSpPr>
                  <p:nvPr/>
                </p:nvSpPr>
                <p:spPr bwMode="auto">
                  <a:xfrm>
                    <a:off x="2791" y="1920"/>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787" name="Rectangle 307"/>
                  <p:cNvSpPr>
                    <a:spLocks noChangeArrowheads="1"/>
                  </p:cNvSpPr>
                  <p:nvPr/>
                </p:nvSpPr>
                <p:spPr bwMode="auto">
                  <a:xfrm>
                    <a:off x="2748" y="1920"/>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89" name="Group 310"/>
                <p:cNvGrpSpPr>
                  <a:grpSpLocks/>
                </p:cNvGrpSpPr>
                <p:nvPr/>
              </p:nvGrpSpPr>
              <p:grpSpPr bwMode="auto">
                <a:xfrm>
                  <a:off x="3092" y="1920"/>
                  <a:ext cx="286" cy="384"/>
                  <a:chOff x="3092" y="1920"/>
                  <a:chExt cx="286" cy="384"/>
                </a:xfrm>
              </p:grpSpPr>
              <p:sp>
                <p:nvSpPr>
                  <p:cNvPr id="100784" name="Rectangle 72"/>
                  <p:cNvSpPr>
                    <a:spLocks noChangeArrowheads="1"/>
                  </p:cNvSpPr>
                  <p:nvPr/>
                </p:nvSpPr>
                <p:spPr bwMode="auto">
                  <a:xfrm>
                    <a:off x="3135" y="1920"/>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FF0000"/>
                        </a:solidFill>
                        <a:latin typeface="Times New Roman" pitchFamily="18" charset="0"/>
                      </a:rPr>
                      <a:t>1</a:t>
                    </a:r>
                  </a:p>
                  <a:p>
                    <a:endParaRPr kumimoji="1" lang="en-US" altLang="zh-CN" sz="1400" b="1" smtClean="0">
                      <a:solidFill>
                        <a:srgbClr val="000000"/>
                      </a:solidFill>
                      <a:latin typeface="Times New Roman" pitchFamily="18" charset="0"/>
                    </a:endParaRPr>
                  </a:p>
                </p:txBody>
              </p:sp>
              <p:sp>
                <p:nvSpPr>
                  <p:cNvPr id="100785" name="Rectangle 309"/>
                  <p:cNvSpPr>
                    <a:spLocks noChangeArrowheads="1"/>
                  </p:cNvSpPr>
                  <p:nvPr/>
                </p:nvSpPr>
                <p:spPr bwMode="auto">
                  <a:xfrm>
                    <a:off x="3092" y="1920"/>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90" name="Group 312"/>
                <p:cNvGrpSpPr>
                  <a:grpSpLocks/>
                </p:cNvGrpSpPr>
                <p:nvPr/>
              </p:nvGrpSpPr>
              <p:grpSpPr bwMode="auto">
                <a:xfrm>
                  <a:off x="3378" y="1920"/>
                  <a:ext cx="286" cy="384"/>
                  <a:chOff x="3378" y="1920"/>
                  <a:chExt cx="286" cy="384"/>
                </a:xfrm>
              </p:grpSpPr>
              <p:sp>
                <p:nvSpPr>
                  <p:cNvPr id="100782" name="Rectangle 73"/>
                  <p:cNvSpPr>
                    <a:spLocks noChangeArrowheads="1"/>
                  </p:cNvSpPr>
                  <p:nvPr/>
                </p:nvSpPr>
                <p:spPr bwMode="auto">
                  <a:xfrm>
                    <a:off x="3421" y="1920"/>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X</a:t>
                    </a:r>
                  </a:p>
                  <a:p>
                    <a:endParaRPr kumimoji="1" lang="en-US" altLang="zh-CN" sz="1400" b="1" smtClean="0">
                      <a:solidFill>
                        <a:srgbClr val="000000"/>
                      </a:solidFill>
                      <a:latin typeface="Times New Roman" pitchFamily="18" charset="0"/>
                    </a:endParaRPr>
                  </a:p>
                </p:txBody>
              </p:sp>
              <p:sp>
                <p:nvSpPr>
                  <p:cNvPr id="100783" name="Rectangle 311"/>
                  <p:cNvSpPr>
                    <a:spLocks noChangeArrowheads="1"/>
                  </p:cNvSpPr>
                  <p:nvPr/>
                </p:nvSpPr>
                <p:spPr bwMode="auto">
                  <a:xfrm>
                    <a:off x="3378" y="1920"/>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91" name="Group 314"/>
                <p:cNvGrpSpPr>
                  <a:grpSpLocks/>
                </p:cNvGrpSpPr>
                <p:nvPr/>
              </p:nvGrpSpPr>
              <p:grpSpPr bwMode="auto">
                <a:xfrm>
                  <a:off x="3664" y="1920"/>
                  <a:ext cx="326" cy="384"/>
                  <a:chOff x="3664" y="1920"/>
                  <a:chExt cx="326" cy="384"/>
                </a:xfrm>
              </p:grpSpPr>
              <p:sp>
                <p:nvSpPr>
                  <p:cNvPr id="100780" name="Rectangle 74"/>
                  <p:cNvSpPr>
                    <a:spLocks noChangeArrowheads="1"/>
                  </p:cNvSpPr>
                  <p:nvPr/>
                </p:nvSpPr>
                <p:spPr bwMode="auto">
                  <a:xfrm>
                    <a:off x="3707" y="1920"/>
                    <a:ext cx="24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1</a:t>
                    </a:r>
                  </a:p>
                  <a:p>
                    <a:endParaRPr kumimoji="1" lang="en-US" altLang="zh-CN" sz="1400" b="1" smtClean="0">
                      <a:solidFill>
                        <a:srgbClr val="000000"/>
                      </a:solidFill>
                      <a:latin typeface="Times New Roman" pitchFamily="18" charset="0"/>
                    </a:endParaRPr>
                  </a:p>
                </p:txBody>
              </p:sp>
              <p:sp>
                <p:nvSpPr>
                  <p:cNvPr id="100781" name="Rectangle 313"/>
                  <p:cNvSpPr>
                    <a:spLocks noChangeArrowheads="1"/>
                  </p:cNvSpPr>
                  <p:nvPr/>
                </p:nvSpPr>
                <p:spPr bwMode="auto">
                  <a:xfrm>
                    <a:off x="3664" y="1920"/>
                    <a:ext cx="32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92" name="Group 316"/>
                <p:cNvGrpSpPr>
                  <a:grpSpLocks/>
                </p:cNvGrpSpPr>
                <p:nvPr/>
              </p:nvGrpSpPr>
              <p:grpSpPr bwMode="auto">
                <a:xfrm>
                  <a:off x="0" y="2304"/>
                  <a:ext cx="554" cy="384"/>
                  <a:chOff x="0" y="2304"/>
                  <a:chExt cx="554" cy="384"/>
                </a:xfrm>
              </p:grpSpPr>
              <p:sp>
                <p:nvSpPr>
                  <p:cNvPr id="100778" name="Rectangle 75"/>
                  <p:cNvSpPr>
                    <a:spLocks noChangeArrowheads="1"/>
                  </p:cNvSpPr>
                  <p:nvPr/>
                </p:nvSpPr>
                <p:spPr bwMode="auto">
                  <a:xfrm>
                    <a:off x="43" y="2304"/>
                    <a:ext cx="46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SelSt</a:t>
                    </a:r>
                  </a:p>
                  <a:p>
                    <a:endParaRPr kumimoji="1" lang="en-US" altLang="zh-CN" sz="1400" b="1" smtClean="0">
                      <a:solidFill>
                        <a:srgbClr val="000000"/>
                      </a:solidFill>
                      <a:latin typeface="Times New Roman" pitchFamily="18" charset="0"/>
                    </a:endParaRPr>
                  </a:p>
                </p:txBody>
              </p:sp>
              <p:sp>
                <p:nvSpPr>
                  <p:cNvPr id="100779" name="Rectangle 315"/>
                  <p:cNvSpPr>
                    <a:spLocks noChangeArrowheads="1"/>
                  </p:cNvSpPr>
                  <p:nvPr/>
                </p:nvSpPr>
                <p:spPr bwMode="auto">
                  <a:xfrm>
                    <a:off x="0" y="2304"/>
                    <a:ext cx="55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93" name="Group 318"/>
                <p:cNvGrpSpPr>
                  <a:grpSpLocks/>
                </p:cNvGrpSpPr>
                <p:nvPr/>
              </p:nvGrpSpPr>
              <p:grpSpPr bwMode="auto">
                <a:xfrm>
                  <a:off x="554" y="2304"/>
                  <a:ext cx="286" cy="384"/>
                  <a:chOff x="554" y="2304"/>
                  <a:chExt cx="286" cy="384"/>
                </a:xfrm>
              </p:grpSpPr>
              <p:sp>
                <p:nvSpPr>
                  <p:cNvPr id="100776" name="Rectangle 76"/>
                  <p:cNvSpPr>
                    <a:spLocks noChangeArrowheads="1"/>
                  </p:cNvSpPr>
                  <p:nvPr/>
                </p:nvSpPr>
                <p:spPr bwMode="auto">
                  <a:xfrm>
                    <a:off x="597" y="2304"/>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X</a:t>
                    </a:r>
                  </a:p>
                  <a:p>
                    <a:endParaRPr kumimoji="1" lang="en-US" altLang="zh-CN" sz="1400" b="1" smtClean="0">
                      <a:solidFill>
                        <a:srgbClr val="000000"/>
                      </a:solidFill>
                      <a:latin typeface="Times New Roman" pitchFamily="18" charset="0"/>
                    </a:endParaRPr>
                  </a:p>
                </p:txBody>
              </p:sp>
              <p:sp>
                <p:nvSpPr>
                  <p:cNvPr id="100777" name="Rectangle 317"/>
                  <p:cNvSpPr>
                    <a:spLocks noChangeArrowheads="1"/>
                  </p:cNvSpPr>
                  <p:nvPr/>
                </p:nvSpPr>
                <p:spPr bwMode="auto">
                  <a:xfrm>
                    <a:off x="554" y="2304"/>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94" name="Group 320"/>
                <p:cNvGrpSpPr>
                  <a:grpSpLocks/>
                </p:cNvGrpSpPr>
                <p:nvPr/>
              </p:nvGrpSpPr>
              <p:grpSpPr bwMode="auto">
                <a:xfrm>
                  <a:off x="840" y="2304"/>
                  <a:ext cx="304" cy="384"/>
                  <a:chOff x="840" y="2304"/>
                  <a:chExt cx="304" cy="384"/>
                </a:xfrm>
              </p:grpSpPr>
              <p:sp>
                <p:nvSpPr>
                  <p:cNvPr id="100774" name="Rectangle 77"/>
                  <p:cNvSpPr>
                    <a:spLocks noChangeArrowheads="1"/>
                  </p:cNvSpPr>
                  <p:nvPr/>
                </p:nvSpPr>
                <p:spPr bwMode="auto">
                  <a:xfrm>
                    <a:off x="883" y="2304"/>
                    <a:ext cx="21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775" name="Rectangle 319"/>
                  <p:cNvSpPr>
                    <a:spLocks noChangeArrowheads="1"/>
                  </p:cNvSpPr>
                  <p:nvPr/>
                </p:nvSpPr>
                <p:spPr bwMode="auto">
                  <a:xfrm>
                    <a:off x="840" y="2304"/>
                    <a:ext cx="30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95" name="Group 322"/>
                <p:cNvGrpSpPr>
                  <a:grpSpLocks/>
                </p:cNvGrpSpPr>
                <p:nvPr/>
              </p:nvGrpSpPr>
              <p:grpSpPr bwMode="auto">
                <a:xfrm>
                  <a:off x="1144" y="2304"/>
                  <a:ext cx="344" cy="384"/>
                  <a:chOff x="1144" y="2304"/>
                  <a:chExt cx="344" cy="384"/>
                </a:xfrm>
              </p:grpSpPr>
              <p:sp>
                <p:nvSpPr>
                  <p:cNvPr id="100772" name="Rectangle 78"/>
                  <p:cNvSpPr>
                    <a:spLocks noChangeArrowheads="1"/>
                  </p:cNvSpPr>
                  <p:nvPr/>
                </p:nvSpPr>
                <p:spPr bwMode="auto">
                  <a:xfrm>
                    <a:off x="1187" y="2304"/>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773" name="Rectangle 321"/>
                  <p:cNvSpPr>
                    <a:spLocks noChangeArrowheads="1"/>
                  </p:cNvSpPr>
                  <p:nvPr/>
                </p:nvSpPr>
                <p:spPr bwMode="auto">
                  <a:xfrm>
                    <a:off x="1144" y="2304"/>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96" name="Group 324"/>
                <p:cNvGrpSpPr>
                  <a:grpSpLocks/>
                </p:cNvGrpSpPr>
                <p:nvPr/>
              </p:nvGrpSpPr>
              <p:grpSpPr bwMode="auto">
                <a:xfrm>
                  <a:off x="1488" y="2304"/>
                  <a:ext cx="344" cy="384"/>
                  <a:chOff x="1488" y="2304"/>
                  <a:chExt cx="344" cy="384"/>
                </a:xfrm>
              </p:grpSpPr>
              <p:sp>
                <p:nvSpPr>
                  <p:cNvPr id="100770" name="Rectangle 79"/>
                  <p:cNvSpPr>
                    <a:spLocks noChangeArrowheads="1"/>
                  </p:cNvSpPr>
                  <p:nvPr/>
                </p:nvSpPr>
                <p:spPr bwMode="auto">
                  <a:xfrm>
                    <a:off x="1531" y="2304"/>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X</a:t>
                    </a:r>
                  </a:p>
                  <a:p>
                    <a:endParaRPr kumimoji="1" lang="en-US" altLang="zh-CN" sz="1400" b="1" smtClean="0">
                      <a:solidFill>
                        <a:srgbClr val="000000"/>
                      </a:solidFill>
                      <a:latin typeface="Times New Roman" pitchFamily="18" charset="0"/>
                    </a:endParaRPr>
                  </a:p>
                </p:txBody>
              </p:sp>
              <p:sp>
                <p:nvSpPr>
                  <p:cNvPr id="100771" name="Rectangle 323"/>
                  <p:cNvSpPr>
                    <a:spLocks noChangeArrowheads="1"/>
                  </p:cNvSpPr>
                  <p:nvPr/>
                </p:nvSpPr>
                <p:spPr bwMode="auto">
                  <a:xfrm>
                    <a:off x="1488" y="2304"/>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97" name="Group 326"/>
                <p:cNvGrpSpPr>
                  <a:grpSpLocks/>
                </p:cNvGrpSpPr>
                <p:nvPr/>
              </p:nvGrpSpPr>
              <p:grpSpPr bwMode="auto">
                <a:xfrm>
                  <a:off x="1832" y="2304"/>
                  <a:ext cx="286" cy="384"/>
                  <a:chOff x="1832" y="2304"/>
                  <a:chExt cx="286" cy="384"/>
                </a:xfrm>
              </p:grpSpPr>
              <p:sp>
                <p:nvSpPr>
                  <p:cNvPr id="100768" name="Rectangle 80"/>
                  <p:cNvSpPr>
                    <a:spLocks noChangeArrowheads="1"/>
                  </p:cNvSpPr>
                  <p:nvPr/>
                </p:nvSpPr>
                <p:spPr bwMode="auto">
                  <a:xfrm>
                    <a:off x="1875" y="2304"/>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X</a:t>
                    </a:r>
                  </a:p>
                  <a:p>
                    <a:endParaRPr kumimoji="1" lang="en-US" altLang="zh-CN" sz="1400" b="1" smtClean="0">
                      <a:solidFill>
                        <a:srgbClr val="000000"/>
                      </a:solidFill>
                      <a:latin typeface="Times New Roman" pitchFamily="18" charset="0"/>
                    </a:endParaRPr>
                  </a:p>
                </p:txBody>
              </p:sp>
              <p:sp>
                <p:nvSpPr>
                  <p:cNvPr id="100769" name="Rectangle 325"/>
                  <p:cNvSpPr>
                    <a:spLocks noChangeArrowheads="1"/>
                  </p:cNvSpPr>
                  <p:nvPr/>
                </p:nvSpPr>
                <p:spPr bwMode="auto">
                  <a:xfrm>
                    <a:off x="1832" y="2304"/>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98" name="Group 328"/>
                <p:cNvGrpSpPr>
                  <a:grpSpLocks/>
                </p:cNvGrpSpPr>
                <p:nvPr/>
              </p:nvGrpSpPr>
              <p:grpSpPr bwMode="auto">
                <a:xfrm>
                  <a:off x="2118" y="2304"/>
                  <a:ext cx="286" cy="384"/>
                  <a:chOff x="2118" y="2304"/>
                  <a:chExt cx="286" cy="384"/>
                </a:xfrm>
              </p:grpSpPr>
              <p:sp>
                <p:nvSpPr>
                  <p:cNvPr id="100766" name="Rectangle 81"/>
                  <p:cNvSpPr>
                    <a:spLocks noChangeArrowheads="1"/>
                  </p:cNvSpPr>
                  <p:nvPr/>
                </p:nvSpPr>
                <p:spPr bwMode="auto">
                  <a:xfrm>
                    <a:off x="2161" y="2304"/>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1</a:t>
                    </a:r>
                  </a:p>
                  <a:p>
                    <a:endParaRPr kumimoji="1" lang="en-US" altLang="zh-CN" sz="1400" b="1" smtClean="0">
                      <a:solidFill>
                        <a:srgbClr val="000000"/>
                      </a:solidFill>
                      <a:latin typeface="Times New Roman" pitchFamily="18" charset="0"/>
                    </a:endParaRPr>
                  </a:p>
                </p:txBody>
              </p:sp>
              <p:sp>
                <p:nvSpPr>
                  <p:cNvPr id="100767" name="Rectangle 327"/>
                  <p:cNvSpPr>
                    <a:spLocks noChangeArrowheads="1"/>
                  </p:cNvSpPr>
                  <p:nvPr/>
                </p:nvSpPr>
                <p:spPr bwMode="auto">
                  <a:xfrm>
                    <a:off x="2118" y="2304"/>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499" name="Group 330"/>
                <p:cNvGrpSpPr>
                  <a:grpSpLocks/>
                </p:cNvGrpSpPr>
                <p:nvPr/>
              </p:nvGrpSpPr>
              <p:grpSpPr bwMode="auto">
                <a:xfrm>
                  <a:off x="2404" y="2304"/>
                  <a:ext cx="344" cy="384"/>
                  <a:chOff x="2404" y="2304"/>
                  <a:chExt cx="344" cy="384"/>
                </a:xfrm>
              </p:grpSpPr>
              <p:sp>
                <p:nvSpPr>
                  <p:cNvPr id="100764" name="Rectangle 82"/>
                  <p:cNvSpPr>
                    <a:spLocks noChangeArrowheads="1"/>
                  </p:cNvSpPr>
                  <p:nvPr/>
                </p:nvSpPr>
                <p:spPr bwMode="auto">
                  <a:xfrm>
                    <a:off x="2447" y="2304"/>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765" name="Rectangle 329"/>
                  <p:cNvSpPr>
                    <a:spLocks noChangeArrowheads="1"/>
                  </p:cNvSpPr>
                  <p:nvPr/>
                </p:nvSpPr>
                <p:spPr bwMode="auto">
                  <a:xfrm>
                    <a:off x="2404" y="2304"/>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00" name="Group 332"/>
                <p:cNvGrpSpPr>
                  <a:grpSpLocks/>
                </p:cNvGrpSpPr>
                <p:nvPr/>
              </p:nvGrpSpPr>
              <p:grpSpPr bwMode="auto">
                <a:xfrm>
                  <a:off x="2748" y="2304"/>
                  <a:ext cx="344" cy="384"/>
                  <a:chOff x="2748" y="2304"/>
                  <a:chExt cx="344" cy="384"/>
                </a:xfrm>
              </p:grpSpPr>
              <p:sp>
                <p:nvSpPr>
                  <p:cNvPr id="100762" name="Rectangle 83"/>
                  <p:cNvSpPr>
                    <a:spLocks noChangeArrowheads="1"/>
                  </p:cNvSpPr>
                  <p:nvPr/>
                </p:nvSpPr>
                <p:spPr bwMode="auto">
                  <a:xfrm>
                    <a:off x="2791" y="2304"/>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X</a:t>
                    </a:r>
                  </a:p>
                  <a:p>
                    <a:endParaRPr kumimoji="1" lang="en-US" altLang="zh-CN" sz="1400" b="1" smtClean="0">
                      <a:solidFill>
                        <a:srgbClr val="000000"/>
                      </a:solidFill>
                      <a:latin typeface="Times New Roman" pitchFamily="18" charset="0"/>
                    </a:endParaRPr>
                  </a:p>
                </p:txBody>
              </p:sp>
              <p:sp>
                <p:nvSpPr>
                  <p:cNvPr id="100763" name="Rectangle 331"/>
                  <p:cNvSpPr>
                    <a:spLocks noChangeArrowheads="1"/>
                  </p:cNvSpPr>
                  <p:nvPr/>
                </p:nvSpPr>
                <p:spPr bwMode="auto">
                  <a:xfrm>
                    <a:off x="2748" y="2304"/>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01" name="Group 334"/>
                <p:cNvGrpSpPr>
                  <a:grpSpLocks/>
                </p:cNvGrpSpPr>
                <p:nvPr/>
              </p:nvGrpSpPr>
              <p:grpSpPr bwMode="auto">
                <a:xfrm>
                  <a:off x="3092" y="2304"/>
                  <a:ext cx="286" cy="384"/>
                  <a:chOff x="3092" y="2304"/>
                  <a:chExt cx="286" cy="384"/>
                </a:xfrm>
              </p:grpSpPr>
              <p:sp>
                <p:nvSpPr>
                  <p:cNvPr id="100760" name="Rectangle 84"/>
                  <p:cNvSpPr>
                    <a:spLocks noChangeArrowheads="1"/>
                  </p:cNvSpPr>
                  <p:nvPr/>
                </p:nvSpPr>
                <p:spPr bwMode="auto">
                  <a:xfrm>
                    <a:off x="3135" y="2304"/>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X</a:t>
                    </a:r>
                  </a:p>
                  <a:p>
                    <a:endParaRPr kumimoji="1" lang="en-US" altLang="zh-CN" sz="1400" b="1" smtClean="0">
                      <a:solidFill>
                        <a:srgbClr val="000000"/>
                      </a:solidFill>
                      <a:latin typeface="Times New Roman" pitchFamily="18" charset="0"/>
                    </a:endParaRPr>
                  </a:p>
                </p:txBody>
              </p:sp>
              <p:sp>
                <p:nvSpPr>
                  <p:cNvPr id="100761" name="Rectangle 333"/>
                  <p:cNvSpPr>
                    <a:spLocks noChangeArrowheads="1"/>
                  </p:cNvSpPr>
                  <p:nvPr/>
                </p:nvSpPr>
                <p:spPr bwMode="auto">
                  <a:xfrm>
                    <a:off x="3092" y="2304"/>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02" name="Group 336"/>
                <p:cNvGrpSpPr>
                  <a:grpSpLocks/>
                </p:cNvGrpSpPr>
                <p:nvPr/>
              </p:nvGrpSpPr>
              <p:grpSpPr bwMode="auto">
                <a:xfrm>
                  <a:off x="3378" y="2304"/>
                  <a:ext cx="286" cy="384"/>
                  <a:chOff x="3378" y="2304"/>
                  <a:chExt cx="286" cy="384"/>
                </a:xfrm>
              </p:grpSpPr>
              <p:sp>
                <p:nvSpPr>
                  <p:cNvPr id="100758" name="Rectangle 85"/>
                  <p:cNvSpPr>
                    <a:spLocks noChangeArrowheads="1"/>
                  </p:cNvSpPr>
                  <p:nvPr/>
                </p:nvSpPr>
                <p:spPr bwMode="auto">
                  <a:xfrm>
                    <a:off x="3421" y="2304"/>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1</a:t>
                    </a:r>
                  </a:p>
                  <a:p>
                    <a:endParaRPr kumimoji="1" lang="en-US" altLang="zh-CN" sz="1400" b="1" smtClean="0">
                      <a:solidFill>
                        <a:srgbClr val="000000"/>
                      </a:solidFill>
                      <a:latin typeface="Times New Roman" pitchFamily="18" charset="0"/>
                    </a:endParaRPr>
                  </a:p>
                </p:txBody>
              </p:sp>
              <p:sp>
                <p:nvSpPr>
                  <p:cNvPr id="100759" name="Rectangle 335"/>
                  <p:cNvSpPr>
                    <a:spLocks noChangeArrowheads="1"/>
                  </p:cNvSpPr>
                  <p:nvPr/>
                </p:nvSpPr>
                <p:spPr bwMode="auto">
                  <a:xfrm>
                    <a:off x="3378" y="2304"/>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03" name="Group 338"/>
                <p:cNvGrpSpPr>
                  <a:grpSpLocks/>
                </p:cNvGrpSpPr>
                <p:nvPr/>
              </p:nvGrpSpPr>
              <p:grpSpPr bwMode="auto">
                <a:xfrm>
                  <a:off x="3664" y="2304"/>
                  <a:ext cx="326" cy="384"/>
                  <a:chOff x="3664" y="2304"/>
                  <a:chExt cx="326" cy="384"/>
                </a:xfrm>
              </p:grpSpPr>
              <p:sp>
                <p:nvSpPr>
                  <p:cNvPr id="100756" name="Rectangle 86"/>
                  <p:cNvSpPr>
                    <a:spLocks noChangeArrowheads="1"/>
                  </p:cNvSpPr>
                  <p:nvPr/>
                </p:nvSpPr>
                <p:spPr bwMode="auto">
                  <a:xfrm>
                    <a:off x="3707" y="2304"/>
                    <a:ext cx="24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X</a:t>
                    </a:r>
                  </a:p>
                  <a:p>
                    <a:endParaRPr kumimoji="1" lang="en-US" altLang="zh-CN" sz="1400" b="1" smtClean="0">
                      <a:solidFill>
                        <a:srgbClr val="000000"/>
                      </a:solidFill>
                      <a:latin typeface="Times New Roman" pitchFamily="18" charset="0"/>
                    </a:endParaRPr>
                  </a:p>
                </p:txBody>
              </p:sp>
              <p:sp>
                <p:nvSpPr>
                  <p:cNvPr id="100757" name="Rectangle 337"/>
                  <p:cNvSpPr>
                    <a:spLocks noChangeArrowheads="1"/>
                  </p:cNvSpPr>
                  <p:nvPr/>
                </p:nvSpPr>
                <p:spPr bwMode="auto">
                  <a:xfrm>
                    <a:off x="3664" y="2304"/>
                    <a:ext cx="32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04" name="Group 340"/>
                <p:cNvGrpSpPr>
                  <a:grpSpLocks/>
                </p:cNvGrpSpPr>
                <p:nvPr/>
              </p:nvGrpSpPr>
              <p:grpSpPr bwMode="auto">
                <a:xfrm>
                  <a:off x="0" y="2688"/>
                  <a:ext cx="554" cy="384"/>
                  <a:chOff x="0" y="2688"/>
                  <a:chExt cx="554" cy="384"/>
                </a:xfrm>
              </p:grpSpPr>
              <p:sp>
                <p:nvSpPr>
                  <p:cNvPr id="100754" name="Rectangle 87"/>
                  <p:cNvSpPr>
                    <a:spLocks noChangeArrowheads="1"/>
                  </p:cNvSpPr>
                  <p:nvPr/>
                </p:nvSpPr>
                <p:spPr bwMode="auto">
                  <a:xfrm>
                    <a:off x="43" y="2688"/>
                    <a:ext cx="46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WriteReg</a:t>
                    </a:r>
                  </a:p>
                  <a:p>
                    <a:endParaRPr kumimoji="1" lang="en-US" altLang="zh-CN" sz="1400" b="1" smtClean="0">
                      <a:solidFill>
                        <a:srgbClr val="000000"/>
                      </a:solidFill>
                      <a:latin typeface="Times New Roman" pitchFamily="18" charset="0"/>
                    </a:endParaRPr>
                  </a:p>
                </p:txBody>
              </p:sp>
              <p:sp>
                <p:nvSpPr>
                  <p:cNvPr id="100755" name="Rectangle 339"/>
                  <p:cNvSpPr>
                    <a:spLocks noChangeArrowheads="1"/>
                  </p:cNvSpPr>
                  <p:nvPr/>
                </p:nvSpPr>
                <p:spPr bwMode="auto">
                  <a:xfrm>
                    <a:off x="0" y="2688"/>
                    <a:ext cx="55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05" name="Group 342"/>
                <p:cNvGrpSpPr>
                  <a:grpSpLocks/>
                </p:cNvGrpSpPr>
                <p:nvPr/>
              </p:nvGrpSpPr>
              <p:grpSpPr bwMode="auto">
                <a:xfrm>
                  <a:off x="554" y="2688"/>
                  <a:ext cx="286" cy="384"/>
                  <a:chOff x="554" y="2688"/>
                  <a:chExt cx="286" cy="384"/>
                </a:xfrm>
              </p:grpSpPr>
              <p:sp>
                <p:nvSpPr>
                  <p:cNvPr id="100752" name="Rectangle 88"/>
                  <p:cNvSpPr>
                    <a:spLocks noChangeArrowheads="1"/>
                  </p:cNvSpPr>
                  <p:nvPr/>
                </p:nvSpPr>
                <p:spPr bwMode="auto">
                  <a:xfrm>
                    <a:off x="597" y="2688"/>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753" name="Rectangle 341"/>
                  <p:cNvSpPr>
                    <a:spLocks noChangeArrowheads="1"/>
                  </p:cNvSpPr>
                  <p:nvPr/>
                </p:nvSpPr>
                <p:spPr bwMode="auto">
                  <a:xfrm>
                    <a:off x="554" y="2688"/>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06" name="Group 344"/>
                <p:cNvGrpSpPr>
                  <a:grpSpLocks/>
                </p:cNvGrpSpPr>
                <p:nvPr/>
              </p:nvGrpSpPr>
              <p:grpSpPr bwMode="auto">
                <a:xfrm>
                  <a:off x="840" y="2688"/>
                  <a:ext cx="304" cy="384"/>
                  <a:chOff x="840" y="2688"/>
                  <a:chExt cx="304" cy="384"/>
                </a:xfrm>
              </p:grpSpPr>
              <p:sp>
                <p:nvSpPr>
                  <p:cNvPr id="100750" name="Rectangle 89"/>
                  <p:cNvSpPr>
                    <a:spLocks noChangeArrowheads="1"/>
                  </p:cNvSpPr>
                  <p:nvPr/>
                </p:nvSpPr>
                <p:spPr bwMode="auto">
                  <a:xfrm>
                    <a:off x="883" y="2688"/>
                    <a:ext cx="21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751" name="Rectangle 343"/>
                  <p:cNvSpPr>
                    <a:spLocks noChangeArrowheads="1"/>
                  </p:cNvSpPr>
                  <p:nvPr/>
                </p:nvSpPr>
                <p:spPr bwMode="auto">
                  <a:xfrm>
                    <a:off x="840" y="2688"/>
                    <a:ext cx="30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07" name="Group 346"/>
                <p:cNvGrpSpPr>
                  <a:grpSpLocks/>
                </p:cNvGrpSpPr>
                <p:nvPr/>
              </p:nvGrpSpPr>
              <p:grpSpPr bwMode="auto">
                <a:xfrm>
                  <a:off x="1144" y="2688"/>
                  <a:ext cx="344" cy="384"/>
                  <a:chOff x="1144" y="2688"/>
                  <a:chExt cx="344" cy="384"/>
                </a:xfrm>
              </p:grpSpPr>
              <p:sp>
                <p:nvSpPr>
                  <p:cNvPr id="100748" name="Rectangle 90"/>
                  <p:cNvSpPr>
                    <a:spLocks noChangeArrowheads="1"/>
                  </p:cNvSpPr>
                  <p:nvPr/>
                </p:nvSpPr>
                <p:spPr bwMode="auto">
                  <a:xfrm>
                    <a:off x="1187" y="2688"/>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749" name="Rectangle 345"/>
                  <p:cNvSpPr>
                    <a:spLocks noChangeArrowheads="1"/>
                  </p:cNvSpPr>
                  <p:nvPr/>
                </p:nvSpPr>
                <p:spPr bwMode="auto">
                  <a:xfrm>
                    <a:off x="1144" y="2688"/>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08" name="Group 348"/>
                <p:cNvGrpSpPr>
                  <a:grpSpLocks/>
                </p:cNvGrpSpPr>
                <p:nvPr/>
              </p:nvGrpSpPr>
              <p:grpSpPr bwMode="auto">
                <a:xfrm>
                  <a:off x="1488" y="2688"/>
                  <a:ext cx="344" cy="384"/>
                  <a:chOff x="1488" y="2688"/>
                  <a:chExt cx="344" cy="384"/>
                </a:xfrm>
              </p:grpSpPr>
              <p:sp>
                <p:nvSpPr>
                  <p:cNvPr id="100746" name="Rectangle 91"/>
                  <p:cNvSpPr>
                    <a:spLocks noChangeArrowheads="1"/>
                  </p:cNvSpPr>
                  <p:nvPr/>
                </p:nvSpPr>
                <p:spPr bwMode="auto">
                  <a:xfrm>
                    <a:off x="1531" y="2688"/>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747" name="Rectangle 347"/>
                  <p:cNvSpPr>
                    <a:spLocks noChangeArrowheads="1"/>
                  </p:cNvSpPr>
                  <p:nvPr/>
                </p:nvSpPr>
                <p:spPr bwMode="auto">
                  <a:xfrm>
                    <a:off x="1488" y="2688"/>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09" name="Group 350"/>
                <p:cNvGrpSpPr>
                  <a:grpSpLocks/>
                </p:cNvGrpSpPr>
                <p:nvPr/>
              </p:nvGrpSpPr>
              <p:grpSpPr bwMode="auto">
                <a:xfrm>
                  <a:off x="1832" y="2688"/>
                  <a:ext cx="286" cy="384"/>
                  <a:chOff x="1832" y="2688"/>
                  <a:chExt cx="286" cy="384"/>
                </a:xfrm>
              </p:grpSpPr>
              <p:sp>
                <p:nvSpPr>
                  <p:cNvPr id="100744" name="Rectangle 92"/>
                  <p:cNvSpPr>
                    <a:spLocks noChangeArrowheads="1"/>
                  </p:cNvSpPr>
                  <p:nvPr/>
                </p:nvSpPr>
                <p:spPr bwMode="auto">
                  <a:xfrm>
                    <a:off x="1875" y="2688"/>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745" name="Rectangle 349"/>
                  <p:cNvSpPr>
                    <a:spLocks noChangeArrowheads="1"/>
                  </p:cNvSpPr>
                  <p:nvPr/>
                </p:nvSpPr>
                <p:spPr bwMode="auto">
                  <a:xfrm>
                    <a:off x="1832" y="2688"/>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10" name="Group 352"/>
                <p:cNvGrpSpPr>
                  <a:grpSpLocks/>
                </p:cNvGrpSpPr>
                <p:nvPr/>
              </p:nvGrpSpPr>
              <p:grpSpPr bwMode="auto">
                <a:xfrm>
                  <a:off x="2118" y="2688"/>
                  <a:ext cx="286" cy="384"/>
                  <a:chOff x="2118" y="2688"/>
                  <a:chExt cx="286" cy="384"/>
                </a:xfrm>
              </p:grpSpPr>
              <p:sp>
                <p:nvSpPr>
                  <p:cNvPr id="100742" name="Rectangle 93"/>
                  <p:cNvSpPr>
                    <a:spLocks noChangeArrowheads="1"/>
                  </p:cNvSpPr>
                  <p:nvPr/>
                </p:nvSpPr>
                <p:spPr bwMode="auto">
                  <a:xfrm>
                    <a:off x="2161" y="2688"/>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743" name="Rectangle 351"/>
                  <p:cNvSpPr>
                    <a:spLocks noChangeArrowheads="1"/>
                  </p:cNvSpPr>
                  <p:nvPr/>
                </p:nvSpPr>
                <p:spPr bwMode="auto">
                  <a:xfrm>
                    <a:off x="2118" y="2688"/>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11" name="Group 354"/>
                <p:cNvGrpSpPr>
                  <a:grpSpLocks/>
                </p:cNvGrpSpPr>
                <p:nvPr/>
              </p:nvGrpSpPr>
              <p:grpSpPr bwMode="auto">
                <a:xfrm>
                  <a:off x="2404" y="2688"/>
                  <a:ext cx="344" cy="384"/>
                  <a:chOff x="2404" y="2688"/>
                  <a:chExt cx="344" cy="384"/>
                </a:xfrm>
              </p:grpSpPr>
              <p:sp>
                <p:nvSpPr>
                  <p:cNvPr id="100740" name="Rectangle 94"/>
                  <p:cNvSpPr>
                    <a:spLocks noChangeArrowheads="1"/>
                  </p:cNvSpPr>
                  <p:nvPr/>
                </p:nvSpPr>
                <p:spPr bwMode="auto">
                  <a:xfrm>
                    <a:off x="2447" y="2688"/>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1</a:t>
                    </a:r>
                  </a:p>
                  <a:p>
                    <a:endParaRPr kumimoji="1" lang="en-US" altLang="zh-CN" sz="1400" b="1" smtClean="0">
                      <a:solidFill>
                        <a:srgbClr val="000000"/>
                      </a:solidFill>
                      <a:latin typeface="Times New Roman" pitchFamily="18" charset="0"/>
                    </a:endParaRPr>
                  </a:p>
                </p:txBody>
              </p:sp>
              <p:sp>
                <p:nvSpPr>
                  <p:cNvPr id="100741" name="Rectangle 353"/>
                  <p:cNvSpPr>
                    <a:spLocks noChangeArrowheads="1"/>
                  </p:cNvSpPr>
                  <p:nvPr/>
                </p:nvSpPr>
                <p:spPr bwMode="auto">
                  <a:xfrm>
                    <a:off x="2404" y="2688"/>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12" name="Group 356"/>
                <p:cNvGrpSpPr>
                  <a:grpSpLocks/>
                </p:cNvGrpSpPr>
                <p:nvPr/>
              </p:nvGrpSpPr>
              <p:grpSpPr bwMode="auto">
                <a:xfrm>
                  <a:off x="2748" y="2688"/>
                  <a:ext cx="344" cy="384"/>
                  <a:chOff x="2748" y="2688"/>
                  <a:chExt cx="344" cy="384"/>
                </a:xfrm>
              </p:grpSpPr>
              <p:sp>
                <p:nvSpPr>
                  <p:cNvPr id="100738" name="Rectangle 95"/>
                  <p:cNvSpPr>
                    <a:spLocks noChangeArrowheads="1"/>
                  </p:cNvSpPr>
                  <p:nvPr/>
                </p:nvSpPr>
                <p:spPr bwMode="auto">
                  <a:xfrm>
                    <a:off x="2791" y="2688"/>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1</a:t>
                    </a:r>
                  </a:p>
                  <a:p>
                    <a:endParaRPr kumimoji="1" lang="en-US" altLang="zh-CN" sz="1400" b="1" smtClean="0">
                      <a:solidFill>
                        <a:srgbClr val="000000"/>
                      </a:solidFill>
                      <a:latin typeface="Times New Roman" pitchFamily="18" charset="0"/>
                    </a:endParaRPr>
                  </a:p>
                </p:txBody>
              </p:sp>
              <p:sp>
                <p:nvSpPr>
                  <p:cNvPr id="100739" name="Rectangle 355"/>
                  <p:cNvSpPr>
                    <a:spLocks noChangeArrowheads="1"/>
                  </p:cNvSpPr>
                  <p:nvPr/>
                </p:nvSpPr>
                <p:spPr bwMode="auto">
                  <a:xfrm>
                    <a:off x="2748" y="2688"/>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13" name="Group 358"/>
                <p:cNvGrpSpPr>
                  <a:grpSpLocks/>
                </p:cNvGrpSpPr>
                <p:nvPr/>
              </p:nvGrpSpPr>
              <p:grpSpPr bwMode="auto">
                <a:xfrm>
                  <a:off x="3092" y="2688"/>
                  <a:ext cx="286" cy="384"/>
                  <a:chOff x="3092" y="2688"/>
                  <a:chExt cx="286" cy="384"/>
                </a:xfrm>
              </p:grpSpPr>
              <p:sp>
                <p:nvSpPr>
                  <p:cNvPr id="100736" name="Rectangle 96"/>
                  <p:cNvSpPr>
                    <a:spLocks noChangeArrowheads="1"/>
                  </p:cNvSpPr>
                  <p:nvPr/>
                </p:nvSpPr>
                <p:spPr bwMode="auto">
                  <a:xfrm>
                    <a:off x="3135" y="2688"/>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737" name="Rectangle 357"/>
                  <p:cNvSpPr>
                    <a:spLocks noChangeArrowheads="1"/>
                  </p:cNvSpPr>
                  <p:nvPr/>
                </p:nvSpPr>
                <p:spPr bwMode="auto">
                  <a:xfrm>
                    <a:off x="3092" y="2688"/>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14" name="Group 360"/>
                <p:cNvGrpSpPr>
                  <a:grpSpLocks/>
                </p:cNvGrpSpPr>
                <p:nvPr/>
              </p:nvGrpSpPr>
              <p:grpSpPr bwMode="auto">
                <a:xfrm>
                  <a:off x="3378" y="2688"/>
                  <a:ext cx="286" cy="384"/>
                  <a:chOff x="3378" y="2688"/>
                  <a:chExt cx="286" cy="384"/>
                </a:xfrm>
              </p:grpSpPr>
              <p:sp>
                <p:nvSpPr>
                  <p:cNvPr id="100734" name="Rectangle 97"/>
                  <p:cNvSpPr>
                    <a:spLocks noChangeArrowheads="1"/>
                  </p:cNvSpPr>
                  <p:nvPr/>
                </p:nvSpPr>
                <p:spPr bwMode="auto">
                  <a:xfrm>
                    <a:off x="3421" y="2688"/>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735" name="Rectangle 359"/>
                  <p:cNvSpPr>
                    <a:spLocks noChangeArrowheads="1"/>
                  </p:cNvSpPr>
                  <p:nvPr/>
                </p:nvSpPr>
                <p:spPr bwMode="auto">
                  <a:xfrm>
                    <a:off x="3378" y="2688"/>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15" name="Group 362"/>
                <p:cNvGrpSpPr>
                  <a:grpSpLocks/>
                </p:cNvGrpSpPr>
                <p:nvPr/>
              </p:nvGrpSpPr>
              <p:grpSpPr bwMode="auto">
                <a:xfrm>
                  <a:off x="3664" y="2688"/>
                  <a:ext cx="326" cy="384"/>
                  <a:chOff x="3664" y="2688"/>
                  <a:chExt cx="326" cy="384"/>
                </a:xfrm>
              </p:grpSpPr>
              <p:sp>
                <p:nvSpPr>
                  <p:cNvPr id="100732" name="Rectangle 98"/>
                  <p:cNvSpPr>
                    <a:spLocks noChangeArrowheads="1"/>
                  </p:cNvSpPr>
                  <p:nvPr/>
                </p:nvSpPr>
                <p:spPr bwMode="auto">
                  <a:xfrm>
                    <a:off x="3707" y="2688"/>
                    <a:ext cx="24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1</a:t>
                    </a:r>
                  </a:p>
                  <a:p>
                    <a:endParaRPr kumimoji="1" lang="en-US" altLang="zh-CN" sz="1400" b="1" smtClean="0">
                      <a:solidFill>
                        <a:srgbClr val="000000"/>
                      </a:solidFill>
                      <a:latin typeface="Times New Roman" pitchFamily="18" charset="0"/>
                    </a:endParaRPr>
                  </a:p>
                </p:txBody>
              </p:sp>
              <p:sp>
                <p:nvSpPr>
                  <p:cNvPr id="100733" name="Rectangle 361"/>
                  <p:cNvSpPr>
                    <a:spLocks noChangeArrowheads="1"/>
                  </p:cNvSpPr>
                  <p:nvPr/>
                </p:nvSpPr>
                <p:spPr bwMode="auto">
                  <a:xfrm>
                    <a:off x="3664" y="2688"/>
                    <a:ext cx="32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16" name="Group 364"/>
                <p:cNvGrpSpPr>
                  <a:grpSpLocks/>
                </p:cNvGrpSpPr>
                <p:nvPr/>
              </p:nvGrpSpPr>
              <p:grpSpPr bwMode="auto">
                <a:xfrm>
                  <a:off x="0" y="3072"/>
                  <a:ext cx="554" cy="384"/>
                  <a:chOff x="0" y="3072"/>
                  <a:chExt cx="554" cy="384"/>
                </a:xfrm>
              </p:grpSpPr>
              <p:sp>
                <p:nvSpPr>
                  <p:cNvPr id="100730" name="Rectangle 99"/>
                  <p:cNvSpPr>
                    <a:spLocks noChangeArrowheads="1"/>
                  </p:cNvSpPr>
                  <p:nvPr/>
                </p:nvSpPr>
                <p:spPr bwMode="auto">
                  <a:xfrm>
                    <a:off x="43" y="3072"/>
                    <a:ext cx="46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SelAluA</a:t>
                    </a:r>
                  </a:p>
                  <a:p>
                    <a:endParaRPr kumimoji="1" lang="en-US" altLang="zh-CN" sz="1400" b="1" smtClean="0">
                      <a:solidFill>
                        <a:srgbClr val="000000"/>
                      </a:solidFill>
                      <a:latin typeface="Times New Roman" pitchFamily="18" charset="0"/>
                    </a:endParaRPr>
                  </a:p>
                </p:txBody>
              </p:sp>
              <p:sp>
                <p:nvSpPr>
                  <p:cNvPr id="100731" name="Rectangle 363"/>
                  <p:cNvSpPr>
                    <a:spLocks noChangeArrowheads="1"/>
                  </p:cNvSpPr>
                  <p:nvPr/>
                </p:nvSpPr>
                <p:spPr bwMode="auto">
                  <a:xfrm>
                    <a:off x="0" y="3072"/>
                    <a:ext cx="55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17" name="Group 366"/>
                <p:cNvGrpSpPr>
                  <a:grpSpLocks/>
                </p:cNvGrpSpPr>
                <p:nvPr/>
              </p:nvGrpSpPr>
              <p:grpSpPr bwMode="auto">
                <a:xfrm>
                  <a:off x="554" y="3072"/>
                  <a:ext cx="286" cy="384"/>
                  <a:chOff x="554" y="3072"/>
                  <a:chExt cx="286" cy="384"/>
                </a:xfrm>
              </p:grpSpPr>
              <p:sp>
                <p:nvSpPr>
                  <p:cNvPr id="100728" name="Rectangle 100"/>
                  <p:cNvSpPr>
                    <a:spLocks noChangeArrowheads="1"/>
                  </p:cNvSpPr>
                  <p:nvPr/>
                </p:nvSpPr>
                <p:spPr bwMode="auto">
                  <a:xfrm>
                    <a:off x="597" y="3072"/>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1</a:t>
                    </a:r>
                  </a:p>
                  <a:p>
                    <a:endParaRPr kumimoji="1" lang="en-US" altLang="zh-CN" sz="1400" b="1" smtClean="0">
                      <a:solidFill>
                        <a:srgbClr val="000000"/>
                      </a:solidFill>
                      <a:latin typeface="Times New Roman" pitchFamily="18" charset="0"/>
                    </a:endParaRPr>
                  </a:p>
                </p:txBody>
              </p:sp>
              <p:sp>
                <p:nvSpPr>
                  <p:cNvPr id="100729" name="Rectangle 365"/>
                  <p:cNvSpPr>
                    <a:spLocks noChangeArrowheads="1"/>
                  </p:cNvSpPr>
                  <p:nvPr/>
                </p:nvSpPr>
                <p:spPr bwMode="auto">
                  <a:xfrm>
                    <a:off x="554" y="3072"/>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18" name="Group 368"/>
                <p:cNvGrpSpPr>
                  <a:grpSpLocks/>
                </p:cNvGrpSpPr>
                <p:nvPr/>
              </p:nvGrpSpPr>
              <p:grpSpPr bwMode="auto">
                <a:xfrm>
                  <a:off x="840" y="3072"/>
                  <a:ext cx="304" cy="384"/>
                  <a:chOff x="840" y="3072"/>
                  <a:chExt cx="304" cy="384"/>
                </a:xfrm>
              </p:grpSpPr>
              <p:sp>
                <p:nvSpPr>
                  <p:cNvPr id="100726" name="Rectangle 101"/>
                  <p:cNvSpPr>
                    <a:spLocks noChangeArrowheads="1"/>
                  </p:cNvSpPr>
                  <p:nvPr/>
                </p:nvSpPr>
                <p:spPr bwMode="auto">
                  <a:xfrm>
                    <a:off x="883" y="3072"/>
                    <a:ext cx="21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1</a:t>
                    </a:r>
                  </a:p>
                  <a:p>
                    <a:endParaRPr kumimoji="1" lang="en-US" altLang="zh-CN" sz="1400" b="1" smtClean="0">
                      <a:solidFill>
                        <a:srgbClr val="000000"/>
                      </a:solidFill>
                      <a:latin typeface="Times New Roman" pitchFamily="18" charset="0"/>
                    </a:endParaRPr>
                  </a:p>
                </p:txBody>
              </p:sp>
              <p:sp>
                <p:nvSpPr>
                  <p:cNvPr id="100727" name="Rectangle 367"/>
                  <p:cNvSpPr>
                    <a:spLocks noChangeArrowheads="1"/>
                  </p:cNvSpPr>
                  <p:nvPr/>
                </p:nvSpPr>
                <p:spPr bwMode="auto">
                  <a:xfrm>
                    <a:off x="840" y="3072"/>
                    <a:ext cx="30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19" name="Group 370"/>
                <p:cNvGrpSpPr>
                  <a:grpSpLocks/>
                </p:cNvGrpSpPr>
                <p:nvPr/>
              </p:nvGrpSpPr>
              <p:grpSpPr bwMode="auto">
                <a:xfrm>
                  <a:off x="1144" y="3072"/>
                  <a:ext cx="344" cy="384"/>
                  <a:chOff x="1144" y="3072"/>
                  <a:chExt cx="344" cy="384"/>
                </a:xfrm>
              </p:grpSpPr>
              <p:sp>
                <p:nvSpPr>
                  <p:cNvPr id="100724" name="Rectangle 102"/>
                  <p:cNvSpPr>
                    <a:spLocks noChangeArrowheads="1"/>
                  </p:cNvSpPr>
                  <p:nvPr/>
                </p:nvSpPr>
                <p:spPr bwMode="auto">
                  <a:xfrm>
                    <a:off x="1187" y="3072"/>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725" name="Rectangle 369"/>
                  <p:cNvSpPr>
                    <a:spLocks noChangeArrowheads="1"/>
                  </p:cNvSpPr>
                  <p:nvPr/>
                </p:nvSpPr>
                <p:spPr bwMode="auto">
                  <a:xfrm>
                    <a:off x="1144" y="3072"/>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20" name="Group 372"/>
                <p:cNvGrpSpPr>
                  <a:grpSpLocks/>
                </p:cNvGrpSpPr>
                <p:nvPr/>
              </p:nvGrpSpPr>
              <p:grpSpPr bwMode="auto">
                <a:xfrm>
                  <a:off x="1488" y="3072"/>
                  <a:ext cx="344" cy="384"/>
                  <a:chOff x="1488" y="3072"/>
                  <a:chExt cx="344" cy="384"/>
                </a:xfrm>
              </p:grpSpPr>
              <p:sp>
                <p:nvSpPr>
                  <p:cNvPr id="100722" name="Rectangle 103"/>
                  <p:cNvSpPr>
                    <a:spLocks noChangeArrowheads="1"/>
                  </p:cNvSpPr>
                  <p:nvPr/>
                </p:nvSpPr>
                <p:spPr bwMode="auto">
                  <a:xfrm>
                    <a:off x="1531" y="3072"/>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723" name="Rectangle 371"/>
                  <p:cNvSpPr>
                    <a:spLocks noChangeArrowheads="1"/>
                  </p:cNvSpPr>
                  <p:nvPr/>
                </p:nvSpPr>
                <p:spPr bwMode="auto">
                  <a:xfrm>
                    <a:off x="1488" y="3072"/>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21" name="Group 374"/>
                <p:cNvGrpSpPr>
                  <a:grpSpLocks/>
                </p:cNvGrpSpPr>
                <p:nvPr/>
              </p:nvGrpSpPr>
              <p:grpSpPr bwMode="auto">
                <a:xfrm>
                  <a:off x="1832" y="3072"/>
                  <a:ext cx="286" cy="384"/>
                  <a:chOff x="1832" y="3072"/>
                  <a:chExt cx="286" cy="384"/>
                </a:xfrm>
              </p:grpSpPr>
              <p:sp>
                <p:nvSpPr>
                  <p:cNvPr id="100720" name="Rectangle 104"/>
                  <p:cNvSpPr>
                    <a:spLocks noChangeArrowheads="1"/>
                  </p:cNvSpPr>
                  <p:nvPr/>
                </p:nvSpPr>
                <p:spPr bwMode="auto">
                  <a:xfrm>
                    <a:off x="1875" y="3072"/>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721" name="Rectangle 373"/>
                  <p:cNvSpPr>
                    <a:spLocks noChangeArrowheads="1"/>
                  </p:cNvSpPr>
                  <p:nvPr/>
                </p:nvSpPr>
                <p:spPr bwMode="auto">
                  <a:xfrm>
                    <a:off x="1832" y="3072"/>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22" name="Group 376"/>
                <p:cNvGrpSpPr>
                  <a:grpSpLocks/>
                </p:cNvGrpSpPr>
                <p:nvPr/>
              </p:nvGrpSpPr>
              <p:grpSpPr bwMode="auto">
                <a:xfrm>
                  <a:off x="2118" y="3072"/>
                  <a:ext cx="286" cy="384"/>
                  <a:chOff x="2118" y="3072"/>
                  <a:chExt cx="286" cy="384"/>
                </a:xfrm>
              </p:grpSpPr>
              <p:sp>
                <p:nvSpPr>
                  <p:cNvPr id="100718" name="Rectangle 105"/>
                  <p:cNvSpPr>
                    <a:spLocks noChangeArrowheads="1"/>
                  </p:cNvSpPr>
                  <p:nvPr/>
                </p:nvSpPr>
                <p:spPr bwMode="auto">
                  <a:xfrm>
                    <a:off x="2161" y="3072"/>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719" name="Rectangle 375"/>
                  <p:cNvSpPr>
                    <a:spLocks noChangeArrowheads="1"/>
                  </p:cNvSpPr>
                  <p:nvPr/>
                </p:nvSpPr>
                <p:spPr bwMode="auto">
                  <a:xfrm>
                    <a:off x="2118" y="3072"/>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23" name="Group 378"/>
                <p:cNvGrpSpPr>
                  <a:grpSpLocks/>
                </p:cNvGrpSpPr>
                <p:nvPr/>
              </p:nvGrpSpPr>
              <p:grpSpPr bwMode="auto">
                <a:xfrm>
                  <a:off x="2404" y="3072"/>
                  <a:ext cx="344" cy="384"/>
                  <a:chOff x="2404" y="3072"/>
                  <a:chExt cx="344" cy="384"/>
                </a:xfrm>
              </p:grpSpPr>
              <p:sp>
                <p:nvSpPr>
                  <p:cNvPr id="100716" name="Rectangle 106"/>
                  <p:cNvSpPr>
                    <a:spLocks noChangeArrowheads="1"/>
                  </p:cNvSpPr>
                  <p:nvPr/>
                </p:nvSpPr>
                <p:spPr bwMode="auto">
                  <a:xfrm>
                    <a:off x="2447" y="3072"/>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717" name="Rectangle 377"/>
                  <p:cNvSpPr>
                    <a:spLocks noChangeArrowheads="1"/>
                  </p:cNvSpPr>
                  <p:nvPr/>
                </p:nvSpPr>
                <p:spPr bwMode="auto">
                  <a:xfrm>
                    <a:off x="2404" y="3072"/>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24" name="Group 380"/>
                <p:cNvGrpSpPr>
                  <a:grpSpLocks/>
                </p:cNvGrpSpPr>
                <p:nvPr/>
              </p:nvGrpSpPr>
              <p:grpSpPr bwMode="auto">
                <a:xfrm>
                  <a:off x="2748" y="3072"/>
                  <a:ext cx="344" cy="384"/>
                  <a:chOff x="2748" y="3072"/>
                  <a:chExt cx="344" cy="384"/>
                </a:xfrm>
              </p:grpSpPr>
              <p:sp>
                <p:nvSpPr>
                  <p:cNvPr id="100714" name="Rectangle 107"/>
                  <p:cNvSpPr>
                    <a:spLocks noChangeArrowheads="1"/>
                  </p:cNvSpPr>
                  <p:nvPr/>
                </p:nvSpPr>
                <p:spPr bwMode="auto">
                  <a:xfrm>
                    <a:off x="2791" y="3072"/>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715" name="Rectangle 379"/>
                  <p:cNvSpPr>
                    <a:spLocks noChangeArrowheads="1"/>
                  </p:cNvSpPr>
                  <p:nvPr/>
                </p:nvSpPr>
                <p:spPr bwMode="auto">
                  <a:xfrm>
                    <a:off x="2748" y="3072"/>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25" name="Group 382"/>
                <p:cNvGrpSpPr>
                  <a:grpSpLocks/>
                </p:cNvGrpSpPr>
                <p:nvPr/>
              </p:nvGrpSpPr>
              <p:grpSpPr bwMode="auto">
                <a:xfrm>
                  <a:off x="3092" y="3072"/>
                  <a:ext cx="286" cy="384"/>
                  <a:chOff x="3092" y="3072"/>
                  <a:chExt cx="286" cy="384"/>
                </a:xfrm>
              </p:grpSpPr>
              <p:sp>
                <p:nvSpPr>
                  <p:cNvPr id="100712" name="Rectangle 108"/>
                  <p:cNvSpPr>
                    <a:spLocks noChangeArrowheads="1"/>
                  </p:cNvSpPr>
                  <p:nvPr/>
                </p:nvSpPr>
                <p:spPr bwMode="auto">
                  <a:xfrm>
                    <a:off x="3135" y="3072"/>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713" name="Rectangle 381"/>
                  <p:cNvSpPr>
                    <a:spLocks noChangeArrowheads="1"/>
                  </p:cNvSpPr>
                  <p:nvPr/>
                </p:nvSpPr>
                <p:spPr bwMode="auto">
                  <a:xfrm>
                    <a:off x="3092" y="3072"/>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26" name="Group 384"/>
                <p:cNvGrpSpPr>
                  <a:grpSpLocks/>
                </p:cNvGrpSpPr>
                <p:nvPr/>
              </p:nvGrpSpPr>
              <p:grpSpPr bwMode="auto">
                <a:xfrm>
                  <a:off x="3378" y="3072"/>
                  <a:ext cx="286" cy="384"/>
                  <a:chOff x="3378" y="3072"/>
                  <a:chExt cx="286" cy="384"/>
                </a:xfrm>
              </p:grpSpPr>
              <p:sp>
                <p:nvSpPr>
                  <p:cNvPr id="100710" name="Rectangle 109"/>
                  <p:cNvSpPr>
                    <a:spLocks noChangeArrowheads="1"/>
                  </p:cNvSpPr>
                  <p:nvPr/>
                </p:nvSpPr>
                <p:spPr bwMode="auto">
                  <a:xfrm>
                    <a:off x="3421" y="3072"/>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711" name="Rectangle 383"/>
                  <p:cNvSpPr>
                    <a:spLocks noChangeArrowheads="1"/>
                  </p:cNvSpPr>
                  <p:nvPr/>
                </p:nvSpPr>
                <p:spPr bwMode="auto">
                  <a:xfrm>
                    <a:off x="3378" y="3072"/>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27" name="Group 386"/>
                <p:cNvGrpSpPr>
                  <a:grpSpLocks/>
                </p:cNvGrpSpPr>
                <p:nvPr/>
              </p:nvGrpSpPr>
              <p:grpSpPr bwMode="auto">
                <a:xfrm>
                  <a:off x="3664" y="3072"/>
                  <a:ext cx="326" cy="384"/>
                  <a:chOff x="3664" y="3072"/>
                  <a:chExt cx="326" cy="384"/>
                </a:xfrm>
              </p:grpSpPr>
              <p:sp>
                <p:nvSpPr>
                  <p:cNvPr id="100708" name="Rectangle 110"/>
                  <p:cNvSpPr>
                    <a:spLocks noChangeArrowheads="1"/>
                  </p:cNvSpPr>
                  <p:nvPr/>
                </p:nvSpPr>
                <p:spPr bwMode="auto">
                  <a:xfrm>
                    <a:off x="3707" y="3072"/>
                    <a:ext cx="24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709" name="Rectangle 385"/>
                  <p:cNvSpPr>
                    <a:spLocks noChangeArrowheads="1"/>
                  </p:cNvSpPr>
                  <p:nvPr/>
                </p:nvSpPr>
                <p:spPr bwMode="auto">
                  <a:xfrm>
                    <a:off x="3664" y="3072"/>
                    <a:ext cx="32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28" name="Group 388"/>
                <p:cNvGrpSpPr>
                  <a:grpSpLocks/>
                </p:cNvGrpSpPr>
                <p:nvPr/>
              </p:nvGrpSpPr>
              <p:grpSpPr bwMode="auto">
                <a:xfrm>
                  <a:off x="0" y="3456"/>
                  <a:ext cx="554" cy="384"/>
                  <a:chOff x="0" y="3456"/>
                  <a:chExt cx="554" cy="384"/>
                </a:xfrm>
              </p:grpSpPr>
              <p:sp>
                <p:nvSpPr>
                  <p:cNvPr id="100706" name="Rectangle 111"/>
                  <p:cNvSpPr>
                    <a:spLocks noChangeArrowheads="1"/>
                  </p:cNvSpPr>
                  <p:nvPr/>
                </p:nvSpPr>
                <p:spPr bwMode="auto">
                  <a:xfrm>
                    <a:off x="43" y="3456"/>
                    <a:ext cx="46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SelAluB1</a:t>
                    </a:r>
                  </a:p>
                  <a:p>
                    <a:endParaRPr kumimoji="1" lang="en-US" altLang="zh-CN" sz="1400" b="1" smtClean="0">
                      <a:solidFill>
                        <a:srgbClr val="000000"/>
                      </a:solidFill>
                      <a:latin typeface="Times New Roman" pitchFamily="18" charset="0"/>
                    </a:endParaRPr>
                  </a:p>
                </p:txBody>
              </p:sp>
              <p:sp>
                <p:nvSpPr>
                  <p:cNvPr id="100707" name="Rectangle 387"/>
                  <p:cNvSpPr>
                    <a:spLocks noChangeArrowheads="1"/>
                  </p:cNvSpPr>
                  <p:nvPr/>
                </p:nvSpPr>
                <p:spPr bwMode="auto">
                  <a:xfrm>
                    <a:off x="0" y="3456"/>
                    <a:ext cx="55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29" name="Group 390"/>
                <p:cNvGrpSpPr>
                  <a:grpSpLocks/>
                </p:cNvGrpSpPr>
                <p:nvPr/>
              </p:nvGrpSpPr>
              <p:grpSpPr bwMode="auto">
                <a:xfrm>
                  <a:off x="554" y="3456"/>
                  <a:ext cx="286" cy="384"/>
                  <a:chOff x="554" y="3456"/>
                  <a:chExt cx="286" cy="384"/>
                </a:xfrm>
              </p:grpSpPr>
              <p:sp>
                <p:nvSpPr>
                  <p:cNvPr id="100704" name="Rectangle 112"/>
                  <p:cNvSpPr>
                    <a:spLocks noChangeArrowheads="1"/>
                  </p:cNvSpPr>
                  <p:nvPr/>
                </p:nvSpPr>
                <p:spPr bwMode="auto">
                  <a:xfrm>
                    <a:off x="597" y="3456"/>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1</a:t>
                    </a:r>
                  </a:p>
                  <a:p>
                    <a:endParaRPr kumimoji="1" lang="en-US" altLang="zh-CN" sz="1400" b="1" smtClean="0">
                      <a:solidFill>
                        <a:srgbClr val="000000"/>
                      </a:solidFill>
                      <a:latin typeface="Times New Roman" pitchFamily="18" charset="0"/>
                    </a:endParaRPr>
                  </a:p>
                </p:txBody>
              </p:sp>
              <p:sp>
                <p:nvSpPr>
                  <p:cNvPr id="100705" name="Rectangle 389"/>
                  <p:cNvSpPr>
                    <a:spLocks noChangeArrowheads="1"/>
                  </p:cNvSpPr>
                  <p:nvPr/>
                </p:nvSpPr>
                <p:spPr bwMode="auto">
                  <a:xfrm>
                    <a:off x="554" y="3456"/>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30" name="Group 392"/>
                <p:cNvGrpSpPr>
                  <a:grpSpLocks/>
                </p:cNvGrpSpPr>
                <p:nvPr/>
              </p:nvGrpSpPr>
              <p:grpSpPr bwMode="auto">
                <a:xfrm>
                  <a:off x="840" y="3456"/>
                  <a:ext cx="304" cy="384"/>
                  <a:chOff x="840" y="3456"/>
                  <a:chExt cx="304" cy="384"/>
                </a:xfrm>
              </p:grpSpPr>
              <p:sp>
                <p:nvSpPr>
                  <p:cNvPr id="100702" name="Rectangle 113"/>
                  <p:cNvSpPr>
                    <a:spLocks noChangeArrowheads="1"/>
                  </p:cNvSpPr>
                  <p:nvPr/>
                </p:nvSpPr>
                <p:spPr bwMode="auto">
                  <a:xfrm>
                    <a:off x="883" y="3456"/>
                    <a:ext cx="21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1</a:t>
                    </a:r>
                  </a:p>
                  <a:p>
                    <a:endParaRPr kumimoji="1" lang="en-US" altLang="zh-CN" sz="1400" b="1" smtClean="0">
                      <a:solidFill>
                        <a:srgbClr val="000000"/>
                      </a:solidFill>
                      <a:latin typeface="Times New Roman" pitchFamily="18" charset="0"/>
                    </a:endParaRPr>
                  </a:p>
                </p:txBody>
              </p:sp>
              <p:sp>
                <p:nvSpPr>
                  <p:cNvPr id="100703" name="Rectangle 391"/>
                  <p:cNvSpPr>
                    <a:spLocks noChangeArrowheads="1"/>
                  </p:cNvSpPr>
                  <p:nvPr/>
                </p:nvSpPr>
                <p:spPr bwMode="auto">
                  <a:xfrm>
                    <a:off x="840" y="3456"/>
                    <a:ext cx="30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31" name="Group 394"/>
                <p:cNvGrpSpPr>
                  <a:grpSpLocks/>
                </p:cNvGrpSpPr>
                <p:nvPr/>
              </p:nvGrpSpPr>
              <p:grpSpPr bwMode="auto">
                <a:xfrm>
                  <a:off x="1144" y="3456"/>
                  <a:ext cx="344" cy="384"/>
                  <a:chOff x="1144" y="3456"/>
                  <a:chExt cx="344" cy="384"/>
                </a:xfrm>
              </p:grpSpPr>
              <p:sp>
                <p:nvSpPr>
                  <p:cNvPr id="100700" name="Rectangle 114"/>
                  <p:cNvSpPr>
                    <a:spLocks noChangeArrowheads="1"/>
                  </p:cNvSpPr>
                  <p:nvPr/>
                </p:nvSpPr>
                <p:spPr bwMode="auto">
                  <a:xfrm>
                    <a:off x="1187" y="3456"/>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701" name="Rectangle 393"/>
                  <p:cNvSpPr>
                    <a:spLocks noChangeArrowheads="1"/>
                  </p:cNvSpPr>
                  <p:nvPr/>
                </p:nvSpPr>
                <p:spPr bwMode="auto">
                  <a:xfrm>
                    <a:off x="1144" y="3456"/>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32" name="Group 396"/>
                <p:cNvGrpSpPr>
                  <a:grpSpLocks/>
                </p:cNvGrpSpPr>
                <p:nvPr/>
              </p:nvGrpSpPr>
              <p:grpSpPr bwMode="auto">
                <a:xfrm>
                  <a:off x="1488" y="3456"/>
                  <a:ext cx="344" cy="384"/>
                  <a:chOff x="1488" y="3456"/>
                  <a:chExt cx="344" cy="384"/>
                </a:xfrm>
              </p:grpSpPr>
              <p:sp>
                <p:nvSpPr>
                  <p:cNvPr id="100698" name="Rectangle 115"/>
                  <p:cNvSpPr>
                    <a:spLocks noChangeArrowheads="1"/>
                  </p:cNvSpPr>
                  <p:nvPr/>
                </p:nvSpPr>
                <p:spPr bwMode="auto">
                  <a:xfrm>
                    <a:off x="1531" y="3456"/>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699" name="Rectangle 395"/>
                  <p:cNvSpPr>
                    <a:spLocks noChangeArrowheads="1"/>
                  </p:cNvSpPr>
                  <p:nvPr/>
                </p:nvSpPr>
                <p:spPr bwMode="auto">
                  <a:xfrm>
                    <a:off x="1488" y="3456"/>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33" name="Group 398"/>
                <p:cNvGrpSpPr>
                  <a:grpSpLocks/>
                </p:cNvGrpSpPr>
                <p:nvPr/>
              </p:nvGrpSpPr>
              <p:grpSpPr bwMode="auto">
                <a:xfrm>
                  <a:off x="1832" y="3456"/>
                  <a:ext cx="286" cy="384"/>
                  <a:chOff x="1832" y="3456"/>
                  <a:chExt cx="286" cy="384"/>
                </a:xfrm>
              </p:grpSpPr>
              <p:sp>
                <p:nvSpPr>
                  <p:cNvPr id="100696" name="Rectangle 116"/>
                  <p:cNvSpPr>
                    <a:spLocks noChangeArrowheads="1"/>
                  </p:cNvSpPr>
                  <p:nvPr/>
                </p:nvSpPr>
                <p:spPr bwMode="auto">
                  <a:xfrm>
                    <a:off x="1875" y="3456"/>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697" name="Rectangle 397"/>
                  <p:cNvSpPr>
                    <a:spLocks noChangeArrowheads="1"/>
                  </p:cNvSpPr>
                  <p:nvPr/>
                </p:nvSpPr>
                <p:spPr bwMode="auto">
                  <a:xfrm>
                    <a:off x="1832" y="3456"/>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34" name="Group 400"/>
                <p:cNvGrpSpPr>
                  <a:grpSpLocks/>
                </p:cNvGrpSpPr>
                <p:nvPr/>
              </p:nvGrpSpPr>
              <p:grpSpPr bwMode="auto">
                <a:xfrm>
                  <a:off x="2118" y="3456"/>
                  <a:ext cx="286" cy="384"/>
                  <a:chOff x="2118" y="3456"/>
                  <a:chExt cx="286" cy="384"/>
                </a:xfrm>
              </p:grpSpPr>
              <p:sp>
                <p:nvSpPr>
                  <p:cNvPr id="100694" name="Rectangle 117"/>
                  <p:cNvSpPr>
                    <a:spLocks noChangeArrowheads="1"/>
                  </p:cNvSpPr>
                  <p:nvPr/>
                </p:nvSpPr>
                <p:spPr bwMode="auto">
                  <a:xfrm>
                    <a:off x="2161" y="3456"/>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695" name="Rectangle 399"/>
                  <p:cNvSpPr>
                    <a:spLocks noChangeArrowheads="1"/>
                  </p:cNvSpPr>
                  <p:nvPr/>
                </p:nvSpPr>
                <p:spPr bwMode="auto">
                  <a:xfrm>
                    <a:off x="2118" y="3456"/>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35" name="Group 402"/>
                <p:cNvGrpSpPr>
                  <a:grpSpLocks/>
                </p:cNvGrpSpPr>
                <p:nvPr/>
              </p:nvGrpSpPr>
              <p:grpSpPr bwMode="auto">
                <a:xfrm>
                  <a:off x="2404" y="3456"/>
                  <a:ext cx="344" cy="384"/>
                  <a:chOff x="2404" y="3456"/>
                  <a:chExt cx="344" cy="384"/>
                </a:xfrm>
              </p:grpSpPr>
              <p:sp>
                <p:nvSpPr>
                  <p:cNvPr id="100692" name="Rectangle 118"/>
                  <p:cNvSpPr>
                    <a:spLocks noChangeArrowheads="1"/>
                  </p:cNvSpPr>
                  <p:nvPr/>
                </p:nvSpPr>
                <p:spPr bwMode="auto">
                  <a:xfrm>
                    <a:off x="2447" y="3456"/>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693" name="Rectangle 401"/>
                  <p:cNvSpPr>
                    <a:spLocks noChangeArrowheads="1"/>
                  </p:cNvSpPr>
                  <p:nvPr/>
                </p:nvSpPr>
                <p:spPr bwMode="auto">
                  <a:xfrm>
                    <a:off x="2404" y="3456"/>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36" name="Group 404"/>
                <p:cNvGrpSpPr>
                  <a:grpSpLocks/>
                </p:cNvGrpSpPr>
                <p:nvPr/>
              </p:nvGrpSpPr>
              <p:grpSpPr bwMode="auto">
                <a:xfrm>
                  <a:off x="2748" y="3456"/>
                  <a:ext cx="344" cy="384"/>
                  <a:chOff x="2748" y="3456"/>
                  <a:chExt cx="344" cy="384"/>
                </a:xfrm>
              </p:grpSpPr>
              <p:sp>
                <p:nvSpPr>
                  <p:cNvPr id="100690" name="Rectangle 119"/>
                  <p:cNvSpPr>
                    <a:spLocks noChangeArrowheads="1"/>
                  </p:cNvSpPr>
                  <p:nvPr/>
                </p:nvSpPr>
                <p:spPr bwMode="auto">
                  <a:xfrm>
                    <a:off x="2791" y="3456"/>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691" name="Rectangle 403"/>
                  <p:cNvSpPr>
                    <a:spLocks noChangeArrowheads="1"/>
                  </p:cNvSpPr>
                  <p:nvPr/>
                </p:nvSpPr>
                <p:spPr bwMode="auto">
                  <a:xfrm>
                    <a:off x="2748" y="3456"/>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37" name="Group 406"/>
                <p:cNvGrpSpPr>
                  <a:grpSpLocks/>
                </p:cNvGrpSpPr>
                <p:nvPr/>
              </p:nvGrpSpPr>
              <p:grpSpPr bwMode="auto">
                <a:xfrm>
                  <a:off x="3092" y="3456"/>
                  <a:ext cx="286" cy="384"/>
                  <a:chOff x="3092" y="3456"/>
                  <a:chExt cx="286" cy="384"/>
                </a:xfrm>
              </p:grpSpPr>
              <p:sp>
                <p:nvSpPr>
                  <p:cNvPr id="100688" name="Rectangle 120"/>
                  <p:cNvSpPr>
                    <a:spLocks noChangeArrowheads="1"/>
                  </p:cNvSpPr>
                  <p:nvPr/>
                </p:nvSpPr>
                <p:spPr bwMode="auto">
                  <a:xfrm>
                    <a:off x="3135" y="3456"/>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689" name="Rectangle 405"/>
                  <p:cNvSpPr>
                    <a:spLocks noChangeArrowheads="1"/>
                  </p:cNvSpPr>
                  <p:nvPr/>
                </p:nvSpPr>
                <p:spPr bwMode="auto">
                  <a:xfrm>
                    <a:off x="3092" y="3456"/>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38" name="Group 408"/>
                <p:cNvGrpSpPr>
                  <a:grpSpLocks/>
                </p:cNvGrpSpPr>
                <p:nvPr/>
              </p:nvGrpSpPr>
              <p:grpSpPr bwMode="auto">
                <a:xfrm>
                  <a:off x="3378" y="3456"/>
                  <a:ext cx="286" cy="384"/>
                  <a:chOff x="3378" y="3456"/>
                  <a:chExt cx="286" cy="384"/>
                </a:xfrm>
              </p:grpSpPr>
              <p:sp>
                <p:nvSpPr>
                  <p:cNvPr id="100686" name="Rectangle 121"/>
                  <p:cNvSpPr>
                    <a:spLocks noChangeArrowheads="1"/>
                  </p:cNvSpPr>
                  <p:nvPr/>
                </p:nvSpPr>
                <p:spPr bwMode="auto">
                  <a:xfrm>
                    <a:off x="3421" y="3456"/>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687" name="Rectangle 407"/>
                  <p:cNvSpPr>
                    <a:spLocks noChangeArrowheads="1"/>
                  </p:cNvSpPr>
                  <p:nvPr/>
                </p:nvSpPr>
                <p:spPr bwMode="auto">
                  <a:xfrm>
                    <a:off x="3378" y="3456"/>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39" name="Group 410"/>
                <p:cNvGrpSpPr>
                  <a:grpSpLocks/>
                </p:cNvGrpSpPr>
                <p:nvPr/>
              </p:nvGrpSpPr>
              <p:grpSpPr bwMode="auto">
                <a:xfrm>
                  <a:off x="3664" y="3456"/>
                  <a:ext cx="326" cy="384"/>
                  <a:chOff x="3664" y="3456"/>
                  <a:chExt cx="326" cy="384"/>
                </a:xfrm>
              </p:grpSpPr>
              <p:sp>
                <p:nvSpPr>
                  <p:cNvPr id="100684" name="Rectangle 122"/>
                  <p:cNvSpPr>
                    <a:spLocks noChangeArrowheads="1"/>
                  </p:cNvSpPr>
                  <p:nvPr/>
                </p:nvSpPr>
                <p:spPr bwMode="auto">
                  <a:xfrm>
                    <a:off x="3707" y="3456"/>
                    <a:ext cx="24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685" name="Rectangle 409"/>
                  <p:cNvSpPr>
                    <a:spLocks noChangeArrowheads="1"/>
                  </p:cNvSpPr>
                  <p:nvPr/>
                </p:nvSpPr>
                <p:spPr bwMode="auto">
                  <a:xfrm>
                    <a:off x="3664" y="3456"/>
                    <a:ext cx="32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40" name="Group 412"/>
                <p:cNvGrpSpPr>
                  <a:grpSpLocks/>
                </p:cNvGrpSpPr>
                <p:nvPr/>
              </p:nvGrpSpPr>
              <p:grpSpPr bwMode="auto">
                <a:xfrm>
                  <a:off x="0" y="3840"/>
                  <a:ext cx="554" cy="384"/>
                  <a:chOff x="0" y="3840"/>
                  <a:chExt cx="554" cy="384"/>
                </a:xfrm>
              </p:grpSpPr>
              <p:sp>
                <p:nvSpPr>
                  <p:cNvPr id="100682" name="Rectangle 123"/>
                  <p:cNvSpPr>
                    <a:spLocks noChangeArrowheads="1"/>
                  </p:cNvSpPr>
                  <p:nvPr/>
                </p:nvSpPr>
                <p:spPr bwMode="auto">
                  <a:xfrm>
                    <a:off x="43" y="3840"/>
                    <a:ext cx="46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SelAluB0</a:t>
                    </a:r>
                  </a:p>
                  <a:p>
                    <a:endParaRPr kumimoji="1" lang="en-US" altLang="zh-CN" sz="1400" b="1" smtClean="0">
                      <a:solidFill>
                        <a:srgbClr val="000000"/>
                      </a:solidFill>
                      <a:latin typeface="Times New Roman" pitchFamily="18" charset="0"/>
                    </a:endParaRPr>
                  </a:p>
                </p:txBody>
              </p:sp>
              <p:sp>
                <p:nvSpPr>
                  <p:cNvPr id="100683" name="Rectangle 411"/>
                  <p:cNvSpPr>
                    <a:spLocks noChangeArrowheads="1"/>
                  </p:cNvSpPr>
                  <p:nvPr/>
                </p:nvSpPr>
                <p:spPr bwMode="auto">
                  <a:xfrm>
                    <a:off x="0" y="3840"/>
                    <a:ext cx="55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41" name="Group 414"/>
                <p:cNvGrpSpPr>
                  <a:grpSpLocks/>
                </p:cNvGrpSpPr>
                <p:nvPr/>
              </p:nvGrpSpPr>
              <p:grpSpPr bwMode="auto">
                <a:xfrm>
                  <a:off x="554" y="3840"/>
                  <a:ext cx="286" cy="384"/>
                  <a:chOff x="554" y="3840"/>
                  <a:chExt cx="286" cy="384"/>
                </a:xfrm>
              </p:grpSpPr>
              <p:sp>
                <p:nvSpPr>
                  <p:cNvPr id="100680" name="Rectangle 124"/>
                  <p:cNvSpPr>
                    <a:spLocks noChangeArrowheads="1"/>
                  </p:cNvSpPr>
                  <p:nvPr/>
                </p:nvSpPr>
                <p:spPr bwMode="auto">
                  <a:xfrm>
                    <a:off x="597" y="3840"/>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681" name="Rectangle 413"/>
                  <p:cNvSpPr>
                    <a:spLocks noChangeArrowheads="1"/>
                  </p:cNvSpPr>
                  <p:nvPr/>
                </p:nvSpPr>
                <p:spPr bwMode="auto">
                  <a:xfrm>
                    <a:off x="554" y="3840"/>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42" name="Group 416"/>
                <p:cNvGrpSpPr>
                  <a:grpSpLocks/>
                </p:cNvGrpSpPr>
                <p:nvPr/>
              </p:nvGrpSpPr>
              <p:grpSpPr bwMode="auto">
                <a:xfrm>
                  <a:off x="840" y="3840"/>
                  <a:ext cx="304" cy="384"/>
                  <a:chOff x="840" y="3840"/>
                  <a:chExt cx="304" cy="384"/>
                </a:xfrm>
              </p:grpSpPr>
              <p:sp>
                <p:nvSpPr>
                  <p:cNvPr id="100678" name="Rectangle 125"/>
                  <p:cNvSpPr>
                    <a:spLocks noChangeArrowheads="1"/>
                  </p:cNvSpPr>
                  <p:nvPr/>
                </p:nvSpPr>
                <p:spPr bwMode="auto">
                  <a:xfrm>
                    <a:off x="883" y="3840"/>
                    <a:ext cx="21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1</a:t>
                    </a:r>
                  </a:p>
                  <a:p>
                    <a:endParaRPr kumimoji="1" lang="en-US" altLang="zh-CN" sz="1400" b="1" smtClean="0">
                      <a:solidFill>
                        <a:srgbClr val="000000"/>
                      </a:solidFill>
                      <a:latin typeface="Times New Roman" pitchFamily="18" charset="0"/>
                    </a:endParaRPr>
                  </a:p>
                </p:txBody>
              </p:sp>
              <p:sp>
                <p:nvSpPr>
                  <p:cNvPr id="100679" name="Rectangle 415"/>
                  <p:cNvSpPr>
                    <a:spLocks noChangeArrowheads="1"/>
                  </p:cNvSpPr>
                  <p:nvPr/>
                </p:nvSpPr>
                <p:spPr bwMode="auto">
                  <a:xfrm>
                    <a:off x="840" y="3840"/>
                    <a:ext cx="30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43" name="Group 418"/>
                <p:cNvGrpSpPr>
                  <a:grpSpLocks/>
                </p:cNvGrpSpPr>
                <p:nvPr/>
              </p:nvGrpSpPr>
              <p:grpSpPr bwMode="auto">
                <a:xfrm>
                  <a:off x="1144" y="3840"/>
                  <a:ext cx="344" cy="384"/>
                  <a:chOff x="1144" y="3840"/>
                  <a:chExt cx="344" cy="384"/>
                </a:xfrm>
              </p:grpSpPr>
              <p:sp>
                <p:nvSpPr>
                  <p:cNvPr id="100676" name="Rectangle 126"/>
                  <p:cNvSpPr>
                    <a:spLocks noChangeArrowheads="1"/>
                  </p:cNvSpPr>
                  <p:nvPr/>
                </p:nvSpPr>
                <p:spPr bwMode="auto">
                  <a:xfrm>
                    <a:off x="1187" y="3840"/>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677" name="Rectangle 417"/>
                  <p:cNvSpPr>
                    <a:spLocks noChangeArrowheads="1"/>
                  </p:cNvSpPr>
                  <p:nvPr/>
                </p:nvSpPr>
                <p:spPr bwMode="auto">
                  <a:xfrm>
                    <a:off x="1144" y="3840"/>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44" name="Group 420"/>
                <p:cNvGrpSpPr>
                  <a:grpSpLocks/>
                </p:cNvGrpSpPr>
                <p:nvPr/>
              </p:nvGrpSpPr>
              <p:grpSpPr bwMode="auto">
                <a:xfrm>
                  <a:off x="1488" y="3840"/>
                  <a:ext cx="344" cy="384"/>
                  <a:chOff x="1488" y="3840"/>
                  <a:chExt cx="344" cy="384"/>
                </a:xfrm>
              </p:grpSpPr>
              <p:sp>
                <p:nvSpPr>
                  <p:cNvPr id="100674" name="Rectangle 127"/>
                  <p:cNvSpPr>
                    <a:spLocks noChangeArrowheads="1"/>
                  </p:cNvSpPr>
                  <p:nvPr/>
                </p:nvSpPr>
                <p:spPr bwMode="auto">
                  <a:xfrm>
                    <a:off x="1531" y="3840"/>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1</a:t>
                    </a:r>
                  </a:p>
                  <a:p>
                    <a:endParaRPr kumimoji="1" lang="en-US" altLang="zh-CN" sz="1400" b="1" smtClean="0">
                      <a:solidFill>
                        <a:srgbClr val="000000"/>
                      </a:solidFill>
                      <a:latin typeface="Times New Roman" pitchFamily="18" charset="0"/>
                    </a:endParaRPr>
                  </a:p>
                </p:txBody>
              </p:sp>
              <p:sp>
                <p:nvSpPr>
                  <p:cNvPr id="100675" name="Rectangle 419"/>
                  <p:cNvSpPr>
                    <a:spLocks noChangeArrowheads="1"/>
                  </p:cNvSpPr>
                  <p:nvPr/>
                </p:nvSpPr>
                <p:spPr bwMode="auto">
                  <a:xfrm>
                    <a:off x="1488" y="3840"/>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45" name="Group 422"/>
                <p:cNvGrpSpPr>
                  <a:grpSpLocks/>
                </p:cNvGrpSpPr>
                <p:nvPr/>
              </p:nvGrpSpPr>
              <p:grpSpPr bwMode="auto">
                <a:xfrm>
                  <a:off x="1832" y="3840"/>
                  <a:ext cx="286" cy="384"/>
                  <a:chOff x="1832" y="3840"/>
                  <a:chExt cx="286" cy="384"/>
                </a:xfrm>
              </p:grpSpPr>
              <p:sp>
                <p:nvSpPr>
                  <p:cNvPr id="100672" name="Rectangle 128"/>
                  <p:cNvSpPr>
                    <a:spLocks noChangeArrowheads="1"/>
                  </p:cNvSpPr>
                  <p:nvPr/>
                </p:nvSpPr>
                <p:spPr bwMode="auto">
                  <a:xfrm>
                    <a:off x="1875" y="3840"/>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1</a:t>
                    </a:r>
                  </a:p>
                  <a:p>
                    <a:endParaRPr kumimoji="1" lang="en-US" altLang="zh-CN" sz="1400" b="1" smtClean="0">
                      <a:solidFill>
                        <a:srgbClr val="000000"/>
                      </a:solidFill>
                      <a:latin typeface="Times New Roman" pitchFamily="18" charset="0"/>
                    </a:endParaRPr>
                  </a:p>
                </p:txBody>
              </p:sp>
              <p:sp>
                <p:nvSpPr>
                  <p:cNvPr id="100673" name="Rectangle 421"/>
                  <p:cNvSpPr>
                    <a:spLocks noChangeArrowheads="1"/>
                  </p:cNvSpPr>
                  <p:nvPr/>
                </p:nvSpPr>
                <p:spPr bwMode="auto">
                  <a:xfrm>
                    <a:off x="1832" y="3840"/>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46" name="Group 424"/>
                <p:cNvGrpSpPr>
                  <a:grpSpLocks/>
                </p:cNvGrpSpPr>
                <p:nvPr/>
              </p:nvGrpSpPr>
              <p:grpSpPr bwMode="auto">
                <a:xfrm>
                  <a:off x="2118" y="3840"/>
                  <a:ext cx="286" cy="384"/>
                  <a:chOff x="2118" y="3840"/>
                  <a:chExt cx="286" cy="384"/>
                </a:xfrm>
              </p:grpSpPr>
              <p:sp>
                <p:nvSpPr>
                  <p:cNvPr id="100670" name="Rectangle 129"/>
                  <p:cNvSpPr>
                    <a:spLocks noChangeArrowheads="1"/>
                  </p:cNvSpPr>
                  <p:nvPr/>
                </p:nvSpPr>
                <p:spPr bwMode="auto">
                  <a:xfrm>
                    <a:off x="2161" y="3840"/>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1</a:t>
                    </a:r>
                  </a:p>
                  <a:p>
                    <a:endParaRPr kumimoji="1" lang="en-US" altLang="zh-CN" sz="1400" b="1" smtClean="0">
                      <a:solidFill>
                        <a:srgbClr val="000000"/>
                      </a:solidFill>
                      <a:latin typeface="Times New Roman" pitchFamily="18" charset="0"/>
                    </a:endParaRPr>
                  </a:p>
                </p:txBody>
              </p:sp>
              <p:sp>
                <p:nvSpPr>
                  <p:cNvPr id="100671" name="Rectangle 423"/>
                  <p:cNvSpPr>
                    <a:spLocks noChangeArrowheads="1"/>
                  </p:cNvSpPr>
                  <p:nvPr/>
                </p:nvSpPr>
                <p:spPr bwMode="auto">
                  <a:xfrm>
                    <a:off x="2118" y="3840"/>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47" name="Group 426"/>
                <p:cNvGrpSpPr>
                  <a:grpSpLocks/>
                </p:cNvGrpSpPr>
                <p:nvPr/>
              </p:nvGrpSpPr>
              <p:grpSpPr bwMode="auto">
                <a:xfrm>
                  <a:off x="2404" y="3840"/>
                  <a:ext cx="344" cy="384"/>
                  <a:chOff x="2404" y="3840"/>
                  <a:chExt cx="344" cy="384"/>
                </a:xfrm>
              </p:grpSpPr>
              <p:sp>
                <p:nvSpPr>
                  <p:cNvPr id="100668" name="Rectangle 130"/>
                  <p:cNvSpPr>
                    <a:spLocks noChangeArrowheads="1"/>
                  </p:cNvSpPr>
                  <p:nvPr/>
                </p:nvSpPr>
                <p:spPr bwMode="auto">
                  <a:xfrm>
                    <a:off x="2447" y="3840"/>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669" name="Rectangle 425"/>
                  <p:cNvSpPr>
                    <a:spLocks noChangeArrowheads="1"/>
                  </p:cNvSpPr>
                  <p:nvPr/>
                </p:nvSpPr>
                <p:spPr bwMode="auto">
                  <a:xfrm>
                    <a:off x="2404" y="3840"/>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48" name="Group 428"/>
                <p:cNvGrpSpPr>
                  <a:grpSpLocks/>
                </p:cNvGrpSpPr>
                <p:nvPr/>
              </p:nvGrpSpPr>
              <p:grpSpPr bwMode="auto">
                <a:xfrm>
                  <a:off x="2748" y="3840"/>
                  <a:ext cx="344" cy="384"/>
                  <a:chOff x="2748" y="3840"/>
                  <a:chExt cx="344" cy="384"/>
                </a:xfrm>
              </p:grpSpPr>
              <p:sp>
                <p:nvSpPr>
                  <p:cNvPr id="100666" name="Rectangle 131"/>
                  <p:cNvSpPr>
                    <a:spLocks noChangeArrowheads="1"/>
                  </p:cNvSpPr>
                  <p:nvPr/>
                </p:nvSpPr>
                <p:spPr bwMode="auto">
                  <a:xfrm>
                    <a:off x="2791" y="3840"/>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1</a:t>
                    </a:r>
                  </a:p>
                  <a:p>
                    <a:endParaRPr kumimoji="1" lang="en-US" altLang="zh-CN" sz="1400" b="1" smtClean="0">
                      <a:solidFill>
                        <a:srgbClr val="000000"/>
                      </a:solidFill>
                      <a:latin typeface="Times New Roman" pitchFamily="18" charset="0"/>
                    </a:endParaRPr>
                  </a:p>
                </p:txBody>
              </p:sp>
              <p:sp>
                <p:nvSpPr>
                  <p:cNvPr id="100667" name="Rectangle 427"/>
                  <p:cNvSpPr>
                    <a:spLocks noChangeArrowheads="1"/>
                  </p:cNvSpPr>
                  <p:nvPr/>
                </p:nvSpPr>
                <p:spPr bwMode="auto">
                  <a:xfrm>
                    <a:off x="2748" y="3840"/>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49" name="Group 430"/>
                <p:cNvGrpSpPr>
                  <a:grpSpLocks/>
                </p:cNvGrpSpPr>
                <p:nvPr/>
              </p:nvGrpSpPr>
              <p:grpSpPr bwMode="auto">
                <a:xfrm>
                  <a:off x="3092" y="3840"/>
                  <a:ext cx="286" cy="384"/>
                  <a:chOff x="3092" y="3840"/>
                  <a:chExt cx="286" cy="384"/>
                </a:xfrm>
              </p:grpSpPr>
              <p:sp>
                <p:nvSpPr>
                  <p:cNvPr id="100664" name="Rectangle 132"/>
                  <p:cNvSpPr>
                    <a:spLocks noChangeArrowheads="1"/>
                  </p:cNvSpPr>
                  <p:nvPr/>
                </p:nvSpPr>
                <p:spPr bwMode="auto">
                  <a:xfrm>
                    <a:off x="3135" y="3840"/>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1</a:t>
                    </a:r>
                  </a:p>
                  <a:p>
                    <a:endParaRPr kumimoji="1" lang="en-US" altLang="zh-CN" sz="1400" b="1" smtClean="0">
                      <a:solidFill>
                        <a:srgbClr val="000000"/>
                      </a:solidFill>
                      <a:latin typeface="Times New Roman" pitchFamily="18" charset="0"/>
                    </a:endParaRPr>
                  </a:p>
                </p:txBody>
              </p:sp>
              <p:sp>
                <p:nvSpPr>
                  <p:cNvPr id="100665" name="Rectangle 429"/>
                  <p:cNvSpPr>
                    <a:spLocks noChangeArrowheads="1"/>
                  </p:cNvSpPr>
                  <p:nvPr/>
                </p:nvSpPr>
                <p:spPr bwMode="auto">
                  <a:xfrm>
                    <a:off x="3092" y="3840"/>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50" name="Group 432"/>
                <p:cNvGrpSpPr>
                  <a:grpSpLocks/>
                </p:cNvGrpSpPr>
                <p:nvPr/>
              </p:nvGrpSpPr>
              <p:grpSpPr bwMode="auto">
                <a:xfrm>
                  <a:off x="3378" y="3840"/>
                  <a:ext cx="286" cy="384"/>
                  <a:chOff x="3378" y="3840"/>
                  <a:chExt cx="286" cy="384"/>
                </a:xfrm>
              </p:grpSpPr>
              <p:sp>
                <p:nvSpPr>
                  <p:cNvPr id="100662" name="Rectangle 133"/>
                  <p:cNvSpPr>
                    <a:spLocks noChangeArrowheads="1"/>
                  </p:cNvSpPr>
                  <p:nvPr/>
                </p:nvSpPr>
                <p:spPr bwMode="auto">
                  <a:xfrm>
                    <a:off x="3421" y="3840"/>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1</a:t>
                    </a:r>
                  </a:p>
                  <a:p>
                    <a:endParaRPr kumimoji="1" lang="en-US" altLang="zh-CN" sz="1400" b="1" smtClean="0">
                      <a:solidFill>
                        <a:srgbClr val="000000"/>
                      </a:solidFill>
                      <a:latin typeface="Times New Roman" pitchFamily="18" charset="0"/>
                    </a:endParaRPr>
                  </a:p>
                </p:txBody>
              </p:sp>
              <p:sp>
                <p:nvSpPr>
                  <p:cNvPr id="100663" name="Rectangle 431"/>
                  <p:cNvSpPr>
                    <a:spLocks noChangeArrowheads="1"/>
                  </p:cNvSpPr>
                  <p:nvPr/>
                </p:nvSpPr>
                <p:spPr bwMode="auto">
                  <a:xfrm>
                    <a:off x="3378" y="3840"/>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51" name="Group 434"/>
                <p:cNvGrpSpPr>
                  <a:grpSpLocks/>
                </p:cNvGrpSpPr>
                <p:nvPr/>
              </p:nvGrpSpPr>
              <p:grpSpPr bwMode="auto">
                <a:xfrm>
                  <a:off x="3664" y="3840"/>
                  <a:ext cx="326" cy="384"/>
                  <a:chOff x="3664" y="3840"/>
                  <a:chExt cx="326" cy="384"/>
                </a:xfrm>
              </p:grpSpPr>
              <p:sp>
                <p:nvSpPr>
                  <p:cNvPr id="100660" name="Rectangle 134"/>
                  <p:cNvSpPr>
                    <a:spLocks noChangeArrowheads="1"/>
                  </p:cNvSpPr>
                  <p:nvPr/>
                </p:nvSpPr>
                <p:spPr bwMode="auto">
                  <a:xfrm>
                    <a:off x="3707" y="3840"/>
                    <a:ext cx="24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1</a:t>
                    </a:r>
                  </a:p>
                  <a:p>
                    <a:endParaRPr kumimoji="1" lang="en-US" altLang="zh-CN" sz="1400" b="1" smtClean="0">
                      <a:solidFill>
                        <a:srgbClr val="000000"/>
                      </a:solidFill>
                      <a:latin typeface="Times New Roman" pitchFamily="18" charset="0"/>
                    </a:endParaRPr>
                  </a:p>
                </p:txBody>
              </p:sp>
              <p:sp>
                <p:nvSpPr>
                  <p:cNvPr id="100661" name="Rectangle 433"/>
                  <p:cNvSpPr>
                    <a:spLocks noChangeArrowheads="1"/>
                  </p:cNvSpPr>
                  <p:nvPr/>
                </p:nvSpPr>
                <p:spPr bwMode="auto">
                  <a:xfrm>
                    <a:off x="3664" y="3840"/>
                    <a:ext cx="32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52" name="Group 436"/>
                <p:cNvGrpSpPr>
                  <a:grpSpLocks/>
                </p:cNvGrpSpPr>
                <p:nvPr/>
              </p:nvGrpSpPr>
              <p:grpSpPr bwMode="auto">
                <a:xfrm>
                  <a:off x="0" y="4224"/>
                  <a:ext cx="554" cy="384"/>
                  <a:chOff x="0" y="4224"/>
                  <a:chExt cx="554" cy="384"/>
                </a:xfrm>
              </p:grpSpPr>
              <p:sp>
                <p:nvSpPr>
                  <p:cNvPr id="100658" name="Rectangle 135"/>
                  <p:cNvSpPr>
                    <a:spLocks noChangeArrowheads="1"/>
                  </p:cNvSpPr>
                  <p:nvPr/>
                </p:nvSpPr>
                <p:spPr bwMode="auto">
                  <a:xfrm>
                    <a:off x="43" y="4224"/>
                    <a:ext cx="46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WriteZero</a:t>
                    </a:r>
                  </a:p>
                  <a:p>
                    <a:endParaRPr kumimoji="1" lang="en-US" altLang="zh-CN" sz="1400" b="1" smtClean="0">
                      <a:solidFill>
                        <a:srgbClr val="000000"/>
                      </a:solidFill>
                      <a:latin typeface="Times New Roman" pitchFamily="18" charset="0"/>
                    </a:endParaRPr>
                  </a:p>
                </p:txBody>
              </p:sp>
              <p:sp>
                <p:nvSpPr>
                  <p:cNvPr id="100659" name="Rectangle 435"/>
                  <p:cNvSpPr>
                    <a:spLocks noChangeArrowheads="1"/>
                  </p:cNvSpPr>
                  <p:nvPr/>
                </p:nvSpPr>
                <p:spPr bwMode="auto">
                  <a:xfrm>
                    <a:off x="0" y="4224"/>
                    <a:ext cx="55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53" name="Group 438"/>
                <p:cNvGrpSpPr>
                  <a:grpSpLocks/>
                </p:cNvGrpSpPr>
                <p:nvPr/>
              </p:nvGrpSpPr>
              <p:grpSpPr bwMode="auto">
                <a:xfrm>
                  <a:off x="554" y="4224"/>
                  <a:ext cx="286" cy="384"/>
                  <a:chOff x="554" y="4224"/>
                  <a:chExt cx="286" cy="384"/>
                </a:xfrm>
              </p:grpSpPr>
              <p:sp>
                <p:nvSpPr>
                  <p:cNvPr id="100656" name="Rectangle 136"/>
                  <p:cNvSpPr>
                    <a:spLocks noChangeArrowheads="1"/>
                  </p:cNvSpPr>
                  <p:nvPr/>
                </p:nvSpPr>
                <p:spPr bwMode="auto">
                  <a:xfrm>
                    <a:off x="597" y="4224"/>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657" name="Rectangle 437"/>
                  <p:cNvSpPr>
                    <a:spLocks noChangeArrowheads="1"/>
                  </p:cNvSpPr>
                  <p:nvPr/>
                </p:nvSpPr>
                <p:spPr bwMode="auto">
                  <a:xfrm>
                    <a:off x="554" y="4224"/>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54" name="Group 440"/>
                <p:cNvGrpSpPr>
                  <a:grpSpLocks/>
                </p:cNvGrpSpPr>
                <p:nvPr/>
              </p:nvGrpSpPr>
              <p:grpSpPr bwMode="auto">
                <a:xfrm>
                  <a:off x="840" y="4224"/>
                  <a:ext cx="304" cy="384"/>
                  <a:chOff x="840" y="4224"/>
                  <a:chExt cx="304" cy="384"/>
                </a:xfrm>
              </p:grpSpPr>
              <p:sp>
                <p:nvSpPr>
                  <p:cNvPr id="100654" name="Rectangle 137"/>
                  <p:cNvSpPr>
                    <a:spLocks noChangeArrowheads="1"/>
                  </p:cNvSpPr>
                  <p:nvPr/>
                </p:nvSpPr>
                <p:spPr bwMode="auto">
                  <a:xfrm>
                    <a:off x="883" y="4224"/>
                    <a:ext cx="21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655" name="Rectangle 439"/>
                  <p:cNvSpPr>
                    <a:spLocks noChangeArrowheads="1"/>
                  </p:cNvSpPr>
                  <p:nvPr/>
                </p:nvSpPr>
                <p:spPr bwMode="auto">
                  <a:xfrm>
                    <a:off x="840" y="4224"/>
                    <a:ext cx="30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55" name="Group 442"/>
                <p:cNvGrpSpPr>
                  <a:grpSpLocks/>
                </p:cNvGrpSpPr>
                <p:nvPr/>
              </p:nvGrpSpPr>
              <p:grpSpPr bwMode="auto">
                <a:xfrm>
                  <a:off x="1144" y="4224"/>
                  <a:ext cx="344" cy="384"/>
                  <a:chOff x="1144" y="4224"/>
                  <a:chExt cx="344" cy="384"/>
                </a:xfrm>
              </p:grpSpPr>
              <p:sp>
                <p:nvSpPr>
                  <p:cNvPr id="100652" name="Rectangle 138"/>
                  <p:cNvSpPr>
                    <a:spLocks noChangeArrowheads="1"/>
                  </p:cNvSpPr>
                  <p:nvPr/>
                </p:nvSpPr>
                <p:spPr bwMode="auto">
                  <a:xfrm>
                    <a:off x="1187" y="4224"/>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653" name="Rectangle 441"/>
                  <p:cNvSpPr>
                    <a:spLocks noChangeArrowheads="1"/>
                  </p:cNvSpPr>
                  <p:nvPr/>
                </p:nvSpPr>
                <p:spPr bwMode="auto">
                  <a:xfrm>
                    <a:off x="1144" y="4224"/>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56" name="Group 444"/>
                <p:cNvGrpSpPr>
                  <a:grpSpLocks/>
                </p:cNvGrpSpPr>
                <p:nvPr/>
              </p:nvGrpSpPr>
              <p:grpSpPr bwMode="auto">
                <a:xfrm>
                  <a:off x="1488" y="4224"/>
                  <a:ext cx="344" cy="384"/>
                  <a:chOff x="1488" y="4224"/>
                  <a:chExt cx="344" cy="384"/>
                </a:xfrm>
              </p:grpSpPr>
              <p:sp>
                <p:nvSpPr>
                  <p:cNvPr id="100650" name="Rectangle 139"/>
                  <p:cNvSpPr>
                    <a:spLocks noChangeArrowheads="1"/>
                  </p:cNvSpPr>
                  <p:nvPr/>
                </p:nvSpPr>
                <p:spPr bwMode="auto">
                  <a:xfrm>
                    <a:off x="1531" y="4224"/>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651" name="Rectangle 443"/>
                  <p:cNvSpPr>
                    <a:spLocks noChangeArrowheads="1"/>
                  </p:cNvSpPr>
                  <p:nvPr/>
                </p:nvSpPr>
                <p:spPr bwMode="auto">
                  <a:xfrm>
                    <a:off x="1488" y="4224"/>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57" name="Group 446"/>
                <p:cNvGrpSpPr>
                  <a:grpSpLocks/>
                </p:cNvGrpSpPr>
                <p:nvPr/>
              </p:nvGrpSpPr>
              <p:grpSpPr bwMode="auto">
                <a:xfrm>
                  <a:off x="1832" y="4224"/>
                  <a:ext cx="286" cy="384"/>
                  <a:chOff x="1832" y="4224"/>
                  <a:chExt cx="286" cy="384"/>
                </a:xfrm>
              </p:grpSpPr>
              <p:sp>
                <p:nvSpPr>
                  <p:cNvPr id="100648" name="Rectangle 140"/>
                  <p:cNvSpPr>
                    <a:spLocks noChangeArrowheads="1"/>
                  </p:cNvSpPr>
                  <p:nvPr/>
                </p:nvSpPr>
                <p:spPr bwMode="auto">
                  <a:xfrm>
                    <a:off x="1875" y="4224"/>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649" name="Rectangle 445"/>
                  <p:cNvSpPr>
                    <a:spLocks noChangeArrowheads="1"/>
                  </p:cNvSpPr>
                  <p:nvPr/>
                </p:nvSpPr>
                <p:spPr bwMode="auto">
                  <a:xfrm>
                    <a:off x="1832" y="4224"/>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58" name="Group 448"/>
                <p:cNvGrpSpPr>
                  <a:grpSpLocks/>
                </p:cNvGrpSpPr>
                <p:nvPr/>
              </p:nvGrpSpPr>
              <p:grpSpPr bwMode="auto">
                <a:xfrm>
                  <a:off x="2118" y="4224"/>
                  <a:ext cx="286" cy="384"/>
                  <a:chOff x="2118" y="4224"/>
                  <a:chExt cx="286" cy="384"/>
                </a:xfrm>
              </p:grpSpPr>
              <p:sp>
                <p:nvSpPr>
                  <p:cNvPr id="100646" name="Rectangle 141"/>
                  <p:cNvSpPr>
                    <a:spLocks noChangeArrowheads="1"/>
                  </p:cNvSpPr>
                  <p:nvPr/>
                </p:nvSpPr>
                <p:spPr bwMode="auto">
                  <a:xfrm>
                    <a:off x="2161" y="4224"/>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647" name="Rectangle 447"/>
                  <p:cNvSpPr>
                    <a:spLocks noChangeArrowheads="1"/>
                  </p:cNvSpPr>
                  <p:nvPr/>
                </p:nvSpPr>
                <p:spPr bwMode="auto">
                  <a:xfrm>
                    <a:off x="2118" y="4224"/>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59" name="Group 450"/>
                <p:cNvGrpSpPr>
                  <a:grpSpLocks/>
                </p:cNvGrpSpPr>
                <p:nvPr/>
              </p:nvGrpSpPr>
              <p:grpSpPr bwMode="auto">
                <a:xfrm>
                  <a:off x="2404" y="4224"/>
                  <a:ext cx="344" cy="384"/>
                  <a:chOff x="2404" y="4224"/>
                  <a:chExt cx="344" cy="384"/>
                </a:xfrm>
              </p:grpSpPr>
              <p:sp>
                <p:nvSpPr>
                  <p:cNvPr id="100644" name="Rectangle 142"/>
                  <p:cNvSpPr>
                    <a:spLocks noChangeArrowheads="1"/>
                  </p:cNvSpPr>
                  <p:nvPr/>
                </p:nvSpPr>
                <p:spPr bwMode="auto">
                  <a:xfrm>
                    <a:off x="2447" y="4224"/>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1</a:t>
                    </a:r>
                  </a:p>
                  <a:p>
                    <a:endParaRPr kumimoji="1" lang="en-US" altLang="zh-CN" sz="1400" b="1" smtClean="0">
                      <a:solidFill>
                        <a:srgbClr val="000000"/>
                      </a:solidFill>
                      <a:latin typeface="Times New Roman" pitchFamily="18" charset="0"/>
                    </a:endParaRPr>
                  </a:p>
                </p:txBody>
              </p:sp>
              <p:sp>
                <p:nvSpPr>
                  <p:cNvPr id="100645" name="Rectangle 449"/>
                  <p:cNvSpPr>
                    <a:spLocks noChangeArrowheads="1"/>
                  </p:cNvSpPr>
                  <p:nvPr/>
                </p:nvSpPr>
                <p:spPr bwMode="auto">
                  <a:xfrm>
                    <a:off x="2404" y="4224"/>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60" name="Group 452"/>
                <p:cNvGrpSpPr>
                  <a:grpSpLocks/>
                </p:cNvGrpSpPr>
                <p:nvPr/>
              </p:nvGrpSpPr>
              <p:grpSpPr bwMode="auto">
                <a:xfrm>
                  <a:off x="2748" y="4224"/>
                  <a:ext cx="344" cy="384"/>
                  <a:chOff x="2748" y="4224"/>
                  <a:chExt cx="344" cy="384"/>
                </a:xfrm>
              </p:grpSpPr>
              <p:sp>
                <p:nvSpPr>
                  <p:cNvPr id="100642" name="Rectangle 143"/>
                  <p:cNvSpPr>
                    <a:spLocks noChangeArrowheads="1"/>
                  </p:cNvSpPr>
                  <p:nvPr/>
                </p:nvSpPr>
                <p:spPr bwMode="auto">
                  <a:xfrm>
                    <a:off x="2791" y="4224"/>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1</a:t>
                    </a:r>
                  </a:p>
                  <a:p>
                    <a:endParaRPr kumimoji="1" lang="en-US" altLang="zh-CN" sz="1400" b="1" smtClean="0">
                      <a:solidFill>
                        <a:srgbClr val="000000"/>
                      </a:solidFill>
                      <a:latin typeface="Times New Roman" pitchFamily="18" charset="0"/>
                    </a:endParaRPr>
                  </a:p>
                </p:txBody>
              </p:sp>
              <p:sp>
                <p:nvSpPr>
                  <p:cNvPr id="100643" name="Rectangle 451"/>
                  <p:cNvSpPr>
                    <a:spLocks noChangeArrowheads="1"/>
                  </p:cNvSpPr>
                  <p:nvPr/>
                </p:nvSpPr>
                <p:spPr bwMode="auto">
                  <a:xfrm>
                    <a:off x="2748" y="4224"/>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61" name="Group 454"/>
                <p:cNvGrpSpPr>
                  <a:grpSpLocks/>
                </p:cNvGrpSpPr>
                <p:nvPr/>
              </p:nvGrpSpPr>
              <p:grpSpPr bwMode="auto">
                <a:xfrm>
                  <a:off x="3092" y="4224"/>
                  <a:ext cx="286" cy="384"/>
                  <a:chOff x="3092" y="4224"/>
                  <a:chExt cx="286" cy="384"/>
                </a:xfrm>
              </p:grpSpPr>
              <p:sp>
                <p:nvSpPr>
                  <p:cNvPr id="100640" name="Rectangle 144"/>
                  <p:cNvSpPr>
                    <a:spLocks noChangeArrowheads="1"/>
                  </p:cNvSpPr>
                  <p:nvPr/>
                </p:nvSpPr>
                <p:spPr bwMode="auto">
                  <a:xfrm>
                    <a:off x="3135" y="4224"/>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641" name="Rectangle 453"/>
                  <p:cNvSpPr>
                    <a:spLocks noChangeArrowheads="1"/>
                  </p:cNvSpPr>
                  <p:nvPr/>
                </p:nvSpPr>
                <p:spPr bwMode="auto">
                  <a:xfrm>
                    <a:off x="3092" y="4224"/>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62" name="Group 456"/>
                <p:cNvGrpSpPr>
                  <a:grpSpLocks/>
                </p:cNvGrpSpPr>
                <p:nvPr/>
              </p:nvGrpSpPr>
              <p:grpSpPr bwMode="auto">
                <a:xfrm>
                  <a:off x="3378" y="4224"/>
                  <a:ext cx="286" cy="384"/>
                  <a:chOff x="3378" y="4224"/>
                  <a:chExt cx="286" cy="384"/>
                </a:xfrm>
              </p:grpSpPr>
              <p:sp>
                <p:nvSpPr>
                  <p:cNvPr id="100638" name="Rectangle 145"/>
                  <p:cNvSpPr>
                    <a:spLocks noChangeArrowheads="1"/>
                  </p:cNvSpPr>
                  <p:nvPr/>
                </p:nvSpPr>
                <p:spPr bwMode="auto">
                  <a:xfrm>
                    <a:off x="3421" y="4224"/>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639" name="Rectangle 455"/>
                  <p:cNvSpPr>
                    <a:spLocks noChangeArrowheads="1"/>
                  </p:cNvSpPr>
                  <p:nvPr/>
                </p:nvSpPr>
                <p:spPr bwMode="auto">
                  <a:xfrm>
                    <a:off x="3378" y="4224"/>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63" name="Group 458"/>
                <p:cNvGrpSpPr>
                  <a:grpSpLocks/>
                </p:cNvGrpSpPr>
                <p:nvPr/>
              </p:nvGrpSpPr>
              <p:grpSpPr bwMode="auto">
                <a:xfrm>
                  <a:off x="3664" y="4224"/>
                  <a:ext cx="326" cy="384"/>
                  <a:chOff x="3664" y="4224"/>
                  <a:chExt cx="326" cy="384"/>
                </a:xfrm>
              </p:grpSpPr>
              <p:sp>
                <p:nvSpPr>
                  <p:cNvPr id="100636" name="Rectangle 146"/>
                  <p:cNvSpPr>
                    <a:spLocks noChangeArrowheads="1"/>
                  </p:cNvSpPr>
                  <p:nvPr/>
                </p:nvSpPr>
                <p:spPr bwMode="auto">
                  <a:xfrm>
                    <a:off x="3707" y="4224"/>
                    <a:ext cx="24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637" name="Rectangle 457"/>
                  <p:cNvSpPr>
                    <a:spLocks noChangeArrowheads="1"/>
                  </p:cNvSpPr>
                  <p:nvPr/>
                </p:nvSpPr>
                <p:spPr bwMode="auto">
                  <a:xfrm>
                    <a:off x="3664" y="4224"/>
                    <a:ext cx="32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64" name="Group 460"/>
                <p:cNvGrpSpPr>
                  <a:grpSpLocks/>
                </p:cNvGrpSpPr>
                <p:nvPr/>
              </p:nvGrpSpPr>
              <p:grpSpPr bwMode="auto">
                <a:xfrm>
                  <a:off x="0" y="4608"/>
                  <a:ext cx="554" cy="384"/>
                  <a:chOff x="0" y="4608"/>
                  <a:chExt cx="554" cy="384"/>
                </a:xfrm>
              </p:grpSpPr>
              <p:sp>
                <p:nvSpPr>
                  <p:cNvPr id="100634" name="Rectangle 147"/>
                  <p:cNvSpPr>
                    <a:spLocks noChangeArrowheads="1"/>
                  </p:cNvSpPr>
                  <p:nvPr/>
                </p:nvSpPr>
                <p:spPr bwMode="auto">
                  <a:xfrm>
                    <a:off x="43" y="4608"/>
                    <a:ext cx="46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AluOP1</a:t>
                    </a:r>
                  </a:p>
                  <a:p>
                    <a:endParaRPr kumimoji="1" lang="en-US" altLang="zh-CN" sz="1400" b="1" smtClean="0">
                      <a:solidFill>
                        <a:srgbClr val="000000"/>
                      </a:solidFill>
                      <a:latin typeface="Times New Roman" pitchFamily="18" charset="0"/>
                    </a:endParaRPr>
                  </a:p>
                </p:txBody>
              </p:sp>
              <p:sp>
                <p:nvSpPr>
                  <p:cNvPr id="100635" name="Rectangle 459"/>
                  <p:cNvSpPr>
                    <a:spLocks noChangeArrowheads="1"/>
                  </p:cNvSpPr>
                  <p:nvPr/>
                </p:nvSpPr>
                <p:spPr bwMode="auto">
                  <a:xfrm>
                    <a:off x="0" y="4608"/>
                    <a:ext cx="55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65" name="Group 462"/>
                <p:cNvGrpSpPr>
                  <a:grpSpLocks/>
                </p:cNvGrpSpPr>
                <p:nvPr/>
              </p:nvGrpSpPr>
              <p:grpSpPr bwMode="auto">
                <a:xfrm>
                  <a:off x="554" y="4608"/>
                  <a:ext cx="286" cy="384"/>
                  <a:chOff x="554" y="4608"/>
                  <a:chExt cx="286" cy="384"/>
                </a:xfrm>
              </p:grpSpPr>
              <p:sp>
                <p:nvSpPr>
                  <p:cNvPr id="100632" name="Rectangle 148"/>
                  <p:cNvSpPr>
                    <a:spLocks noChangeArrowheads="1"/>
                  </p:cNvSpPr>
                  <p:nvPr/>
                </p:nvSpPr>
                <p:spPr bwMode="auto">
                  <a:xfrm>
                    <a:off x="597" y="4608"/>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1</a:t>
                    </a:r>
                  </a:p>
                  <a:p>
                    <a:endParaRPr kumimoji="1" lang="en-US" altLang="zh-CN" sz="1400" b="1" smtClean="0">
                      <a:solidFill>
                        <a:srgbClr val="000000"/>
                      </a:solidFill>
                      <a:latin typeface="Times New Roman" pitchFamily="18" charset="0"/>
                    </a:endParaRPr>
                  </a:p>
                </p:txBody>
              </p:sp>
              <p:sp>
                <p:nvSpPr>
                  <p:cNvPr id="100633" name="Rectangle 461"/>
                  <p:cNvSpPr>
                    <a:spLocks noChangeArrowheads="1"/>
                  </p:cNvSpPr>
                  <p:nvPr/>
                </p:nvSpPr>
                <p:spPr bwMode="auto">
                  <a:xfrm>
                    <a:off x="554" y="4608"/>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66" name="Group 464"/>
                <p:cNvGrpSpPr>
                  <a:grpSpLocks/>
                </p:cNvGrpSpPr>
                <p:nvPr/>
              </p:nvGrpSpPr>
              <p:grpSpPr bwMode="auto">
                <a:xfrm>
                  <a:off x="840" y="4608"/>
                  <a:ext cx="304" cy="384"/>
                  <a:chOff x="840" y="4608"/>
                  <a:chExt cx="304" cy="384"/>
                </a:xfrm>
              </p:grpSpPr>
              <p:sp>
                <p:nvSpPr>
                  <p:cNvPr id="100630" name="Rectangle 149"/>
                  <p:cNvSpPr>
                    <a:spLocks noChangeArrowheads="1"/>
                  </p:cNvSpPr>
                  <p:nvPr/>
                </p:nvSpPr>
                <p:spPr bwMode="auto">
                  <a:xfrm>
                    <a:off x="883" y="4608"/>
                    <a:ext cx="21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1</a:t>
                    </a:r>
                  </a:p>
                  <a:p>
                    <a:endParaRPr kumimoji="1" lang="en-US" altLang="zh-CN" sz="1400" b="1" smtClean="0">
                      <a:solidFill>
                        <a:srgbClr val="000000"/>
                      </a:solidFill>
                      <a:latin typeface="Times New Roman" pitchFamily="18" charset="0"/>
                    </a:endParaRPr>
                  </a:p>
                </p:txBody>
              </p:sp>
              <p:sp>
                <p:nvSpPr>
                  <p:cNvPr id="100631" name="Rectangle 463"/>
                  <p:cNvSpPr>
                    <a:spLocks noChangeArrowheads="1"/>
                  </p:cNvSpPr>
                  <p:nvPr/>
                </p:nvSpPr>
                <p:spPr bwMode="auto">
                  <a:xfrm>
                    <a:off x="840" y="4608"/>
                    <a:ext cx="30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67" name="Group 466"/>
                <p:cNvGrpSpPr>
                  <a:grpSpLocks/>
                </p:cNvGrpSpPr>
                <p:nvPr/>
              </p:nvGrpSpPr>
              <p:grpSpPr bwMode="auto">
                <a:xfrm>
                  <a:off x="1144" y="4608"/>
                  <a:ext cx="344" cy="384"/>
                  <a:chOff x="1144" y="4608"/>
                  <a:chExt cx="344" cy="384"/>
                </a:xfrm>
              </p:grpSpPr>
              <p:sp>
                <p:nvSpPr>
                  <p:cNvPr id="100628" name="Rectangle 150"/>
                  <p:cNvSpPr>
                    <a:spLocks noChangeArrowheads="1"/>
                  </p:cNvSpPr>
                  <p:nvPr/>
                </p:nvSpPr>
                <p:spPr bwMode="auto">
                  <a:xfrm>
                    <a:off x="1187" y="4608"/>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FF0000"/>
                        </a:solidFill>
                        <a:latin typeface="Times New Roman" pitchFamily="18" charset="0"/>
                      </a:rPr>
                      <a:t>OP1</a:t>
                    </a:r>
                  </a:p>
                  <a:p>
                    <a:endParaRPr kumimoji="1" lang="en-US" altLang="zh-CN" sz="1400" b="1" smtClean="0">
                      <a:solidFill>
                        <a:srgbClr val="000000"/>
                      </a:solidFill>
                      <a:latin typeface="Times New Roman" pitchFamily="18" charset="0"/>
                    </a:endParaRPr>
                  </a:p>
                </p:txBody>
              </p:sp>
              <p:sp>
                <p:nvSpPr>
                  <p:cNvPr id="100629" name="Rectangle 465"/>
                  <p:cNvSpPr>
                    <a:spLocks noChangeArrowheads="1"/>
                  </p:cNvSpPr>
                  <p:nvPr/>
                </p:nvSpPr>
                <p:spPr bwMode="auto">
                  <a:xfrm>
                    <a:off x="1144" y="4608"/>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68" name="Group 468"/>
                <p:cNvGrpSpPr>
                  <a:grpSpLocks/>
                </p:cNvGrpSpPr>
                <p:nvPr/>
              </p:nvGrpSpPr>
              <p:grpSpPr bwMode="auto">
                <a:xfrm>
                  <a:off x="1488" y="4608"/>
                  <a:ext cx="344" cy="384"/>
                  <a:chOff x="1488" y="4608"/>
                  <a:chExt cx="344" cy="384"/>
                </a:xfrm>
              </p:grpSpPr>
              <p:sp>
                <p:nvSpPr>
                  <p:cNvPr id="100626" name="Rectangle 151"/>
                  <p:cNvSpPr>
                    <a:spLocks noChangeArrowheads="1"/>
                  </p:cNvSpPr>
                  <p:nvPr/>
                </p:nvSpPr>
                <p:spPr bwMode="auto">
                  <a:xfrm>
                    <a:off x="1531" y="4608"/>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FF0000"/>
                        </a:solidFill>
                        <a:latin typeface="Times New Roman" pitchFamily="18" charset="0"/>
                      </a:rPr>
                      <a:t>OP1</a:t>
                    </a:r>
                  </a:p>
                  <a:p>
                    <a:endParaRPr kumimoji="1" lang="en-US" altLang="zh-CN" sz="1400" b="1" smtClean="0">
                      <a:solidFill>
                        <a:srgbClr val="000000"/>
                      </a:solidFill>
                      <a:latin typeface="Times New Roman" pitchFamily="18" charset="0"/>
                    </a:endParaRPr>
                  </a:p>
                </p:txBody>
              </p:sp>
              <p:sp>
                <p:nvSpPr>
                  <p:cNvPr id="100627" name="Rectangle 467"/>
                  <p:cNvSpPr>
                    <a:spLocks noChangeArrowheads="1"/>
                  </p:cNvSpPr>
                  <p:nvPr/>
                </p:nvSpPr>
                <p:spPr bwMode="auto">
                  <a:xfrm>
                    <a:off x="1488" y="4608"/>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69" name="Group 470"/>
                <p:cNvGrpSpPr>
                  <a:grpSpLocks/>
                </p:cNvGrpSpPr>
                <p:nvPr/>
              </p:nvGrpSpPr>
              <p:grpSpPr bwMode="auto">
                <a:xfrm>
                  <a:off x="1832" y="4608"/>
                  <a:ext cx="286" cy="384"/>
                  <a:chOff x="1832" y="4608"/>
                  <a:chExt cx="286" cy="384"/>
                </a:xfrm>
              </p:grpSpPr>
              <p:sp>
                <p:nvSpPr>
                  <p:cNvPr id="100624" name="Rectangle 152"/>
                  <p:cNvSpPr>
                    <a:spLocks noChangeArrowheads="1"/>
                  </p:cNvSpPr>
                  <p:nvPr/>
                </p:nvSpPr>
                <p:spPr bwMode="auto">
                  <a:xfrm>
                    <a:off x="1875" y="4608"/>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1</a:t>
                    </a:r>
                  </a:p>
                  <a:p>
                    <a:endParaRPr kumimoji="1" lang="en-US" altLang="zh-CN" sz="1400" b="1" smtClean="0">
                      <a:solidFill>
                        <a:srgbClr val="000000"/>
                      </a:solidFill>
                      <a:latin typeface="Times New Roman" pitchFamily="18" charset="0"/>
                    </a:endParaRPr>
                  </a:p>
                </p:txBody>
              </p:sp>
              <p:sp>
                <p:nvSpPr>
                  <p:cNvPr id="100625" name="Rectangle 469"/>
                  <p:cNvSpPr>
                    <a:spLocks noChangeArrowheads="1"/>
                  </p:cNvSpPr>
                  <p:nvPr/>
                </p:nvSpPr>
                <p:spPr bwMode="auto">
                  <a:xfrm>
                    <a:off x="1832" y="4608"/>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70" name="Group 472"/>
                <p:cNvGrpSpPr>
                  <a:grpSpLocks/>
                </p:cNvGrpSpPr>
                <p:nvPr/>
              </p:nvGrpSpPr>
              <p:grpSpPr bwMode="auto">
                <a:xfrm>
                  <a:off x="2118" y="4608"/>
                  <a:ext cx="286" cy="384"/>
                  <a:chOff x="2118" y="4608"/>
                  <a:chExt cx="286" cy="384"/>
                </a:xfrm>
              </p:grpSpPr>
              <p:sp>
                <p:nvSpPr>
                  <p:cNvPr id="100622" name="Rectangle 153"/>
                  <p:cNvSpPr>
                    <a:spLocks noChangeArrowheads="1"/>
                  </p:cNvSpPr>
                  <p:nvPr/>
                </p:nvSpPr>
                <p:spPr bwMode="auto">
                  <a:xfrm>
                    <a:off x="2161" y="4608"/>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1</a:t>
                    </a:r>
                  </a:p>
                  <a:p>
                    <a:endParaRPr kumimoji="1" lang="en-US" altLang="zh-CN" sz="1400" b="1" smtClean="0">
                      <a:solidFill>
                        <a:srgbClr val="000000"/>
                      </a:solidFill>
                      <a:latin typeface="Times New Roman" pitchFamily="18" charset="0"/>
                    </a:endParaRPr>
                  </a:p>
                </p:txBody>
              </p:sp>
              <p:sp>
                <p:nvSpPr>
                  <p:cNvPr id="100623" name="Rectangle 471"/>
                  <p:cNvSpPr>
                    <a:spLocks noChangeArrowheads="1"/>
                  </p:cNvSpPr>
                  <p:nvPr/>
                </p:nvSpPr>
                <p:spPr bwMode="auto">
                  <a:xfrm>
                    <a:off x="2118" y="4608"/>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71" name="Group 474"/>
                <p:cNvGrpSpPr>
                  <a:grpSpLocks/>
                </p:cNvGrpSpPr>
                <p:nvPr/>
              </p:nvGrpSpPr>
              <p:grpSpPr bwMode="auto">
                <a:xfrm>
                  <a:off x="2404" y="4608"/>
                  <a:ext cx="344" cy="384"/>
                  <a:chOff x="2404" y="4608"/>
                  <a:chExt cx="344" cy="384"/>
                </a:xfrm>
              </p:grpSpPr>
              <p:sp>
                <p:nvSpPr>
                  <p:cNvPr id="100620" name="Rectangle 154"/>
                  <p:cNvSpPr>
                    <a:spLocks noChangeArrowheads="1"/>
                  </p:cNvSpPr>
                  <p:nvPr/>
                </p:nvSpPr>
                <p:spPr bwMode="auto">
                  <a:xfrm>
                    <a:off x="2447" y="4608"/>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FF0000"/>
                        </a:solidFill>
                        <a:latin typeface="Times New Roman" pitchFamily="18" charset="0"/>
                      </a:rPr>
                      <a:t>OP1</a:t>
                    </a:r>
                  </a:p>
                  <a:p>
                    <a:endParaRPr kumimoji="1" lang="en-US" altLang="zh-CN" sz="1400" b="1" smtClean="0">
                      <a:solidFill>
                        <a:srgbClr val="FF0000"/>
                      </a:solidFill>
                      <a:latin typeface="Times New Roman" pitchFamily="18" charset="0"/>
                    </a:endParaRPr>
                  </a:p>
                </p:txBody>
              </p:sp>
              <p:sp>
                <p:nvSpPr>
                  <p:cNvPr id="100621" name="Rectangle 473"/>
                  <p:cNvSpPr>
                    <a:spLocks noChangeArrowheads="1"/>
                  </p:cNvSpPr>
                  <p:nvPr/>
                </p:nvSpPr>
                <p:spPr bwMode="auto">
                  <a:xfrm>
                    <a:off x="2404" y="4608"/>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72" name="Group 476"/>
                <p:cNvGrpSpPr>
                  <a:grpSpLocks/>
                </p:cNvGrpSpPr>
                <p:nvPr/>
              </p:nvGrpSpPr>
              <p:grpSpPr bwMode="auto">
                <a:xfrm>
                  <a:off x="2748" y="4608"/>
                  <a:ext cx="344" cy="384"/>
                  <a:chOff x="2748" y="4608"/>
                  <a:chExt cx="344" cy="384"/>
                </a:xfrm>
              </p:grpSpPr>
              <p:sp>
                <p:nvSpPr>
                  <p:cNvPr id="100618" name="Rectangle 155"/>
                  <p:cNvSpPr>
                    <a:spLocks noChangeArrowheads="1"/>
                  </p:cNvSpPr>
                  <p:nvPr/>
                </p:nvSpPr>
                <p:spPr bwMode="auto">
                  <a:xfrm>
                    <a:off x="2791" y="4608"/>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FF0000"/>
                        </a:solidFill>
                        <a:latin typeface="Times New Roman" pitchFamily="18" charset="0"/>
                      </a:rPr>
                      <a:t>OP1</a:t>
                    </a:r>
                  </a:p>
                  <a:p>
                    <a:endParaRPr kumimoji="1" lang="en-US" altLang="zh-CN" sz="1400" b="1" smtClean="0">
                      <a:solidFill>
                        <a:srgbClr val="FF0000"/>
                      </a:solidFill>
                      <a:latin typeface="Times New Roman" pitchFamily="18" charset="0"/>
                    </a:endParaRPr>
                  </a:p>
                </p:txBody>
              </p:sp>
              <p:sp>
                <p:nvSpPr>
                  <p:cNvPr id="100619" name="Rectangle 475"/>
                  <p:cNvSpPr>
                    <a:spLocks noChangeArrowheads="1"/>
                  </p:cNvSpPr>
                  <p:nvPr/>
                </p:nvSpPr>
                <p:spPr bwMode="auto">
                  <a:xfrm>
                    <a:off x="2748" y="4608"/>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73" name="Group 478"/>
                <p:cNvGrpSpPr>
                  <a:grpSpLocks/>
                </p:cNvGrpSpPr>
                <p:nvPr/>
              </p:nvGrpSpPr>
              <p:grpSpPr bwMode="auto">
                <a:xfrm>
                  <a:off x="3092" y="4608"/>
                  <a:ext cx="286" cy="384"/>
                  <a:chOff x="3092" y="4608"/>
                  <a:chExt cx="286" cy="384"/>
                </a:xfrm>
              </p:grpSpPr>
              <p:sp>
                <p:nvSpPr>
                  <p:cNvPr id="100616" name="Rectangle 156"/>
                  <p:cNvSpPr>
                    <a:spLocks noChangeArrowheads="1"/>
                  </p:cNvSpPr>
                  <p:nvPr/>
                </p:nvSpPr>
                <p:spPr bwMode="auto">
                  <a:xfrm>
                    <a:off x="3135" y="4608"/>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1</a:t>
                    </a:r>
                  </a:p>
                  <a:p>
                    <a:endParaRPr kumimoji="1" lang="en-US" altLang="zh-CN" sz="1400" b="1" smtClean="0">
                      <a:solidFill>
                        <a:srgbClr val="000000"/>
                      </a:solidFill>
                      <a:latin typeface="Times New Roman" pitchFamily="18" charset="0"/>
                    </a:endParaRPr>
                  </a:p>
                </p:txBody>
              </p:sp>
              <p:sp>
                <p:nvSpPr>
                  <p:cNvPr id="100617" name="Rectangle 477"/>
                  <p:cNvSpPr>
                    <a:spLocks noChangeArrowheads="1"/>
                  </p:cNvSpPr>
                  <p:nvPr/>
                </p:nvSpPr>
                <p:spPr bwMode="auto">
                  <a:xfrm>
                    <a:off x="3092" y="4608"/>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74" name="Group 480"/>
                <p:cNvGrpSpPr>
                  <a:grpSpLocks/>
                </p:cNvGrpSpPr>
                <p:nvPr/>
              </p:nvGrpSpPr>
              <p:grpSpPr bwMode="auto">
                <a:xfrm>
                  <a:off x="3378" y="4608"/>
                  <a:ext cx="286" cy="384"/>
                  <a:chOff x="3378" y="4608"/>
                  <a:chExt cx="286" cy="384"/>
                </a:xfrm>
              </p:grpSpPr>
              <p:sp>
                <p:nvSpPr>
                  <p:cNvPr id="100614" name="Rectangle 157"/>
                  <p:cNvSpPr>
                    <a:spLocks noChangeArrowheads="1"/>
                  </p:cNvSpPr>
                  <p:nvPr/>
                </p:nvSpPr>
                <p:spPr bwMode="auto">
                  <a:xfrm>
                    <a:off x="3421" y="4608"/>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1</a:t>
                    </a:r>
                  </a:p>
                  <a:p>
                    <a:endParaRPr kumimoji="1" lang="en-US" altLang="zh-CN" sz="1400" b="1" smtClean="0">
                      <a:solidFill>
                        <a:srgbClr val="000000"/>
                      </a:solidFill>
                      <a:latin typeface="Times New Roman" pitchFamily="18" charset="0"/>
                    </a:endParaRPr>
                  </a:p>
                </p:txBody>
              </p:sp>
              <p:sp>
                <p:nvSpPr>
                  <p:cNvPr id="100615" name="Rectangle 479"/>
                  <p:cNvSpPr>
                    <a:spLocks noChangeArrowheads="1"/>
                  </p:cNvSpPr>
                  <p:nvPr/>
                </p:nvSpPr>
                <p:spPr bwMode="auto">
                  <a:xfrm>
                    <a:off x="3378" y="4608"/>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75" name="Group 482"/>
                <p:cNvGrpSpPr>
                  <a:grpSpLocks/>
                </p:cNvGrpSpPr>
                <p:nvPr/>
              </p:nvGrpSpPr>
              <p:grpSpPr bwMode="auto">
                <a:xfrm>
                  <a:off x="3664" y="4608"/>
                  <a:ext cx="326" cy="384"/>
                  <a:chOff x="3664" y="4608"/>
                  <a:chExt cx="326" cy="384"/>
                </a:xfrm>
              </p:grpSpPr>
              <p:sp>
                <p:nvSpPr>
                  <p:cNvPr id="100612" name="Rectangle 158"/>
                  <p:cNvSpPr>
                    <a:spLocks noChangeArrowheads="1"/>
                  </p:cNvSpPr>
                  <p:nvPr/>
                </p:nvSpPr>
                <p:spPr bwMode="auto">
                  <a:xfrm>
                    <a:off x="3707" y="4608"/>
                    <a:ext cx="24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1</a:t>
                    </a:r>
                  </a:p>
                  <a:p>
                    <a:endParaRPr kumimoji="1" lang="en-US" altLang="zh-CN" sz="1400" b="1" smtClean="0">
                      <a:solidFill>
                        <a:srgbClr val="000000"/>
                      </a:solidFill>
                      <a:latin typeface="Times New Roman" pitchFamily="18" charset="0"/>
                    </a:endParaRPr>
                  </a:p>
                </p:txBody>
              </p:sp>
              <p:sp>
                <p:nvSpPr>
                  <p:cNvPr id="100613" name="Rectangle 481"/>
                  <p:cNvSpPr>
                    <a:spLocks noChangeArrowheads="1"/>
                  </p:cNvSpPr>
                  <p:nvPr/>
                </p:nvSpPr>
                <p:spPr bwMode="auto">
                  <a:xfrm>
                    <a:off x="3664" y="4608"/>
                    <a:ext cx="32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76" name="Group 484"/>
                <p:cNvGrpSpPr>
                  <a:grpSpLocks/>
                </p:cNvGrpSpPr>
                <p:nvPr/>
              </p:nvGrpSpPr>
              <p:grpSpPr bwMode="auto">
                <a:xfrm>
                  <a:off x="0" y="4992"/>
                  <a:ext cx="554" cy="384"/>
                  <a:chOff x="0" y="4992"/>
                  <a:chExt cx="554" cy="384"/>
                </a:xfrm>
              </p:grpSpPr>
              <p:sp>
                <p:nvSpPr>
                  <p:cNvPr id="100610" name="Rectangle 159"/>
                  <p:cNvSpPr>
                    <a:spLocks noChangeArrowheads="1"/>
                  </p:cNvSpPr>
                  <p:nvPr/>
                </p:nvSpPr>
                <p:spPr bwMode="auto">
                  <a:xfrm>
                    <a:off x="43" y="4992"/>
                    <a:ext cx="46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AluOP0</a:t>
                    </a:r>
                  </a:p>
                  <a:p>
                    <a:endParaRPr kumimoji="1" lang="en-US" altLang="zh-CN" sz="1400" b="1" smtClean="0">
                      <a:solidFill>
                        <a:srgbClr val="000000"/>
                      </a:solidFill>
                      <a:latin typeface="Times New Roman" pitchFamily="18" charset="0"/>
                    </a:endParaRPr>
                  </a:p>
                </p:txBody>
              </p:sp>
              <p:sp>
                <p:nvSpPr>
                  <p:cNvPr id="100611" name="Rectangle 483"/>
                  <p:cNvSpPr>
                    <a:spLocks noChangeArrowheads="1"/>
                  </p:cNvSpPr>
                  <p:nvPr/>
                </p:nvSpPr>
                <p:spPr bwMode="auto">
                  <a:xfrm>
                    <a:off x="0" y="4992"/>
                    <a:ext cx="55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77" name="Group 486"/>
                <p:cNvGrpSpPr>
                  <a:grpSpLocks/>
                </p:cNvGrpSpPr>
                <p:nvPr/>
              </p:nvGrpSpPr>
              <p:grpSpPr bwMode="auto">
                <a:xfrm>
                  <a:off x="554" y="4992"/>
                  <a:ext cx="286" cy="384"/>
                  <a:chOff x="554" y="4992"/>
                  <a:chExt cx="286" cy="384"/>
                </a:xfrm>
              </p:grpSpPr>
              <p:sp>
                <p:nvSpPr>
                  <p:cNvPr id="100608" name="Rectangle 160"/>
                  <p:cNvSpPr>
                    <a:spLocks noChangeArrowheads="1"/>
                  </p:cNvSpPr>
                  <p:nvPr/>
                </p:nvSpPr>
                <p:spPr bwMode="auto">
                  <a:xfrm>
                    <a:off x="597" y="4992"/>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609" name="Rectangle 485"/>
                  <p:cNvSpPr>
                    <a:spLocks noChangeArrowheads="1"/>
                  </p:cNvSpPr>
                  <p:nvPr/>
                </p:nvSpPr>
                <p:spPr bwMode="auto">
                  <a:xfrm>
                    <a:off x="554" y="4992"/>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78" name="Group 488"/>
                <p:cNvGrpSpPr>
                  <a:grpSpLocks/>
                </p:cNvGrpSpPr>
                <p:nvPr/>
              </p:nvGrpSpPr>
              <p:grpSpPr bwMode="auto">
                <a:xfrm>
                  <a:off x="840" y="4992"/>
                  <a:ext cx="304" cy="384"/>
                  <a:chOff x="840" y="4992"/>
                  <a:chExt cx="304" cy="384"/>
                </a:xfrm>
              </p:grpSpPr>
              <p:sp>
                <p:nvSpPr>
                  <p:cNvPr id="100606" name="Rectangle 161"/>
                  <p:cNvSpPr>
                    <a:spLocks noChangeArrowheads="1"/>
                  </p:cNvSpPr>
                  <p:nvPr/>
                </p:nvSpPr>
                <p:spPr bwMode="auto">
                  <a:xfrm>
                    <a:off x="883" y="4992"/>
                    <a:ext cx="21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607" name="Rectangle 487"/>
                  <p:cNvSpPr>
                    <a:spLocks noChangeArrowheads="1"/>
                  </p:cNvSpPr>
                  <p:nvPr/>
                </p:nvSpPr>
                <p:spPr bwMode="auto">
                  <a:xfrm>
                    <a:off x="840" y="4992"/>
                    <a:ext cx="30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79" name="Group 490"/>
                <p:cNvGrpSpPr>
                  <a:grpSpLocks/>
                </p:cNvGrpSpPr>
                <p:nvPr/>
              </p:nvGrpSpPr>
              <p:grpSpPr bwMode="auto">
                <a:xfrm>
                  <a:off x="1144" y="4992"/>
                  <a:ext cx="344" cy="384"/>
                  <a:chOff x="1144" y="4992"/>
                  <a:chExt cx="344" cy="384"/>
                </a:xfrm>
              </p:grpSpPr>
              <p:sp>
                <p:nvSpPr>
                  <p:cNvPr id="100604" name="Rectangle 162"/>
                  <p:cNvSpPr>
                    <a:spLocks noChangeArrowheads="1"/>
                  </p:cNvSpPr>
                  <p:nvPr/>
                </p:nvSpPr>
                <p:spPr bwMode="auto">
                  <a:xfrm>
                    <a:off x="1187" y="4992"/>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FF0000"/>
                        </a:solidFill>
                        <a:latin typeface="Times New Roman" pitchFamily="18" charset="0"/>
                      </a:rPr>
                      <a:t>OP0</a:t>
                    </a:r>
                  </a:p>
                  <a:p>
                    <a:endParaRPr kumimoji="1" lang="en-US" altLang="zh-CN" sz="1400" b="1" smtClean="0">
                      <a:solidFill>
                        <a:srgbClr val="FF0000"/>
                      </a:solidFill>
                      <a:latin typeface="Times New Roman" pitchFamily="18" charset="0"/>
                    </a:endParaRPr>
                  </a:p>
                </p:txBody>
              </p:sp>
              <p:sp>
                <p:nvSpPr>
                  <p:cNvPr id="100605" name="Rectangle 489"/>
                  <p:cNvSpPr>
                    <a:spLocks noChangeArrowheads="1"/>
                  </p:cNvSpPr>
                  <p:nvPr/>
                </p:nvSpPr>
                <p:spPr bwMode="auto">
                  <a:xfrm>
                    <a:off x="1144" y="4992"/>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80" name="Group 492"/>
                <p:cNvGrpSpPr>
                  <a:grpSpLocks/>
                </p:cNvGrpSpPr>
                <p:nvPr/>
              </p:nvGrpSpPr>
              <p:grpSpPr bwMode="auto">
                <a:xfrm>
                  <a:off x="1488" y="4992"/>
                  <a:ext cx="344" cy="384"/>
                  <a:chOff x="1488" y="4992"/>
                  <a:chExt cx="344" cy="384"/>
                </a:xfrm>
              </p:grpSpPr>
              <p:sp>
                <p:nvSpPr>
                  <p:cNvPr id="100602" name="Rectangle 163"/>
                  <p:cNvSpPr>
                    <a:spLocks noChangeArrowheads="1"/>
                  </p:cNvSpPr>
                  <p:nvPr/>
                </p:nvSpPr>
                <p:spPr bwMode="auto">
                  <a:xfrm>
                    <a:off x="1531" y="4992"/>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FF0000"/>
                        </a:solidFill>
                        <a:latin typeface="Times New Roman" pitchFamily="18" charset="0"/>
                      </a:rPr>
                      <a:t>OP0</a:t>
                    </a:r>
                  </a:p>
                  <a:p>
                    <a:endParaRPr kumimoji="1" lang="en-US" altLang="zh-CN" sz="1400" b="1" smtClean="0">
                      <a:solidFill>
                        <a:srgbClr val="000000"/>
                      </a:solidFill>
                      <a:latin typeface="Times New Roman" pitchFamily="18" charset="0"/>
                    </a:endParaRPr>
                  </a:p>
                </p:txBody>
              </p:sp>
              <p:sp>
                <p:nvSpPr>
                  <p:cNvPr id="100603" name="Rectangle 491"/>
                  <p:cNvSpPr>
                    <a:spLocks noChangeArrowheads="1"/>
                  </p:cNvSpPr>
                  <p:nvPr/>
                </p:nvSpPr>
                <p:spPr bwMode="auto">
                  <a:xfrm>
                    <a:off x="1488" y="4992"/>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81" name="Group 494"/>
                <p:cNvGrpSpPr>
                  <a:grpSpLocks/>
                </p:cNvGrpSpPr>
                <p:nvPr/>
              </p:nvGrpSpPr>
              <p:grpSpPr bwMode="auto">
                <a:xfrm>
                  <a:off x="1832" y="4992"/>
                  <a:ext cx="286" cy="384"/>
                  <a:chOff x="1832" y="4992"/>
                  <a:chExt cx="286" cy="384"/>
                </a:xfrm>
              </p:grpSpPr>
              <p:sp>
                <p:nvSpPr>
                  <p:cNvPr id="100600" name="Rectangle 164"/>
                  <p:cNvSpPr>
                    <a:spLocks noChangeArrowheads="1"/>
                  </p:cNvSpPr>
                  <p:nvPr/>
                </p:nvSpPr>
                <p:spPr bwMode="auto">
                  <a:xfrm>
                    <a:off x="1875" y="4992"/>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601" name="Rectangle 493"/>
                  <p:cNvSpPr>
                    <a:spLocks noChangeArrowheads="1"/>
                  </p:cNvSpPr>
                  <p:nvPr/>
                </p:nvSpPr>
                <p:spPr bwMode="auto">
                  <a:xfrm>
                    <a:off x="1832" y="4992"/>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82" name="Group 496"/>
                <p:cNvGrpSpPr>
                  <a:grpSpLocks/>
                </p:cNvGrpSpPr>
                <p:nvPr/>
              </p:nvGrpSpPr>
              <p:grpSpPr bwMode="auto">
                <a:xfrm>
                  <a:off x="2118" y="4992"/>
                  <a:ext cx="286" cy="384"/>
                  <a:chOff x="2118" y="4992"/>
                  <a:chExt cx="286" cy="384"/>
                </a:xfrm>
              </p:grpSpPr>
              <p:sp>
                <p:nvSpPr>
                  <p:cNvPr id="100598" name="Rectangle 165"/>
                  <p:cNvSpPr>
                    <a:spLocks noChangeArrowheads="1"/>
                  </p:cNvSpPr>
                  <p:nvPr/>
                </p:nvSpPr>
                <p:spPr bwMode="auto">
                  <a:xfrm>
                    <a:off x="2161" y="4992"/>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599" name="Rectangle 495"/>
                  <p:cNvSpPr>
                    <a:spLocks noChangeArrowheads="1"/>
                  </p:cNvSpPr>
                  <p:nvPr/>
                </p:nvSpPr>
                <p:spPr bwMode="auto">
                  <a:xfrm>
                    <a:off x="2118" y="4992"/>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83" name="Group 498"/>
                <p:cNvGrpSpPr>
                  <a:grpSpLocks/>
                </p:cNvGrpSpPr>
                <p:nvPr/>
              </p:nvGrpSpPr>
              <p:grpSpPr bwMode="auto">
                <a:xfrm>
                  <a:off x="2404" y="4992"/>
                  <a:ext cx="344" cy="384"/>
                  <a:chOff x="2404" y="4992"/>
                  <a:chExt cx="344" cy="384"/>
                </a:xfrm>
              </p:grpSpPr>
              <p:sp>
                <p:nvSpPr>
                  <p:cNvPr id="100596" name="Rectangle 166"/>
                  <p:cNvSpPr>
                    <a:spLocks noChangeArrowheads="1"/>
                  </p:cNvSpPr>
                  <p:nvPr/>
                </p:nvSpPr>
                <p:spPr bwMode="auto">
                  <a:xfrm>
                    <a:off x="2447" y="4992"/>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FF0000"/>
                        </a:solidFill>
                        <a:latin typeface="Times New Roman" pitchFamily="18" charset="0"/>
                      </a:rPr>
                      <a:t>OP0</a:t>
                    </a:r>
                  </a:p>
                  <a:p>
                    <a:endParaRPr kumimoji="1" lang="en-US" altLang="zh-CN" sz="1400" b="1" smtClean="0">
                      <a:solidFill>
                        <a:srgbClr val="FF0000"/>
                      </a:solidFill>
                      <a:latin typeface="Times New Roman" pitchFamily="18" charset="0"/>
                    </a:endParaRPr>
                  </a:p>
                </p:txBody>
              </p:sp>
              <p:sp>
                <p:nvSpPr>
                  <p:cNvPr id="100597" name="Rectangle 497"/>
                  <p:cNvSpPr>
                    <a:spLocks noChangeArrowheads="1"/>
                  </p:cNvSpPr>
                  <p:nvPr/>
                </p:nvSpPr>
                <p:spPr bwMode="auto">
                  <a:xfrm>
                    <a:off x="2404" y="4992"/>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84" name="Group 500"/>
                <p:cNvGrpSpPr>
                  <a:grpSpLocks/>
                </p:cNvGrpSpPr>
                <p:nvPr/>
              </p:nvGrpSpPr>
              <p:grpSpPr bwMode="auto">
                <a:xfrm>
                  <a:off x="2748" y="4992"/>
                  <a:ext cx="344" cy="384"/>
                  <a:chOff x="2748" y="4992"/>
                  <a:chExt cx="344" cy="384"/>
                </a:xfrm>
              </p:grpSpPr>
              <p:sp>
                <p:nvSpPr>
                  <p:cNvPr id="100594" name="Rectangle 167"/>
                  <p:cNvSpPr>
                    <a:spLocks noChangeArrowheads="1"/>
                  </p:cNvSpPr>
                  <p:nvPr/>
                </p:nvSpPr>
                <p:spPr bwMode="auto">
                  <a:xfrm>
                    <a:off x="2791" y="4992"/>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FF0000"/>
                        </a:solidFill>
                        <a:latin typeface="Times New Roman" pitchFamily="18" charset="0"/>
                      </a:rPr>
                      <a:t>OP0</a:t>
                    </a:r>
                  </a:p>
                  <a:p>
                    <a:endParaRPr kumimoji="1" lang="en-US" altLang="zh-CN" sz="1400" b="1" smtClean="0">
                      <a:solidFill>
                        <a:srgbClr val="FF0000"/>
                      </a:solidFill>
                      <a:latin typeface="Times New Roman" pitchFamily="18" charset="0"/>
                    </a:endParaRPr>
                  </a:p>
                </p:txBody>
              </p:sp>
              <p:sp>
                <p:nvSpPr>
                  <p:cNvPr id="100595" name="Rectangle 499"/>
                  <p:cNvSpPr>
                    <a:spLocks noChangeArrowheads="1"/>
                  </p:cNvSpPr>
                  <p:nvPr/>
                </p:nvSpPr>
                <p:spPr bwMode="auto">
                  <a:xfrm>
                    <a:off x="2748" y="4992"/>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85" name="Group 502"/>
                <p:cNvGrpSpPr>
                  <a:grpSpLocks/>
                </p:cNvGrpSpPr>
                <p:nvPr/>
              </p:nvGrpSpPr>
              <p:grpSpPr bwMode="auto">
                <a:xfrm>
                  <a:off x="3092" y="4992"/>
                  <a:ext cx="286" cy="384"/>
                  <a:chOff x="3092" y="4992"/>
                  <a:chExt cx="286" cy="384"/>
                </a:xfrm>
              </p:grpSpPr>
              <p:sp>
                <p:nvSpPr>
                  <p:cNvPr id="100592" name="Rectangle 168"/>
                  <p:cNvSpPr>
                    <a:spLocks noChangeArrowheads="1"/>
                  </p:cNvSpPr>
                  <p:nvPr/>
                </p:nvSpPr>
                <p:spPr bwMode="auto">
                  <a:xfrm>
                    <a:off x="3135" y="4992"/>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593" name="Rectangle 501"/>
                  <p:cNvSpPr>
                    <a:spLocks noChangeArrowheads="1"/>
                  </p:cNvSpPr>
                  <p:nvPr/>
                </p:nvSpPr>
                <p:spPr bwMode="auto">
                  <a:xfrm>
                    <a:off x="3092" y="4992"/>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86" name="Group 504"/>
                <p:cNvGrpSpPr>
                  <a:grpSpLocks/>
                </p:cNvGrpSpPr>
                <p:nvPr/>
              </p:nvGrpSpPr>
              <p:grpSpPr bwMode="auto">
                <a:xfrm>
                  <a:off x="3378" y="4992"/>
                  <a:ext cx="286" cy="384"/>
                  <a:chOff x="3378" y="4992"/>
                  <a:chExt cx="286" cy="384"/>
                </a:xfrm>
              </p:grpSpPr>
              <p:sp>
                <p:nvSpPr>
                  <p:cNvPr id="100590" name="Rectangle 169"/>
                  <p:cNvSpPr>
                    <a:spLocks noChangeArrowheads="1"/>
                  </p:cNvSpPr>
                  <p:nvPr/>
                </p:nvSpPr>
                <p:spPr bwMode="auto">
                  <a:xfrm>
                    <a:off x="3421" y="4992"/>
                    <a:ext cx="20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591" name="Rectangle 503"/>
                  <p:cNvSpPr>
                    <a:spLocks noChangeArrowheads="1"/>
                  </p:cNvSpPr>
                  <p:nvPr/>
                </p:nvSpPr>
                <p:spPr bwMode="auto">
                  <a:xfrm>
                    <a:off x="3378" y="4992"/>
                    <a:ext cx="28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587" name="Group 506"/>
                <p:cNvGrpSpPr>
                  <a:grpSpLocks/>
                </p:cNvGrpSpPr>
                <p:nvPr/>
              </p:nvGrpSpPr>
              <p:grpSpPr bwMode="auto">
                <a:xfrm>
                  <a:off x="3664" y="4992"/>
                  <a:ext cx="326" cy="384"/>
                  <a:chOff x="3664" y="4992"/>
                  <a:chExt cx="326" cy="384"/>
                </a:xfrm>
              </p:grpSpPr>
              <p:sp>
                <p:nvSpPr>
                  <p:cNvPr id="100588" name="Rectangle 170"/>
                  <p:cNvSpPr>
                    <a:spLocks noChangeArrowheads="1"/>
                  </p:cNvSpPr>
                  <p:nvPr/>
                </p:nvSpPr>
                <p:spPr bwMode="auto">
                  <a:xfrm>
                    <a:off x="3707" y="4992"/>
                    <a:ext cx="24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589" name="Rectangle 505"/>
                  <p:cNvSpPr>
                    <a:spLocks noChangeArrowheads="1"/>
                  </p:cNvSpPr>
                  <p:nvPr/>
                </p:nvSpPr>
                <p:spPr bwMode="auto">
                  <a:xfrm>
                    <a:off x="3664" y="4992"/>
                    <a:ext cx="32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sp>
            <p:nvSpPr>
              <p:cNvPr id="100419" name="Rectangle 508"/>
              <p:cNvSpPr>
                <a:spLocks noChangeArrowheads="1"/>
              </p:cNvSpPr>
              <p:nvPr/>
            </p:nvSpPr>
            <p:spPr bwMode="auto">
              <a:xfrm>
                <a:off x="-3" y="-3"/>
                <a:ext cx="3996" cy="5382"/>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grpSp>
        <p:nvGrpSpPr>
          <p:cNvPr id="100356" name="Group 576"/>
          <p:cNvGrpSpPr>
            <a:grpSpLocks/>
          </p:cNvGrpSpPr>
          <p:nvPr/>
        </p:nvGrpSpPr>
        <p:grpSpPr bwMode="auto">
          <a:xfrm>
            <a:off x="3505200" y="4648200"/>
            <a:ext cx="5181600" cy="1905000"/>
            <a:chOff x="2208" y="2928"/>
            <a:chExt cx="3264" cy="1200"/>
          </a:xfrm>
        </p:grpSpPr>
        <p:sp>
          <p:nvSpPr>
            <p:cNvPr id="100361" name="Rectangle 574"/>
            <p:cNvSpPr>
              <a:spLocks noChangeArrowheads="1"/>
            </p:cNvSpPr>
            <p:nvPr/>
          </p:nvSpPr>
          <p:spPr bwMode="auto">
            <a:xfrm>
              <a:off x="2208" y="2928"/>
              <a:ext cx="3264" cy="96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eaLnBrk="1" hangingPunct="1"/>
              <a:endParaRPr kumimoji="1" lang="zh-CN" altLang="en-US" sz="2400" smtClean="0">
                <a:solidFill>
                  <a:srgbClr val="000000"/>
                </a:solidFill>
                <a:latin typeface="Tahoma" pitchFamily="34" charset="0"/>
              </a:endParaRPr>
            </a:p>
          </p:txBody>
        </p:sp>
        <p:sp>
          <p:nvSpPr>
            <p:cNvPr id="100362" name="Rectangle 575"/>
            <p:cNvSpPr>
              <a:spLocks noChangeArrowheads="1"/>
            </p:cNvSpPr>
            <p:nvPr/>
          </p:nvSpPr>
          <p:spPr bwMode="auto">
            <a:xfrm>
              <a:off x="2208" y="3888"/>
              <a:ext cx="3264" cy="240"/>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eaLnBrk="1" hangingPunct="1"/>
              <a:endParaRPr kumimoji="1" lang="zh-CN" altLang="en-US" sz="2400" smtClean="0">
                <a:solidFill>
                  <a:srgbClr val="000000"/>
                </a:solidFill>
                <a:latin typeface="Tahoma" pitchFamily="34" charset="0"/>
              </a:endParaRPr>
            </a:p>
          </p:txBody>
        </p:sp>
        <p:grpSp>
          <p:nvGrpSpPr>
            <p:cNvPr id="100363" name="Group 560"/>
            <p:cNvGrpSpPr>
              <a:grpSpLocks/>
            </p:cNvGrpSpPr>
            <p:nvPr/>
          </p:nvGrpSpPr>
          <p:grpSpPr bwMode="auto">
            <a:xfrm>
              <a:off x="2208" y="2928"/>
              <a:ext cx="3264" cy="1200"/>
              <a:chOff x="-3" y="-3"/>
              <a:chExt cx="1172" cy="2406"/>
            </a:xfrm>
          </p:grpSpPr>
          <p:grpSp>
            <p:nvGrpSpPr>
              <p:cNvPr id="100364" name="Group 558"/>
              <p:cNvGrpSpPr>
                <a:grpSpLocks/>
              </p:cNvGrpSpPr>
              <p:nvPr/>
            </p:nvGrpSpPr>
            <p:grpSpPr bwMode="auto">
              <a:xfrm>
                <a:off x="0" y="0"/>
                <a:ext cx="1166" cy="2400"/>
                <a:chOff x="0" y="0"/>
                <a:chExt cx="1166" cy="2400"/>
              </a:xfrm>
            </p:grpSpPr>
            <p:grpSp>
              <p:nvGrpSpPr>
                <p:cNvPr id="100366" name="Group 527"/>
                <p:cNvGrpSpPr>
                  <a:grpSpLocks/>
                </p:cNvGrpSpPr>
                <p:nvPr/>
              </p:nvGrpSpPr>
              <p:grpSpPr bwMode="auto">
                <a:xfrm>
                  <a:off x="0" y="0"/>
                  <a:ext cx="478" cy="384"/>
                  <a:chOff x="0" y="0"/>
                  <a:chExt cx="478" cy="384"/>
                </a:xfrm>
              </p:grpSpPr>
              <p:sp>
                <p:nvSpPr>
                  <p:cNvPr id="100412" name="Rectangle 510"/>
                  <p:cNvSpPr>
                    <a:spLocks noChangeArrowheads="1"/>
                  </p:cNvSpPr>
                  <p:nvPr/>
                </p:nvSpPr>
                <p:spPr bwMode="auto">
                  <a:xfrm>
                    <a:off x="43" y="0"/>
                    <a:ext cx="39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kumimoji="1" lang="zh-CN" altLang="en-US" sz="1400" b="1" smtClean="0">
                        <a:solidFill>
                          <a:srgbClr val="000000"/>
                        </a:solidFill>
                        <a:latin typeface="Times New Roman" pitchFamily="18" charset="0"/>
                      </a:rPr>
                      <a:t>指令</a:t>
                    </a:r>
                    <a:endParaRPr kumimoji="1" lang="zh-CN" altLang="en-US" sz="1400" b="1" smtClean="0">
                      <a:solidFill>
                        <a:srgbClr val="000000"/>
                      </a:solidFill>
                      <a:latin typeface="Tahoma" pitchFamily="34" charset="0"/>
                    </a:endParaRPr>
                  </a:p>
                  <a:p>
                    <a:pPr algn="just"/>
                    <a:endParaRPr kumimoji="1" lang="en-US" altLang="zh-CN" sz="1400" b="1" smtClean="0">
                      <a:solidFill>
                        <a:srgbClr val="000000"/>
                      </a:solidFill>
                      <a:latin typeface="Times New Roman" pitchFamily="18" charset="0"/>
                    </a:endParaRPr>
                  </a:p>
                </p:txBody>
              </p:sp>
              <p:sp>
                <p:nvSpPr>
                  <p:cNvPr id="100413" name="Rectangle 526"/>
                  <p:cNvSpPr>
                    <a:spLocks noChangeArrowheads="1"/>
                  </p:cNvSpPr>
                  <p:nvPr/>
                </p:nvSpPr>
                <p:spPr bwMode="auto">
                  <a:xfrm>
                    <a:off x="0" y="0"/>
                    <a:ext cx="47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367" name="Group 529"/>
                <p:cNvGrpSpPr>
                  <a:grpSpLocks/>
                </p:cNvGrpSpPr>
                <p:nvPr/>
              </p:nvGrpSpPr>
              <p:grpSpPr bwMode="auto">
                <a:xfrm>
                  <a:off x="478" y="0"/>
                  <a:ext cx="344" cy="384"/>
                  <a:chOff x="478" y="0"/>
                  <a:chExt cx="344" cy="384"/>
                </a:xfrm>
              </p:grpSpPr>
              <p:sp>
                <p:nvSpPr>
                  <p:cNvPr id="100410" name="Rectangle 511"/>
                  <p:cNvSpPr>
                    <a:spLocks noChangeArrowheads="1"/>
                  </p:cNvSpPr>
                  <p:nvPr/>
                </p:nvSpPr>
                <p:spPr bwMode="auto">
                  <a:xfrm>
                    <a:off x="521" y="0"/>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OP1</a:t>
                    </a:r>
                  </a:p>
                  <a:p>
                    <a:endParaRPr kumimoji="1" lang="en-US" altLang="zh-CN" sz="1400" b="1" smtClean="0">
                      <a:solidFill>
                        <a:srgbClr val="000000"/>
                      </a:solidFill>
                      <a:latin typeface="Times New Roman" pitchFamily="18" charset="0"/>
                    </a:endParaRPr>
                  </a:p>
                </p:txBody>
              </p:sp>
              <p:sp>
                <p:nvSpPr>
                  <p:cNvPr id="100411" name="Rectangle 528"/>
                  <p:cNvSpPr>
                    <a:spLocks noChangeArrowheads="1"/>
                  </p:cNvSpPr>
                  <p:nvPr/>
                </p:nvSpPr>
                <p:spPr bwMode="auto">
                  <a:xfrm>
                    <a:off x="478" y="0"/>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368" name="Group 531"/>
                <p:cNvGrpSpPr>
                  <a:grpSpLocks/>
                </p:cNvGrpSpPr>
                <p:nvPr/>
              </p:nvGrpSpPr>
              <p:grpSpPr bwMode="auto">
                <a:xfrm>
                  <a:off x="822" y="0"/>
                  <a:ext cx="344" cy="384"/>
                  <a:chOff x="822" y="0"/>
                  <a:chExt cx="344" cy="384"/>
                </a:xfrm>
              </p:grpSpPr>
              <p:sp>
                <p:nvSpPr>
                  <p:cNvPr id="100408" name="Rectangle 512"/>
                  <p:cNvSpPr>
                    <a:spLocks noChangeArrowheads="1"/>
                  </p:cNvSpPr>
                  <p:nvPr/>
                </p:nvSpPr>
                <p:spPr bwMode="auto">
                  <a:xfrm>
                    <a:off x="865" y="0"/>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OP0</a:t>
                    </a:r>
                  </a:p>
                  <a:p>
                    <a:endParaRPr kumimoji="1" lang="en-US" altLang="zh-CN" sz="1400" b="1" smtClean="0">
                      <a:solidFill>
                        <a:srgbClr val="000000"/>
                      </a:solidFill>
                      <a:latin typeface="Times New Roman" pitchFamily="18" charset="0"/>
                    </a:endParaRPr>
                  </a:p>
                </p:txBody>
              </p:sp>
              <p:sp>
                <p:nvSpPr>
                  <p:cNvPr id="100409" name="Rectangle 530"/>
                  <p:cNvSpPr>
                    <a:spLocks noChangeArrowheads="1"/>
                  </p:cNvSpPr>
                  <p:nvPr/>
                </p:nvSpPr>
                <p:spPr bwMode="auto">
                  <a:xfrm>
                    <a:off x="822" y="0"/>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369" name="Group 533"/>
                <p:cNvGrpSpPr>
                  <a:grpSpLocks/>
                </p:cNvGrpSpPr>
                <p:nvPr/>
              </p:nvGrpSpPr>
              <p:grpSpPr bwMode="auto">
                <a:xfrm>
                  <a:off x="0" y="384"/>
                  <a:ext cx="478" cy="384"/>
                  <a:chOff x="0" y="384"/>
                  <a:chExt cx="478" cy="384"/>
                </a:xfrm>
              </p:grpSpPr>
              <p:sp>
                <p:nvSpPr>
                  <p:cNvPr id="100406" name="Rectangle 513"/>
                  <p:cNvSpPr>
                    <a:spLocks noChangeArrowheads="1"/>
                  </p:cNvSpPr>
                  <p:nvPr/>
                </p:nvSpPr>
                <p:spPr bwMode="auto">
                  <a:xfrm>
                    <a:off x="43" y="384"/>
                    <a:ext cx="39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kumimoji="1" lang="en-US" altLang="zh-CN" sz="1800" b="1" smtClean="0">
                        <a:solidFill>
                          <a:srgbClr val="000000"/>
                        </a:solidFill>
                        <a:latin typeface="Times New Roman" pitchFamily="18" charset="0"/>
                      </a:rPr>
                      <a:t>and/andi</a:t>
                    </a:r>
                  </a:p>
                  <a:p>
                    <a:pPr algn="just"/>
                    <a:endParaRPr kumimoji="1" lang="en-US" altLang="zh-CN" sz="1800" b="1" smtClean="0">
                      <a:solidFill>
                        <a:srgbClr val="000000"/>
                      </a:solidFill>
                      <a:latin typeface="Times New Roman" pitchFamily="18" charset="0"/>
                    </a:endParaRPr>
                  </a:p>
                </p:txBody>
              </p:sp>
              <p:sp>
                <p:nvSpPr>
                  <p:cNvPr id="100407" name="Rectangle 532"/>
                  <p:cNvSpPr>
                    <a:spLocks noChangeArrowheads="1"/>
                  </p:cNvSpPr>
                  <p:nvPr/>
                </p:nvSpPr>
                <p:spPr bwMode="auto">
                  <a:xfrm>
                    <a:off x="0" y="384"/>
                    <a:ext cx="47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370" name="Group 535"/>
                <p:cNvGrpSpPr>
                  <a:grpSpLocks/>
                </p:cNvGrpSpPr>
                <p:nvPr/>
              </p:nvGrpSpPr>
              <p:grpSpPr bwMode="auto">
                <a:xfrm>
                  <a:off x="478" y="384"/>
                  <a:ext cx="344" cy="384"/>
                  <a:chOff x="478" y="384"/>
                  <a:chExt cx="344" cy="384"/>
                </a:xfrm>
              </p:grpSpPr>
              <p:sp>
                <p:nvSpPr>
                  <p:cNvPr id="100404" name="Rectangle 514"/>
                  <p:cNvSpPr>
                    <a:spLocks noChangeArrowheads="1"/>
                  </p:cNvSpPr>
                  <p:nvPr/>
                </p:nvSpPr>
                <p:spPr bwMode="auto">
                  <a:xfrm>
                    <a:off x="521" y="384"/>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405" name="Rectangle 534"/>
                  <p:cNvSpPr>
                    <a:spLocks noChangeArrowheads="1"/>
                  </p:cNvSpPr>
                  <p:nvPr/>
                </p:nvSpPr>
                <p:spPr bwMode="auto">
                  <a:xfrm>
                    <a:off x="478" y="384"/>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371" name="Group 537"/>
                <p:cNvGrpSpPr>
                  <a:grpSpLocks/>
                </p:cNvGrpSpPr>
                <p:nvPr/>
              </p:nvGrpSpPr>
              <p:grpSpPr bwMode="auto">
                <a:xfrm>
                  <a:off x="822" y="384"/>
                  <a:ext cx="344" cy="384"/>
                  <a:chOff x="822" y="384"/>
                  <a:chExt cx="344" cy="384"/>
                </a:xfrm>
              </p:grpSpPr>
              <p:sp>
                <p:nvSpPr>
                  <p:cNvPr id="100402" name="Rectangle 515"/>
                  <p:cNvSpPr>
                    <a:spLocks noChangeArrowheads="1"/>
                  </p:cNvSpPr>
                  <p:nvPr/>
                </p:nvSpPr>
                <p:spPr bwMode="auto">
                  <a:xfrm>
                    <a:off x="865" y="384"/>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403" name="Rectangle 536"/>
                  <p:cNvSpPr>
                    <a:spLocks noChangeArrowheads="1"/>
                  </p:cNvSpPr>
                  <p:nvPr/>
                </p:nvSpPr>
                <p:spPr bwMode="auto">
                  <a:xfrm>
                    <a:off x="822" y="384"/>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372" name="Group 539"/>
                <p:cNvGrpSpPr>
                  <a:grpSpLocks/>
                </p:cNvGrpSpPr>
                <p:nvPr/>
              </p:nvGrpSpPr>
              <p:grpSpPr bwMode="auto">
                <a:xfrm>
                  <a:off x="0" y="768"/>
                  <a:ext cx="478" cy="384"/>
                  <a:chOff x="0" y="768"/>
                  <a:chExt cx="478" cy="384"/>
                </a:xfrm>
              </p:grpSpPr>
              <p:sp>
                <p:nvSpPr>
                  <p:cNvPr id="100400" name="Rectangle 516"/>
                  <p:cNvSpPr>
                    <a:spLocks noChangeArrowheads="1"/>
                  </p:cNvSpPr>
                  <p:nvPr/>
                </p:nvSpPr>
                <p:spPr bwMode="auto">
                  <a:xfrm>
                    <a:off x="43" y="768"/>
                    <a:ext cx="39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kumimoji="1" lang="en-US" altLang="zh-CN" sz="1800" b="1" smtClean="0">
                        <a:solidFill>
                          <a:srgbClr val="000000"/>
                        </a:solidFill>
                        <a:latin typeface="Times New Roman" pitchFamily="18" charset="0"/>
                      </a:rPr>
                      <a:t>or/ori</a:t>
                    </a:r>
                  </a:p>
                  <a:p>
                    <a:pPr algn="just"/>
                    <a:endParaRPr kumimoji="1" lang="en-US" altLang="zh-CN" sz="1800" b="1" smtClean="0">
                      <a:solidFill>
                        <a:srgbClr val="000000"/>
                      </a:solidFill>
                      <a:latin typeface="Times New Roman" pitchFamily="18" charset="0"/>
                    </a:endParaRPr>
                  </a:p>
                </p:txBody>
              </p:sp>
              <p:sp>
                <p:nvSpPr>
                  <p:cNvPr id="100401" name="Rectangle 538"/>
                  <p:cNvSpPr>
                    <a:spLocks noChangeArrowheads="1"/>
                  </p:cNvSpPr>
                  <p:nvPr/>
                </p:nvSpPr>
                <p:spPr bwMode="auto">
                  <a:xfrm>
                    <a:off x="0" y="768"/>
                    <a:ext cx="47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373" name="Group 541"/>
                <p:cNvGrpSpPr>
                  <a:grpSpLocks/>
                </p:cNvGrpSpPr>
                <p:nvPr/>
              </p:nvGrpSpPr>
              <p:grpSpPr bwMode="auto">
                <a:xfrm>
                  <a:off x="478" y="768"/>
                  <a:ext cx="344" cy="384"/>
                  <a:chOff x="478" y="768"/>
                  <a:chExt cx="344" cy="384"/>
                </a:xfrm>
              </p:grpSpPr>
              <p:sp>
                <p:nvSpPr>
                  <p:cNvPr id="100398" name="Rectangle 517"/>
                  <p:cNvSpPr>
                    <a:spLocks noChangeArrowheads="1"/>
                  </p:cNvSpPr>
                  <p:nvPr/>
                </p:nvSpPr>
                <p:spPr bwMode="auto">
                  <a:xfrm>
                    <a:off x="521" y="768"/>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399" name="Rectangle 540"/>
                  <p:cNvSpPr>
                    <a:spLocks noChangeArrowheads="1"/>
                  </p:cNvSpPr>
                  <p:nvPr/>
                </p:nvSpPr>
                <p:spPr bwMode="auto">
                  <a:xfrm>
                    <a:off x="478" y="768"/>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374" name="Group 543"/>
                <p:cNvGrpSpPr>
                  <a:grpSpLocks/>
                </p:cNvGrpSpPr>
                <p:nvPr/>
              </p:nvGrpSpPr>
              <p:grpSpPr bwMode="auto">
                <a:xfrm>
                  <a:off x="822" y="768"/>
                  <a:ext cx="344" cy="384"/>
                  <a:chOff x="822" y="768"/>
                  <a:chExt cx="344" cy="384"/>
                </a:xfrm>
              </p:grpSpPr>
              <p:sp>
                <p:nvSpPr>
                  <p:cNvPr id="100396" name="Rectangle 518"/>
                  <p:cNvSpPr>
                    <a:spLocks noChangeArrowheads="1"/>
                  </p:cNvSpPr>
                  <p:nvPr/>
                </p:nvSpPr>
                <p:spPr bwMode="auto">
                  <a:xfrm>
                    <a:off x="865" y="768"/>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1</a:t>
                    </a:r>
                  </a:p>
                  <a:p>
                    <a:endParaRPr kumimoji="1" lang="en-US" altLang="zh-CN" sz="1400" b="1" smtClean="0">
                      <a:solidFill>
                        <a:srgbClr val="000000"/>
                      </a:solidFill>
                      <a:latin typeface="Times New Roman" pitchFamily="18" charset="0"/>
                    </a:endParaRPr>
                  </a:p>
                </p:txBody>
              </p:sp>
              <p:sp>
                <p:nvSpPr>
                  <p:cNvPr id="100397" name="Rectangle 542"/>
                  <p:cNvSpPr>
                    <a:spLocks noChangeArrowheads="1"/>
                  </p:cNvSpPr>
                  <p:nvPr/>
                </p:nvSpPr>
                <p:spPr bwMode="auto">
                  <a:xfrm>
                    <a:off x="822" y="768"/>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375" name="Group 545"/>
                <p:cNvGrpSpPr>
                  <a:grpSpLocks/>
                </p:cNvGrpSpPr>
                <p:nvPr/>
              </p:nvGrpSpPr>
              <p:grpSpPr bwMode="auto">
                <a:xfrm>
                  <a:off x="0" y="1152"/>
                  <a:ext cx="478" cy="384"/>
                  <a:chOff x="0" y="1152"/>
                  <a:chExt cx="478" cy="384"/>
                </a:xfrm>
              </p:grpSpPr>
              <p:sp>
                <p:nvSpPr>
                  <p:cNvPr id="100394" name="Rectangle 519"/>
                  <p:cNvSpPr>
                    <a:spLocks noChangeArrowheads="1"/>
                  </p:cNvSpPr>
                  <p:nvPr/>
                </p:nvSpPr>
                <p:spPr bwMode="auto">
                  <a:xfrm>
                    <a:off x="43" y="1152"/>
                    <a:ext cx="39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kumimoji="1" lang="en-US" altLang="zh-CN" sz="1800" b="1" smtClean="0">
                        <a:solidFill>
                          <a:srgbClr val="000000"/>
                        </a:solidFill>
                        <a:latin typeface="Times New Roman" pitchFamily="18" charset="0"/>
                      </a:rPr>
                      <a:t>add/addi</a:t>
                    </a:r>
                  </a:p>
                  <a:p>
                    <a:pPr algn="just" eaLnBrk="1" hangingPunct="1"/>
                    <a:endParaRPr kumimoji="1" lang="en-US" altLang="zh-CN" sz="1800" b="1" smtClean="0">
                      <a:solidFill>
                        <a:srgbClr val="000000"/>
                      </a:solidFill>
                      <a:latin typeface="Times New Roman" pitchFamily="18" charset="0"/>
                    </a:endParaRPr>
                  </a:p>
                </p:txBody>
              </p:sp>
              <p:sp>
                <p:nvSpPr>
                  <p:cNvPr id="100395" name="Rectangle 544"/>
                  <p:cNvSpPr>
                    <a:spLocks noChangeArrowheads="1"/>
                  </p:cNvSpPr>
                  <p:nvPr/>
                </p:nvSpPr>
                <p:spPr bwMode="auto">
                  <a:xfrm>
                    <a:off x="0" y="1152"/>
                    <a:ext cx="47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376" name="Group 547"/>
                <p:cNvGrpSpPr>
                  <a:grpSpLocks/>
                </p:cNvGrpSpPr>
                <p:nvPr/>
              </p:nvGrpSpPr>
              <p:grpSpPr bwMode="auto">
                <a:xfrm>
                  <a:off x="478" y="1152"/>
                  <a:ext cx="344" cy="384"/>
                  <a:chOff x="478" y="1152"/>
                  <a:chExt cx="344" cy="384"/>
                </a:xfrm>
              </p:grpSpPr>
              <p:sp>
                <p:nvSpPr>
                  <p:cNvPr id="100392" name="Rectangle 520"/>
                  <p:cNvSpPr>
                    <a:spLocks noChangeArrowheads="1"/>
                  </p:cNvSpPr>
                  <p:nvPr/>
                </p:nvSpPr>
                <p:spPr bwMode="auto">
                  <a:xfrm>
                    <a:off x="521" y="1152"/>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1</a:t>
                    </a:r>
                  </a:p>
                  <a:p>
                    <a:endParaRPr kumimoji="1" lang="en-US" altLang="zh-CN" sz="1400" b="1" smtClean="0">
                      <a:solidFill>
                        <a:srgbClr val="000000"/>
                      </a:solidFill>
                      <a:latin typeface="Times New Roman" pitchFamily="18" charset="0"/>
                    </a:endParaRPr>
                  </a:p>
                </p:txBody>
              </p:sp>
              <p:sp>
                <p:nvSpPr>
                  <p:cNvPr id="100393" name="Rectangle 546"/>
                  <p:cNvSpPr>
                    <a:spLocks noChangeArrowheads="1"/>
                  </p:cNvSpPr>
                  <p:nvPr/>
                </p:nvSpPr>
                <p:spPr bwMode="auto">
                  <a:xfrm>
                    <a:off x="478" y="1152"/>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377" name="Group 549"/>
                <p:cNvGrpSpPr>
                  <a:grpSpLocks/>
                </p:cNvGrpSpPr>
                <p:nvPr/>
              </p:nvGrpSpPr>
              <p:grpSpPr bwMode="auto">
                <a:xfrm>
                  <a:off x="822" y="1152"/>
                  <a:ext cx="344" cy="384"/>
                  <a:chOff x="822" y="1152"/>
                  <a:chExt cx="344" cy="384"/>
                </a:xfrm>
              </p:grpSpPr>
              <p:sp>
                <p:nvSpPr>
                  <p:cNvPr id="100390" name="Rectangle 521"/>
                  <p:cNvSpPr>
                    <a:spLocks noChangeArrowheads="1"/>
                  </p:cNvSpPr>
                  <p:nvPr/>
                </p:nvSpPr>
                <p:spPr bwMode="auto">
                  <a:xfrm>
                    <a:off x="865" y="1152"/>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0</a:t>
                    </a:r>
                  </a:p>
                  <a:p>
                    <a:endParaRPr kumimoji="1" lang="en-US" altLang="zh-CN" sz="1400" b="1" smtClean="0">
                      <a:solidFill>
                        <a:srgbClr val="000000"/>
                      </a:solidFill>
                      <a:latin typeface="Times New Roman" pitchFamily="18" charset="0"/>
                    </a:endParaRPr>
                  </a:p>
                </p:txBody>
              </p:sp>
              <p:sp>
                <p:nvSpPr>
                  <p:cNvPr id="100391" name="Rectangle 548"/>
                  <p:cNvSpPr>
                    <a:spLocks noChangeArrowheads="1"/>
                  </p:cNvSpPr>
                  <p:nvPr/>
                </p:nvSpPr>
                <p:spPr bwMode="auto">
                  <a:xfrm>
                    <a:off x="822" y="1152"/>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378" name="Group 551"/>
                <p:cNvGrpSpPr>
                  <a:grpSpLocks/>
                </p:cNvGrpSpPr>
                <p:nvPr/>
              </p:nvGrpSpPr>
              <p:grpSpPr bwMode="auto">
                <a:xfrm>
                  <a:off x="0" y="1536"/>
                  <a:ext cx="478" cy="384"/>
                  <a:chOff x="0" y="1536"/>
                  <a:chExt cx="478" cy="384"/>
                </a:xfrm>
              </p:grpSpPr>
              <p:sp>
                <p:nvSpPr>
                  <p:cNvPr id="100388" name="Rectangle 522"/>
                  <p:cNvSpPr>
                    <a:spLocks noChangeArrowheads="1"/>
                  </p:cNvSpPr>
                  <p:nvPr/>
                </p:nvSpPr>
                <p:spPr bwMode="auto">
                  <a:xfrm>
                    <a:off x="43" y="1536"/>
                    <a:ext cx="39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kumimoji="1" lang="en-US" altLang="zh-CN" sz="1800" b="1" smtClean="0">
                        <a:solidFill>
                          <a:srgbClr val="000000"/>
                        </a:solidFill>
                        <a:latin typeface="Times New Roman" pitchFamily="18" charset="0"/>
                      </a:rPr>
                      <a:t>sub/subi</a:t>
                    </a:r>
                  </a:p>
                  <a:p>
                    <a:pPr algn="just"/>
                    <a:endParaRPr kumimoji="1" lang="en-US" altLang="zh-CN" sz="1400" b="1" smtClean="0">
                      <a:solidFill>
                        <a:srgbClr val="000000"/>
                      </a:solidFill>
                      <a:latin typeface="Times New Roman" pitchFamily="18" charset="0"/>
                    </a:endParaRPr>
                  </a:p>
                </p:txBody>
              </p:sp>
              <p:sp>
                <p:nvSpPr>
                  <p:cNvPr id="100389" name="Rectangle 550"/>
                  <p:cNvSpPr>
                    <a:spLocks noChangeArrowheads="1"/>
                  </p:cNvSpPr>
                  <p:nvPr/>
                </p:nvSpPr>
                <p:spPr bwMode="auto">
                  <a:xfrm>
                    <a:off x="0" y="1536"/>
                    <a:ext cx="47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379" name="Group 553"/>
                <p:cNvGrpSpPr>
                  <a:grpSpLocks/>
                </p:cNvGrpSpPr>
                <p:nvPr/>
              </p:nvGrpSpPr>
              <p:grpSpPr bwMode="auto">
                <a:xfrm>
                  <a:off x="478" y="1536"/>
                  <a:ext cx="344" cy="384"/>
                  <a:chOff x="478" y="1536"/>
                  <a:chExt cx="344" cy="384"/>
                </a:xfrm>
              </p:grpSpPr>
              <p:sp>
                <p:nvSpPr>
                  <p:cNvPr id="100386" name="Rectangle 523"/>
                  <p:cNvSpPr>
                    <a:spLocks noChangeArrowheads="1"/>
                  </p:cNvSpPr>
                  <p:nvPr/>
                </p:nvSpPr>
                <p:spPr bwMode="auto">
                  <a:xfrm>
                    <a:off x="521" y="1536"/>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1</a:t>
                    </a:r>
                  </a:p>
                  <a:p>
                    <a:endParaRPr kumimoji="1" lang="en-US" altLang="zh-CN" sz="1400" b="1" smtClean="0">
                      <a:solidFill>
                        <a:srgbClr val="000000"/>
                      </a:solidFill>
                      <a:latin typeface="Times New Roman" pitchFamily="18" charset="0"/>
                    </a:endParaRPr>
                  </a:p>
                </p:txBody>
              </p:sp>
              <p:sp>
                <p:nvSpPr>
                  <p:cNvPr id="100387" name="Rectangle 552"/>
                  <p:cNvSpPr>
                    <a:spLocks noChangeArrowheads="1"/>
                  </p:cNvSpPr>
                  <p:nvPr/>
                </p:nvSpPr>
                <p:spPr bwMode="auto">
                  <a:xfrm>
                    <a:off x="478" y="1536"/>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380" name="Group 555"/>
                <p:cNvGrpSpPr>
                  <a:grpSpLocks/>
                </p:cNvGrpSpPr>
                <p:nvPr/>
              </p:nvGrpSpPr>
              <p:grpSpPr bwMode="auto">
                <a:xfrm>
                  <a:off x="822" y="1536"/>
                  <a:ext cx="344" cy="384"/>
                  <a:chOff x="822" y="1536"/>
                  <a:chExt cx="344" cy="384"/>
                </a:xfrm>
              </p:grpSpPr>
              <p:sp>
                <p:nvSpPr>
                  <p:cNvPr id="100384" name="Rectangle 524"/>
                  <p:cNvSpPr>
                    <a:spLocks noChangeArrowheads="1"/>
                  </p:cNvSpPr>
                  <p:nvPr/>
                </p:nvSpPr>
                <p:spPr bwMode="auto">
                  <a:xfrm>
                    <a:off x="865" y="1536"/>
                    <a:ext cx="25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1</a:t>
                    </a:r>
                  </a:p>
                  <a:p>
                    <a:endParaRPr kumimoji="1" lang="en-US" altLang="zh-CN" sz="1400" b="1" smtClean="0">
                      <a:solidFill>
                        <a:srgbClr val="000000"/>
                      </a:solidFill>
                      <a:latin typeface="Times New Roman" pitchFamily="18" charset="0"/>
                    </a:endParaRPr>
                  </a:p>
                </p:txBody>
              </p:sp>
              <p:sp>
                <p:nvSpPr>
                  <p:cNvPr id="100385" name="Rectangle 554"/>
                  <p:cNvSpPr>
                    <a:spLocks noChangeArrowheads="1"/>
                  </p:cNvSpPr>
                  <p:nvPr/>
                </p:nvSpPr>
                <p:spPr bwMode="auto">
                  <a:xfrm>
                    <a:off x="822" y="1536"/>
                    <a:ext cx="34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0381" name="Group 557"/>
                <p:cNvGrpSpPr>
                  <a:grpSpLocks/>
                </p:cNvGrpSpPr>
                <p:nvPr/>
              </p:nvGrpSpPr>
              <p:grpSpPr bwMode="auto">
                <a:xfrm>
                  <a:off x="0" y="1920"/>
                  <a:ext cx="1166" cy="480"/>
                  <a:chOff x="0" y="1920"/>
                  <a:chExt cx="1166" cy="480"/>
                </a:xfrm>
              </p:grpSpPr>
              <p:sp>
                <p:nvSpPr>
                  <p:cNvPr id="100382" name="Rectangle 525"/>
                  <p:cNvSpPr>
                    <a:spLocks noChangeArrowheads="1"/>
                  </p:cNvSpPr>
                  <p:nvPr/>
                </p:nvSpPr>
                <p:spPr bwMode="auto">
                  <a:xfrm>
                    <a:off x="43" y="1920"/>
                    <a:ext cx="108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sz="1400" b="1" smtClean="0">
                        <a:solidFill>
                          <a:srgbClr val="000000"/>
                        </a:solidFill>
                        <a:latin typeface="Times New Roman" pitchFamily="18" charset="0"/>
                      </a:rPr>
                      <a:t>OP0</a:t>
                    </a:r>
                    <a:r>
                      <a:rPr kumimoji="1" lang="en-US" altLang="zh-CN" b="1" smtClean="0">
                        <a:solidFill>
                          <a:srgbClr val="000000"/>
                        </a:solidFill>
                        <a:latin typeface="Times New Roman" pitchFamily="18" charset="0"/>
                      </a:rPr>
                      <a:t>=or+ori+sub+subi</a:t>
                    </a:r>
                    <a:r>
                      <a:rPr kumimoji="1" lang="en-US" altLang="zh-CN" sz="1400" b="1" smtClean="0">
                        <a:solidFill>
                          <a:srgbClr val="000000"/>
                        </a:solidFill>
                        <a:latin typeface="Times New Roman" pitchFamily="18" charset="0"/>
                      </a:rPr>
                      <a:t>       OP1</a:t>
                    </a:r>
                    <a:r>
                      <a:rPr kumimoji="1" lang="en-US" altLang="zh-CN" b="1" smtClean="0">
                        <a:solidFill>
                          <a:srgbClr val="000000"/>
                        </a:solidFill>
                        <a:latin typeface="Times New Roman" pitchFamily="18" charset="0"/>
                      </a:rPr>
                      <a:t>=add+addi+sub+subi</a:t>
                    </a:r>
                  </a:p>
                  <a:p>
                    <a:endParaRPr kumimoji="1" lang="en-US" altLang="zh-CN" sz="1400" b="1" smtClean="0">
                      <a:solidFill>
                        <a:srgbClr val="000000"/>
                      </a:solidFill>
                      <a:latin typeface="Times New Roman" pitchFamily="18" charset="0"/>
                    </a:endParaRPr>
                  </a:p>
                </p:txBody>
              </p:sp>
              <p:sp>
                <p:nvSpPr>
                  <p:cNvPr id="100383" name="Rectangle 556"/>
                  <p:cNvSpPr>
                    <a:spLocks noChangeArrowheads="1"/>
                  </p:cNvSpPr>
                  <p:nvPr/>
                </p:nvSpPr>
                <p:spPr bwMode="auto">
                  <a:xfrm>
                    <a:off x="0" y="1920"/>
                    <a:ext cx="1166" cy="48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sp>
            <p:nvSpPr>
              <p:cNvPr id="100365" name="Rectangle 559"/>
              <p:cNvSpPr>
                <a:spLocks noChangeArrowheads="1"/>
              </p:cNvSpPr>
              <p:nvPr/>
            </p:nvSpPr>
            <p:spPr bwMode="auto">
              <a:xfrm>
                <a:off x="-3" y="-3"/>
                <a:ext cx="1172" cy="2406"/>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grpSp>
        <p:nvGrpSpPr>
          <p:cNvPr id="100357" name="Group 563"/>
          <p:cNvGrpSpPr>
            <a:grpSpLocks/>
          </p:cNvGrpSpPr>
          <p:nvPr/>
        </p:nvGrpSpPr>
        <p:grpSpPr bwMode="auto">
          <a:xfrm>
            <a:off x="304800" y="4648200"/>
            <a:ext cx="3103563" cy="822325"/>
            <a:chOff x="144" y="2880"/>
            <a:chExt cx="1955" cy="518"/>
          </a:xfrm>
        </p:grpSpPr>
        <p:sp>
          <p:nvSpPr>
            <p:cNvPr id="100359" name="Text Box 561"/>
            <p:cNvSpPr txBox="1">
              <a:spLocks noChangeArrowheads="1"/>
            </p:cNvSpPr>
            <p:nvPr/>
          </p:nvSpPr>
          <p:spPr bwMode="auto">
            <a:xfrm>
              <a:off x="144" y="2880"/>
              <a:ext cx="1955"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r>
                <a:rPr lang="en-US" altLang="zh-CN" smtClean="0">
                  <a:solidFill>
                    <a:srgbClr val="000000"/>
                  </a:solidFill>
                </a:rPr>
                <a:t>BT=branch+bne Zreo</a:t>
              </a:r>
            </a:p>
            <a:p>
              <a:pPr algn="l" eaLnBrk="1" hangingPunct="1"/>
              <a:r>
                <a:rPr lang="en-US" altLang="zh-CN" smtClean="0">
                  <a:solidFill>
                    <a:srgbClr val="000000"/>
                  </a:solidFill>
                </a:rPr>
                <a:t>+beq Zreo</a:t>
              </a:r>
            </a:p>
          </p:txBody>
        </p:sp>
        <p:sp>
          <p:nvSpPr>
            <p:cNvPr id="100360" name="Line 562"/>
            <p:cNvSpPr>
              <a:spLocks noChangeShapeType="1"/>
            </p:cNvSpPr>
            <p:nvPr/>
          </p:nvSpPr>
          <p:spPr bwMode="auto">
            <a:xfrm>
              <a:off x="1680" y="2928"/>
              <a:ext cx="336" cy="0"/>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sp>
        <p:nvSpPr>
          <p:cNvPr id="100358" name="Rectangle 573"/>
          <p:cNvSpPr>
            <a:spLocks noChangeArrowheads="1"/>
          </p:cNvSpPr>
          <p:nvPr/>
        </p:nvSpPr>
        <p:spPr bwMode="auto">
          <a:xfrm>
            <a:off x="304800" y="5562600"/>
            <a:ext cx="31242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hangingPunct="1"/>
            <a:r>
              <a:rPr kumimoji="1" lang="zh-CN" altLang="en-US" sz="2000" dirty="0" smtClean="0">
                <a:solidFill>
                  <a:srgbClr val="000000"/>
                </a:solidFill>
                <a:latin typeface="Tahoma" pitchFamily="34" charset="0"/>
              </a:rPr>
              <a:t>表中红色</a:t>
            </a:r>
            <a:r>
              <a:rPr kumimoji="1" lang="zh-CN" altLang="en-US" sz="2000" dirty="0" smtClean="0">
                <a:solidFill>
                  <a:srgbClr val="000000"/>
                </a:solidFill>
                <a:latin typeface="Times New Roman" pitchFamily="18" charset="0"/>
              </a:rPr>
              <a:t>“</a:t>
            </a:r>
            <a:r>
              <a:rPr kumimoji="1" lang="en-US" altLang="zh-CN" sz="2000" dirty="0" smtClean="0">
                <a:solidFill>
                  <a:srgbClr val="FF0000"/>
                </a:solidFill>
                <a:latin typeface="Tahoma" pitchFamily="34" charset="0"/>
              </a:rPr>
              <a:t>1</a:t>
            </a:r>
            <a:r>
              <a:rPr kumimoji="1" lang="en-US" altLang="zh-CN" sz="2000" dirty="0" smtClean="0">
                <a:solidFill>
                  <a:srgbClr val="000000"/>
                </a:solidFill>
                <a:latin typeface="Times New Roman" pitchFamily="18" charset="0"/>
              </a:rPr>
              <a:t>”</a:t>
            </a:r>
            <a:r>
              <a:rPr kumimoji="1" lang="zh-CN" altLang="en-US" sz="2000" dirty="0" smtClean="0">
                <a:solidFill>
                  <a:srgbClr val="000000"/>
                </a:solidFill>
                <a:latin typeface="Tahoma" pitchFamily="34" charset="0"/>
              </a:rPr>
              <a:t>信号与前面讨论提前了一个周期</a:t>
            </a:r>
          </a:p>
        </p:txBody>
      </p:sp>
    </p:spTree>
    <p:extLst>
      <p:ext uri="{BB962C8B-B14F-4D97-AF65-F5344CB8AC3E}">
        <p14:creationId xmlns:p14="http://schemas.microsoft.com/office/powerpoint/2010/main" val="537195019"/>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611560" y="332656"/>
            <a:ext cx="6865955" cy="3256676"/>
          </a:xfrm>
          <a:prstGeom prst="rect">
            <a:avLst/>
          </a:prstGeom>
        </p:spPr>
      </p:pic>
      <p:pic>
        <p:nvPicPr>
          <p:cNvPr id="3" name="图片 2"/>
          <p:cNvPicPr>
            <a:picLocks noChangeAspect="1"/>
          </p:cNvPicPr>
          <p:nvPr/>
        </p:nvPicPr>
        <p:blipFill>
          <a:blip r:embed="rId4"/>
          <a:stretch>
            <a:fillRect/>
          </a:stretch>
        </p:blipFill>
        <p:spPr>
          <a:xfrm>
            <a:off x="434210" y="3861048"/>
            <a:ext cx="4285955" cy="2567867"/>
          </a:xfrm>
          <a:prstGeom prst="rect">
            <a:avLst/>
          </a:prstGeom>
        </p:spPr>
      </p:pic>
      <p:pic>
        <p:nvPicPr>
          <p:cNvPr id="4" name="图片 3"/>
          <p:cNvPicPr>
            <a:picLocks noChangeAspect="1"/>
          </p:cNvPicPr>
          <p:nvPr/>
        </p:nvPicPr>
        <p:blipFill>
          <a:blip r:embed="rId5"/>
          <a:stretch>
            <a:fillRect/>
          </a:stretch>
        </p:blipFill>
        <p:spPr>
          <a:xfrm>
            <a:off x="4499992" y="3846647"/>
            <a:ext cx="4413130" cy="2647980"/>
          </a:xfrm>
          <a:prstGeom prst="rect">
            <a:avLst/>
          </a:prstGeom>
        </p:spPr>
      </p:pic>
    </p:spTree>
    <p:extLst>
      <p:ext uri="{BB962C8B-B14F-4D97-AF65-F5344CB8AC3E}">
        <p14:creationId xmlns:p14="http://schemas.microsoft.com/office/powerpoint/2010/main" val="37436789"/>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4211" name="Object 3"/>
          <p:cNvGraphicFramePr>
            <a:graphicFrameLocks noChangeAspect="1"/>
          </p:cNvGraphicFramePr>
          <p:nvPr/>
        </p:nvGraphicFramePr>
        <p:xfrm>
          <a:off x="381000" y="914400"/>
          <a:ext cx="8305800" cy="5486400"/>
        </p:xfrm>
        <a:graphic>
          <a:graphicData uri="http://schemas.openxmlformats.org/presentationml/2006/ole">
            <mc:AlternateContent xmlns:mc="http://schemas.openxmlformats.org/markup-compatibility/2006">
              <mc:Choice xmlns:v="urn:schemas-microsoft-com:vml" Requires="v">
                <p:oleObj spid="_x0000_s54371" name="Visio" r:id="rId3" imgW="8762719" imgH="4980275" progId="Visio.Drawing.6">
                  <p:embed/>
                </p:oleObj>
              </mc:Choice>
              <mc:Fallback>
                <p:oleObj name="Visio" r:id="rId3" imgW="8762719" imgH="4980275"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914400"/>
                        <a:ext cx="83058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4212" name="AutoShape 4">
            <a:hlinkClick r:id="" action="ppaction://hlinkshowjump?jump=nextslide" highlightClick="1"/>
          </p:cNvPr>
          <p:cNvSpPr>
            <a:spLocks noChangeArrowheads="1"/>
          </p:cNvSpPr>
          <p:nvPr/>
        </p:nvSpPr>
        <p:spPr bwMode="auto">
          <a:xfrm>
            <a:off x="609600" y="5876925"/>
            <a:ext cx="290513" cy="347663"/>
          </a:xfrm>
          <a:prstGeom prst="actionButtonForwardNext">
            <a:avLst/>
          </a:prstGeom>
          <a:solidFill>
            <a:schemeClr val="accent1"/>
          </a:solidFill>
          <a:ln w="9525">
            <a:solidFill>
              <a:schemeClr val="tx1"/>
            </a:solidFill>
            <a:miter lim="800000"/>
            <a:headEnd/>
            <a:tailEnd/>
          </a:ln>
        </p:spPr>
        <p:txBody>
          <a:bodyPr lIns="90000" tIns="46800" rIns="90000" bIns="46800" anchor="ctr">
            <a:spAutoFit/>
          </a:bodyPr>
          <a:lstStyle/>
          <a:p>
            <a:pPr algn="l" eaLnBrk="1" hangingPunct="1"/>
            <a:endParaRPr kumimoji="1" lang="zh-CN" altLang="en-US" sz="2400" smtClean="0">
              <a:solidFill>
                <a:srgbClr val="000000"/>
              </a:solidFill>
              <a:latin typeface="Tahoma" pitchFamily="34" charset="0"/>
            </a:endParaRPr>
          </a:p>
        </p:txBody>
      </p:sp>
    </p:spTree>
    <p:extLst>
      <p:ext uri="{BB962C8B-B14F-4D97-AF65-F5344CB8AC3E}">
        <p14:creationId xmlns:p14="http://schemas.microsoft.com/office/powerpoint/2010/main" val="1695892742"/>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45"/>
          <p:cNvSpPr>
            <a:spLocks noChangeArrowheads="1"/>
          </p:cNvSpPr>
          <p:nvPr/>
        </p:nvSpPr>
        <p:spPr bwMode="auto">
          <a:xfrm>
            <a:off x="685800" y="914400"/>
            <a:ext cx="7620000" cy="525780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eaLnBrk="1" hangingPunct="1"/>
            <a:endParaRPr kumimoji="1" lang="zh-CN" altLang="en-US" sz="2400" smtClean="0">
              <a:solidFill>
                <a:srgbClr val="000000"/>
              </a:solidFill>
              <a:latin typeface="Tahoma" pitchFamily="34" charset="0"/>
            </a:endParaRPr>
          </a:p>
        </p:txBody>
      </p:sp>
      <p:sp>
        <p:nvSpPr>
          <p:cNvPr id="101379" name="Text Box 2"/>
          <p:cNvSpPr txBox="1">
            <a:spLocks noChangeArrowheads="1"/>
          </p:cNvSpPr>
          <p:nvPr/>
        </p:nvSpPr>
        <p:spPr bwMode="auto">
          <a:xfrm>
            <a:off x="304800" y="368300"/>
            <a:ext cx="6772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r>
              <a:rPr lang="en-US" altLang="zh-CN" b="1" smtClean="0">
                <a:solidFill>
                  <a:srgbClr val="FF0000"/>
                </a:solidFill>
                <a:latin typeface="宋体" pitchFamily="2" charset="-122"/>
              </a:rPr>
              <a:t>5</a:t>
            </a:r>
            <a:r>
              <a:rPr lang="zh-CN" altLang="en-US" b="1" smtClean="0">
                <a:solidFill>
                  <a:srgbClr val="FF0000"/>
                </a:solidFill>
                <a:latin typeface="宋体" pitchFamily="2" charset="-122"/>
              </a:rPr>
              <a:t>、写出输出信号的布尔表达式，并尽可能化简。</a:t>
            </a:r>
          </a:p>
        </p:txBody>
      </p:sp>
      <p:grpSp>
        <p:nvGrpSpPr>
          <p:cNvPr id="101380" name="Group 44"/>
          <p:cNvGrpSpPr>
            <a:grpSpLocks/>
          </p:cNvGrpSpPr>
          <p:nvPr/>
        </p:nvGrpSpPr>
        <p:grpSpPr bwMode="auto">
          <a:xfrm>
            <a:off x="685800" y="914400"/>
            <a:ext cx="7620000" cy="5257800"/>
            <a:chOff x="-3" y="-3"/>
            <a:chExt cx="2597" cy="4998"/>
          </a:xfrm>
        </p:grpSpPr>
        <p:grpSp>
          <p:nvGrpSpPr>
            <p:cNvPr id="101381" name="Group 42"/>
            <p:cNvGrpSpPr>
              <a:grpSpLocks/>
            </p:cNvGrpSpPr>
            <p:nvPr/>
          </p:nvGrpSpPr>
          <p:grpSpPr bwMode="auto">
            <a:xfrm>
              <a:off x="0" y="0"/>
              <a:ext cx="2591" cy="4992"/>
              <a:chOff x="0" y="0"/>
              <a:chExt cx="2591" cy="4992"/>
            </a:xfrm>
          </p:grpSpPr>
          <p:grpSp>
            <p:nvGrpSpPr>
              <p:cNvPr id="101383" name="Group 17"/>
              <p:cNvGrpSpPr>
                <a:grpSpLocks/>
              </p:cNvGrpSpPr>
              <p:nvPr/>
            </p:nvGrpSpPr>
            <p:grpSpPr bwMode="auto">
              <a:xfrm>
                <a:off x="0" y="0"/>
                <a:ext cx="2591" cy="384"/>
                <a:chOff x="0" y="0"/>
                <a:chExt cx="2591" cy="384"/>
              </a:xfrm>
            </p:grpSpPr>
            <p:sp>
              <p:nvSpPr>
                <p:cNvPr id="101420" name="Rectangle 3"/>
                <p:cNvSpPr>
                  <a:spLocks noChangeArrowheads="1"/>
                </p:cNvSpPr>
                <p:nvPr/>
              </p:nvSpPr>
              <p:spPr bwMode="auto">
                <a:xfrm>
                  <a:off x="43" y="0"/>
                  <a:ext cx="2505"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kumimoji="1" lang="en-US" altLang="zh-CN" sz="1800" b="1" smtClean="0">
                      <a:solidFill>
                        <a:srgbClr val="000000"/>
                      </a:solidFill>
                      <a:latin typeface="Times New Roman" pitchFamily="18" charset="0"/>
                    </a:rPr>
                    <a:t>WritePC = S0+S1 BT</a:t>
                  </a:r>
                </a:p>
                <a:p>
                  <a:pPr algn="just"/>
                  <a:endParaRPr kumimoji="1" lang="en-US" altLang="zh-CN" sz="1800" b="1" smtClean="0">
                    <a:solidFill>
                      <a:srgbClr val="000000"/>
                    </a:solidFill>
                    <a:latin typeface="Times New Roman" pitchFamily="18" charset="0"/>
                  </a:endParaRPr>
                </a:p>
              </p:txBody>
            </p:sp>
            <p:sp>
              <p:nvSpPr>
                <p:cNvPr id="101421" name="Rectangle 16"/>
                <p:cNvSpPr>
                  <a:spLocks noChangeArrowheads="1"/>
                </p:cNvSpPr>
                <p:nvPr/>
              </p:nvSpPr>
              <p:spPr bwMode="auto">
                <a:xfrm>
                  <a:off x="0" y="0"/>
                  <a:ext cx="2591"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1384" name="Group 19"/>
              <p:cNvGrpSpPr>
                <a:grpSpLocks/>
              </p:cNvGrpSpPr>
              <p:nvPr/>
            </p:nvGrpSpPr>
            <p:grpSpPr bwMode="auto">
              <a:xfrm>
                <a:off x="0" y="384"/>
                <a:ext cx="2591" cy="384"/>
                <a:chOff x="0" y="384"/>
                <a:chExt cx="2591" cy="384"/>
              </a:xfrm>
            </p:grpSpPr>
            <p:sp>
              <p:nvSpPr>
                <p:cNvPr id="101418" name="Rectangle 4"/>
                <p:cNvSpPr>
                  <a:spLocks noChangeArrowheads="1"/>
                </p:cNvSpPr>
                <p:nvPr/>
              </p:nvSpPr>
              <p:spPr bwMode="auto">
                <a:xfrm>
                  <a:off x="43" y="384"/>
                  <a:ext cx="2505"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kumimoji="1" lang="en-US" altLang="zh-CN" sz="1800" b="1" smtClean="0">
                      <a:solidFill>
                        <a:srgbClr val="000000"/>
                      </a:solidFill>
                      <a:latin typeface="Times New Roman" pitchFamily="18" charset="0"/>
                    </a:rPr>
                    <a:t>SelLdst   = S4+S5+S8+S9+S10</a:t>
                  </a:r>
                </a:p>
                <a:p>
                  <a:pPr algn="just"/>
                  <a:endParaRPr kumimoji="1" lang="en-US" altLang="zh-CN" sz="1800" b="1" smtClean="0">
                    <a:solidFill>
                      <a:srgbClr val="000000"/>
                    </a:solidFill>
                    <a:latin typeface="Times New Roman" pitchFamily="18" charset="0"/>
                  </a:endParaRPr>
                </a:p>
              </p:txBody>
            </p:sp>
            <p:sp>
              <p:nvSpPr>
                <p:cNvPr id="101419" name="Rectangle 18"/>
                <p:cNvSpPr>
                  <a:spLocks noChangeArrowheads="1"/>
                </p:cNvSpPr>
                <p:nvPr/>
              </p:nvSpPr>
              <p:spPr bwMode="auto">
                <a:xfrm>
                  <a:off x="0" y="384"/>
                  <a:ext cx="2591"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1385" name="Group 21"/>
              <p:cNvGrpSpPr>
                <a:grpSpLocks/>
              </p:cNvGrpSpPr>
              <p:nvPr/>
            </p:nvGrpSpPr>
            <p:grpSpPr bwMode="auto">
              <a:xfrm>
                <a:off x="0" y="768"/>
                <a:ext cx="2591" cy="384"/>
                <a:chOff x="0" y="768"/>
                <a:chExt cx="2591" cy="384"/>
              </a:xfrm>
            </p:grpSpPr>
            <p:sp>
              <p:nvSpPr>
                <p:cNvPr id="101416" name="Rectangle 5"/>
                <p:cNvSpPr>
                  <a:spLocks noChangeArrowheads="1"/>
                </p:cNvSpPr>
                <p:nvPr/>
              </p:nvSpPr>
              <p:spPr bwMode="auto">
                <a:xfrm>
                  <a:off x="43" y="768"/>
                  <a:ext cx="2505"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kumimoji="1" lang="en-US" altLang="zh-CN" sz="1800" b="1" smtClean="0">
                      <a:solidFill>
                        <a:srgbClr val="000000"/>
                      </a:solidFill>
                      <a:latin typeface="Times New Roman" pitchFamily="18" charset="0"/>
                    </a:rPr>
                    <a:t>WriteMem = S9</a:t>
                  </a:r>
                </a:p>
                <a:p>
                  <a:pPr algn="just"/>
                  <a:endParaRPr kumimoji="1" lang="en-US" altLang="zh-CN" sz="1800" b="1" smtClean="0">
                    <a:solidFill>
                      <a:srgbClr val="000000"/>
                    </a:solidFill>
                    <a:latin typeface="Times New Roman" pitchFamily="18" charset="0"/>
                  </a:endParaRPr>
                </a:p>
              </p:txBody>
            </p:sp>
            <p:sp>
              <p:nvSpPr>
                <p:cNvPr id="101417" name="Rectangle 20"/>
                <p:cNvSpPr>
                  <a:spLocks noChangeArrowheads="1"/>
                </p:cNvSpPr>
                <p:nvPr/>
              </p:nvSpPr>
              <p:spPr bwMode="auto">
                <a:xfrm>
                  <a:off x="0" y="768"/>
                  <a:ext cx="2591"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1386" name="Group 23"/>
              <p:cNvGrpSpPr>
                <a:grpSpLocks/>
              </p:cNvGrpSpPr>
              <p:nvPr/>
            </p:nvGrpSpPr>
            <p:grpSpPr bwMode="auto">
              <a:xfrm>
                <a:off x="0" y="1152"/>
                <a:ext cx="2591" cy="384"/>
                <a:chOff x="0" y="1152"/>
                <a:chExt cx="2591" cy="384"/>
              </a:xfrm>
            </p:grpSpPr>
            <p:sp>
              <p:nvSpPr>
                <p:cNvPr id="101414" name="Rectangle 6"/>
                <p:cNvSpPr>
                  <a:spLocks noChangeArrowheads="1"/>
                </p:cNvSpPr>
                <p:nvPr/>
              </p:nvSpPr>
              <p:spPr bwMode="auto">
                <a:xfrm>
                  <a:off x="43" y="1152"/>
                  <a:ext cx="2505"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kumimoji="1" lang="en-US" altLang="zh-CN" sz="1800" b="1" smtClean="0">
                      <a:solidFill>
                        <a:srgbClr val="000000"/>
                      </a:solidFill>
                      <a:latin typeface="Times New Roman" pitchFamily="18" charset="0"/>
                    </a:rPr>
                    <a:t>WriteIR  =  S0</a:t>
                  </a:r>
                </a:p>
                <a:p>
                  <a:pPr algn="just"/>
                  <a:endParaRPr kumimoji="1" lang="en-US" altLang="zh-CN" sz="1800" b="1" smtClean="0">
                    <a:solidFill>
                      <a:srgbClr val="000000"/>
                    </a:solidFill>
                    <a:latin typeface="Times New Roman" pitchFamily="18" charset="0"/>
                  </a:endParaRPr>
                </a:p>
              </p:txBody>
            </p:sp>
            <p:sp>
              <p:nvSpPr>
                <p:cNvPr id="101415" name="Rectangle 22"/>
                <p:cNvSpPr>
                  <a:spLocks noChangeArrowheads="1"/>
                </p:cNvSpPr>
                <p:nvPr/>
              </p:nvSpPr>
              <p:spPr bwMode="auto">
                <a:xfrm>
                  <a:off x="0" y="1152"/>
                  <a:ext cx="2591"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1387" name="Group 25"/>
              <p:cNvGrpSpPr>
                <a:grpSpLocks/>
              </p:cNvGrpSpPr>
              <p:nvPr/>
            </p:nvGrpSpPr>
            <p:grpSpPr bwMode="auto">
              <a:xfrm>
                <a:off x="0" y="1536"/>
                <a:ext cx="2591" cy="384"/>
                <a:chOff x="0" y="1536"/>
                <a:chExt cx="2591" cy="384"/>
              </a:xfrm>
            </p:grpSpPr>
            <p:sp>
              <p:nvSpPr>
                <p:cNvPr id="101412" name="Rectangle 7"/>
                <p:cNvSpPr>
                  <a:spLocks noChangeArrowheads="1"/>
                </p:cNvSpPr>
                <p:nvPr/>
              </p:nvSpPr>
              <p:spPr bwMode="auto">
                <a:xfrm>
                  <a:off x="43" y="1536"/>
                  <a:ext cx="2505"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kumimoji="1" lang="en-US" altLang="zh-CN" sz="1800" b="1" smtClean="0">
                      <a:solidFill>
                        <a:srgbClr val="000000"/>
                      </a:solidFill>
                      <a:latin typeface="Times New Roman" pitchFamily="18" charset="0"/>
                    </a:rPr>
                    <a:t>SelLoad  = S4+S8+S9</a:t>
                  </a:r>
                </a:p>
                <a:p>
                  <a:pPr algn="just"/>
                  <a:endParaRPr kumimoji="1" lang="en-US" altLang="zh-CN" sz="1800" b="1" smtClean="0">
                    <a:solidFill>
                      <a:srgbClr val="000000"/>
                    </a:solidFill>
                    <a:latin typeface="Times New Roman" pitchFamily="18" charset="0"/>
                  </a:endParaRPr>
                </a:p>
              </p:txBody>
            </p:sp>
            <p:sp>
              <p:nvSpPr>
                <p:cNvPr id="101413" name="Rectangle 24"/>
                <p:cNvSpPr>
                  <a:spLocks noChangeArrowheads="1"/>
                </p:cNvSpPr>
                <p:nvPr/>
              </p:nvSpPr>
              <p:spPr bwMode="auto">
                <a:xfrm>
                  <a:off x="0" y="1536"/>
                  <a:ext cx="2591"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1388" name="Group 27"/>
              <p:cNvGrpSpPr>
                <a:grpSpLocks/>
              </p:cNvGrpSpPr>
              <p:nvPr/>
            </p:nvGrpSpPr>
            <p:grpSpPr bwMode="auto">
              <a:xfrm>
                <a:off x="0" y="1920"/>
                <a:ext cx="2591" cy="384"/>
                <a:chOff x="0" y="1920"/>
                <a:chExt cx="2591" cy="384"/>
              </a:xfrm>
            </p:grpSpPr>
            <p:sp>
              <p:nvSpPr>
                <p:cNvPr id="101410" name="Rectangle 8"/>
                <p:cNvSpPr>
                  <a:spLocks noChangeArrowheads="1"/>
                </p:cNvSpPr>
                <p:nvPr/>
              </p:nvSpPr>
              <p:spPr bwMode="auto">
                <a:xfrm>
                  <a:off x="43" y="1920"/>
                  <a:ext cx="2505"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kumimoji="1" lang="en-US" altLang="zh-CN" sz="1800" b="1" smtClean="0">
                      <a:solidFill>
                        <a:srgbClr val="000000"/>
                      </a:solidFill>
                      <a:latin typeface="Times New Roman" pitchFamily="18" charset="0"/>
                    </a:rPr>
                    <a:t>SelSt  =  S5+S9</a:t>
                  </a:r>
                </a:p>
                <a:p>
                  <a:pPr algn="just"/>
                  <a:endParaRPr kumimoji="1" lang="en-US" altLang="zh-CN" sz="1800" b="1" smtClean="0">
                    <a:solidFill>
                      <a:srgbClr val="000000"/>
                    </a:solidFill>
                    <a:latin typeface="Times New Roman" pitchFamily="18" charset="0"/>
                  </a:endParaRPr>
                </a:p>
              </p:txBody>
            </p:sp>
            <p:sp>
              <p:nvSpPr>
                <p:cNvPr id="101411" name="Rectangle 26"/>
                <p:cNvSpPr>
                  <a:spLocks noChangeArrowheads="1"/>
                </p:cNvSpPr>
                <p:nvPr/>
              </p:nvSpPr>
              <p:spPr bwMode="auto">
                <a:xfrm>
                  <a:off x="0" y="1920"/>
                  <a:ext cx="2591"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1389" name="Group 29"/>
              <p:cNvGrpSpPr>
                <a:grpSpLocks/>
              </p:cNvGrpSpPr>
              <p:nvPr/>
            </p:nvGrpSpPr>
            <p:grpSpPr bwMode="auto">
              <a:xfrm>
                <a:off x="0" y="2304"/>
                <a:ext cx="2591" cy="384"/>
                <a:chOff x="0" y="2304"/>
                <a:chExt cx="2591" cy="384"/>
              </a:xfrm>
            </p:grpSpPr>
            <p:sp>
              <p:nvSpPr>
                <p:cNvPr id="101408" name="Rectangle 9"/>
                <p:cNvSpPr>
                  <a:spLocks noChangeArrowheads="1"/>
                </p:cNvSpPr>
                <p:nvPr/>
              </p:nvSpPr>
              <p:spPr bwMode="auto">
                <a:xfrm>
                  <a:off x="43" y="2304"/>
                  <a:ext cx="2505"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kumimoji="1" lang="en-US" altLang="zh-CN" sz="1800" b="1" smtClean="0">
                      <a:solidFill>
                        <a:srgbClr val="000000"/>
                      </a:solidFill>
                      <a:latin typeface="Times New Roman" pitchFamily="18" charset="0"/>
                    </a:rPr>
                    <a:t>WriteReg  = S6+S7+S10</a:t>
                  </a:r>
                </a:p>
                <a:p>
                  <a:pPr algn="just"/>
                  <a:endParaRPr kumimoji="1" lang="en-US" altLang="zh-CN" sz="1800" b="1" smtClean="0">
                    <a:solidFill>
                      <a:srgbClr val="000000"/>
                    </a:solidFill>
                    <a:latin typeface="Times New Roman" pitchFamily="18" charset="0"/>
                  </a:endParaRPr>
                </a:p>
              </p:txBody>
            </p:sp>
            <p:sp>
              <p:nvSpPr>
                <p:cNvPr id="101409" name="Rectangle 28"/>
                <p:cNvSpPr>
                  <a:spLocks noChangeArrowheads="1"/>
                </p:cNvSpPr>
                <p:nvPr/>
              </p:nvSpPr>
              <p:spPr bwMode="auto">
                <a:xfrm>
                  <a:off x="0" y="2304"/>
                  <a:ext cx="2591"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1390" name="Group 31"/>
              <p:cNvGrpSpPr>
                <a:grpSpLocks/>
              </p:cNvGrpSpPr>
              <p:nvPr/>
            </p:nvGrpSpPr>
            <p:grpSpPr bwMode="auto">
              <a:xfrm>
                <a:off x="0" y="2688"/>
                <a:ext cx="2591" cy="384"/>
                <a:chOff x="0" y="2688"/>
                <a:chExt cx="2591" cy="384"/>
              </a:xfrm>
            </p:grpSpPr>
            <p:sp>
              <p:nvSpPr>
                <p:cNvPr id="101406" name="Rectangle 10"/>
                <p:cNvSpPr>
                  <a:spLocks noChangeArrowheads="1"/>
                </p:cNvSpPr>
                <p:nvPr/>
              </p:nvSpPr>
              <p:spPr bwMode="auto">
                <a:xfrm>
                  <a:off x="43" y="2688"/>
                  <a:ext cx="2505"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kumimoji="1" lang="en-US" altLang="zh-CN" sz="1800" b="1" smtClean="0">
                      <a:solidFill>
                        <a:srgbClr val="000000"/>
                      </a:solidFill>
                      <a:latin typeface="Times New Roman" pitchFamily="18" charset="0"/>
                    </a:rPr>
                    <a:t>SelAluA  =  S0+S1</a:t>
                  </a:r>
                </a:p>
                <a:p>
                  <a:pPr algn="just"/>
                  <a:endParaRPr kumimoji="1" lang="en-US" altLang="zh-CN" sz="1800" b="1" smtClean="0">
                    <a:solidFill>
                      <a:srgbClr val="000000"/>
                    </a:solidFill>
                    <a:latin typeface="Times New Roman" pitchFamily="18" charset="0"/>
                  </a:endParaRPr>
                </a:p>
              </p:txBody>
            </p:sp>
            <p:sp>
              <p:nvSpPr>
                <p:cNvPr id="101407" name="Rectangle 30"/>
                <p:cNvSpPr>
                  <a:spLocks noChangeArrowheads="1"/>
                </p:cNvSpPr>
                <p:nvPr/>
              </p:nvSpPr>
              <p:spPr bwMode="auto">
                <a:xfrm>
                  <a:off x="0" y="2688"/>
                  <a:ext cx="2591"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1391" name="Group 33"/>
              <p:cNvGrpSpPr>
                <a:grpSpLocks/>
              </p:cNvGrpSpPr>
              <p:nvPr/>
            </p:nvGrpSpPr>
            <p:grpSpPr bwMode="auto">
              <a:xfrm>
                <a:off x="0" y="3072"/>
                <a:ext cx="2591" cy="384"/>
                <a:chOff x="0" y="3072"/>
                <a:chExt cx="2591" cy="384"/>
              </a:xfrm>
            </p:grpSpPr>
            <p:sp>
              <p:nvSpPr>
                <p:cNvPr id="101404" name="Rectangle 11"/>
                <p:cNvSpPr>
                  <a:spLocks noChangeArrowheads="1"/>
                </p:cNvSpPr>
                <p:nvPr/>
              </p:nvSpPr>
              <p:spPr bwMode="auto">
                <a:xfrm>
                  <a:off x="43" y="3072"/>
                  <a:ext cx="2505"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kumimoji="1" lang="en-US" altLang="zh-CN" sz="1800" b="1" smtClean="0">
                      <a:solidFill>
                        <a:srgbClr val="000000"/>
                      </a:solidFill>
                      <a:latin typeface="Times New Roman" pitchFamily="18" charset="0"/>
                    </a:rPr>
                    <a:t>SelAluB 1 = S0+S1</a:t>
                  </a:r>
                </a:p>
                <a:p>
                  <a:pPr algn="just"/>
                  <a:endParaRPr kumimoji="1" lang="en-US" altLang="zh-CN" sz="1800" b="1" smtClean="0">
                    <a:solidFill>
                      <a:srgbClr val="000000"/>
                    </a:solidFill>
                    <a:latin typeface="Times New Roman" pitchFamily="18" charset="0"/>
                  </a:endParaRPr>
                </a:p>
              </p:txBody>
            </p:sp>
            <p:sp>
              <p:nvSpPr>
                <p:cNvPr id="101405" name="Rectangle 32"/>
                <p:cNvSpPr>
                  <a:spLocks noChangeArrowheads="1"/>
                </p:cNvSpPr>
                <p:nvPr/>
              </p:nvSpPr>
              <p:spPr bwMode="auto">
                <a:xfrm>
                  <a:off x="0" y="3072"/>
                  <a:ext cx="2591"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1392" name="Group 35"/>
              <p:cNvGrpSpPr>
                <a:grpSpLocks/>
              </p:cNvGrpSpPr>
              <p:nvPr/>
            </p:nvGrpSpPr>
            <p:grpSpPr bwMode="auto">
              <a:xfrm>
                <a:off x="0" y="3456"/>
                <a:ext cx="2591" cy="384"/>
                <a:chOff x="0" y="3456"/>
                <a:chExt cx="2591" cy="384"/>
              </a:xfrm>
            </p:grpSpPr>
            <p:sp>
              <p:nvSpPr>
                <p:cNvPr id="101402" name="Rectangle 12"/>
                <p:cNvSpPr>
                  <a:spLocks noChangeArrowheads="1"/>
                </p:cNvSpPr>
                <p:nvPr/>
              </p:nvSpPr>
              <p:spPr bwMode="auto">
                <a:xfrm>
                  <a:off x="43" y="3456"/>
                  <a:ext cx="2505"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kumimoji="1" lang="en-US" altLang="zh-CN" sz="1800" b="1" smtClean="0">
                      <a:solidFill>
                        <a:srgbClr val="000000"/>
                      </a:solidFill>
                      <a:latin typeface="Times New Roman" pitchFamily="18" charset="0"/>
                    </a:rPr>
                    <a:t>SelAluB0  =  S1+S3+S4+S5+S7</a:t>
                  </a:r>
                </a:p>
                <a:p>
                  <a:pPr algn="just"/>
                  <a:endParaRPr kumimoji="1" lang="en-US" altLang="zh-CN" sz="1800" b="1" smtClean="0">
                    <a:solidFill>
                      <a:srgbClr val="000000"/>
                    </a:solidFill>
                    <a:latin typeface="Times New Roman" pitchFamily="18" charset="0"/>
                  </a:endParaRPr>
                </a:p>
              </p:txBody>
            </p:sp>
            <p:sp>
              <p:nvSpPr>
                <p:cNvPr id="101403" name="Rectangle 34"/>
                <p:cNvSpPr>
                  <a:spLocks noChangeArrowheads="1"/>
                </p:cNvSpPr>
                <p:nvPr/>
              </p:nvSpPr>
              <p:spPr bwMode="auto">
                <a:xfrm>
                  <a:off x="0" y="3456"/>
                  <a:ext cx="2591"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1393" name="Group 37"/>
              <p:cNvGrpSpPr>
                <a:grpSpLocks/>
              </p:cNvGrpSpPr>
              <p:nvPr/>
            </p:nvGrpSpPr>
            <p:grpSpPr bwMode="auto">
              <a:xfrm>
                <a:off x="0" y="3840"/>
                <a:ext cx="2591" cy="384"/>
                <a:chOff x="0" y="3840"/>
                <a:chExt cx="2591" cy="384"/>
              </a:xfrm>
            </p:grpSpPr>
            <p:sp>
              <p:nvSpPr>
                <p:cNvPr id="101400" name="Rectangle 13"/>
                <p:cNvSpPr>
                  <a:spLocks noChangeArrowheads="1"/>
                </p:cNvSpPr>
                <p:nvPr/>
              </p:nvSpPr>
              <p:spPr bwMode="auto">
                <a:xfrm>
                  <a:off x="43" y="3840"/>
                  <a:ext cx="2505"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kumimoji="1" lang="en-US" altLang="zh-CN" sz="1800" b="1" smtClean="0">
                      <a:solidFill>
                        <a:srgbClr val="000000"/>
                      </a:solidFill>
                      <a:latin typeface="Times New Roman" pitchFamily="18" charset="0"/>
                    </a:rPr>
                    <a:t>WriteZero  =  S6+S7</a:t>
                  </a:r>
                </a:p>
                <a:p>
                  <a:pPr algn="just"/>
                  <a:endParaRPr kumimoji="1" lang="en-US" altLang="zh-CN" sz="1800" b="1" smtClean="0">
                    <a:solidFill>
                      <a:srgbClr val="000000"/>
                    </a:solidFill>
                    <a:latin typeface="Times New Roman" pitchFamily="18" charset="0"/>
                  </a:endParaRPr>
                </a:p>
              </p:txBody>
            </p:sp>
            <p:sp>
              <p:nvSpPr>
                <p:cNvPr id="101401" name="Rectangle 36"/>
                <p:cNvSpPr>
                  <a:spLocks noChangeArrowheads="1"/>
                </p:cNvSpPr>
                <p:nvPr/>
              </p:nvSpPr>
              <p:spPr bwMode="auto">
                <a:xfrm>
                  <a:off x="0" y="3840"/>
                  <a:ext cx="2591"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1394" name="Group 39"/>
              <p:cNvGrpSpPr>
                <a:grpSpLocks/>
              </p:cNvGrpSpPr>
              <p:nvPr/>
            </p:nvGrpSpPr>
            <p:grpSpPr bwMode="auto">
              <a:xfrm>
                <a:off x="0" y="4224"/>
                <a:ext cx="2591" cy="384"/>
                <a:chOff x="0" y="4224"/>
                <a:chExt cx="2591" cy="384"/>
              </a:xfrm>
            </p:grpSpPr>
            <p:sp>
              <p:nvSpPr>
                <p:cNvPr id="101398" name="Rectangle 14"/>
                <p:cNvSpPr>
                  <a:spLocks noChangeArrowheads="1"/>
                </p:cNvSpPr>
                <p:nvPr/>
              </p:nvSpPr>
              <p:spPr bwMode="auto">
                <a:xfrm>
                  <a:off x="43" y="4224"/>
                  <a:ext cx="2505"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kumimoji="1" lang="en-US" altLang="zh-CN" sz="1800" b="1" smtClean="0">
                      <a:solidFill>
                        <a:srgbClr val="000000"/>
                      </a:solidFill>
                      <a:latin typeface="Times New Roman" pitchFamily="18" charset="0"/>
                    </a:rPr>
                    <a:t>AluOP1 = S0+S1+S2 OP1+S3 OP1+S4+S5+S6OP1 +S7 OP1+S8+S9+S10</a:t>
                  </a:r>
                </a:p>
                <a:p>
                  <a:pPr algn="just"/>
                  <a:endParaRPr kumimoji="1" lang="en-US" altLang="zh-CN" sz="1800" b="1" smtClean="0">
                    <a:solidFill>
                      <a:srgbClr val="000000"/>
                    </a:solidFill>
                    <a:latin typeface="Times New Roman" pitchFamily="18" charset="0"/>
                  </a:endParaRPr>
                </a:p>
              </p:txBody>
            </p:sp>
            <p:sp>
              <p:nvSpPr>
                <p:cNvPr id="101399" name="Rectangle 38"/>
                <p:cNvSpPr>
                  <a:spLocks noChangeArrowheads="1"/>
                </p:cNvSpPr>
                <p:nvPr/>
              </p:nvSpPr>
              <p:spPr bwMode="auto">
                <a:xfrm>
                  <a:off x="0" y="4224"/>
                  <a:ext cx="2591"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nvGrpSpPr>
              <p:cNvPr id="101395" name="Group 41"/>
              <p:cNvGrpSpPr>
                <a:grpSpLocks/>
              </p:cNvGrpSpPr>
              <p:nvPr/>
            </p:nvGrpSpPr>
            <p:grpSpPr bwMode="auto">
              <a:xfrm>
                <a:off x="0" y="4608"/>
                <a:ext cx="2591" cy="384"/>
                <a:chOff x="0" y="4608"/>
                <a:chExt cx="2591" cy="384"/>
              </a:xfrm>
            </p:grpSpPr>
            <p:sp>
              <p:nvSpPr>
                <p:cNvPr id="101396" name="Rectangle 15"/>
                <p:cNvSpPr>
                  <a:spLocks noChangeArrowheads="1"/>
                </p:cNvSpPr>
                <p:nvPr/>
              </p:nvSpPr>
              <p:spPr bwMode="auto">
                <a:xfrm>
                  <a:off x="43" y="4608"/>
                  <a:ext cx="2505"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kumimoji="1" lang="en-US" altLang="zh-CN" sz="1800" b="1" smtClean="0">
                      <a:solidFill>
                        <a:srgbClr val="000000"/>
                      </a:solidFill>
                      <a:latin typeface="Times New Roman" pitchFamily="18" charset="0"/>
                    </a:rPr>
                    <a:t>AluOP0 = S2 OP1+S3 OP1+ S6 OP1 +S7 OP1</a:t>
                  </a:r>
                </a:p>
                <a:p>
                  <a:pPr algn="just"/>
                  <a:endParaRPr kumimoji="1" lang="en-US" altLang="zh-CN" sz="1800" b="1" smtClean="0">
                    <a:solidFill>
                      <a:srgbClr val="000000"/>
                    </a:solidFill>
                    <a:latin typeface="Times New Roman" pitchFamily="18" charset="0"/>
                  </a:endParaRPr>
                </a:p>
              </p:txBody>
            </p:sp>
            <p:sp>
              <p:nvSpPr>
                <p:cNvPr id="101397" name="Rectangle 40"/>
                <p:cNvSpPr>
                  <a:spLocks noChangeArrowheads="1"/>
                </p:cNvSpPr>
                <p:nvPr/>
              </p:nvSpPr>
              <p:spPr bwMode="auto">
                <a:xfrm>
                  <a:off x="0" y="4608"/>
                  <a:ext cx="2591"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grpSp>
        <p:sp>
          <p:nvSpPr>
            <p:cNvPr id="101382" name="Rectangle 43"/>
            <p:cNvSpPr>
              <a:spLocks noChangeArrowheads="1"/>
            </p:cNvSpPr>
            <p:nvPr/>
          </p:nvSpPr>
          <p:spPr bwMode="auto">
            <a:xfrm>
              <a:off x="-3" y="-3"/>
              <a:ext cx="2597" cy="4998"/>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pPr algn="l" eaLnBrk="1" hangingPunct="1"/>
              <a:endParaRPr kumimoji="1" lang="zh-CN" altLang="en-US" sz="2400" smtClean="0">
                <a:solidFill>
                  <a:srgbClr val="000000"/>
                </a:solidFill>
                <a:latin typeface="Tahoma" pitchFamily="34" charset="0"/>
              </a:endParaRPr>
            </a:p>
          </p:txBody>
        </p:sp>
      </p:grpSp>
    </p:spTree>
    <p:extLst>
      <p:ext uri="{BB962C8B-B14F-4D97-AF65-F5344CB8AC3E}">
        <p14:creationId xmlns:p14="http://schemas.microsoft.com/office/powerpoint/2010/main" val="4191048770"/>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ext Box 2"/>
          <p:cNvSpPr txBox="1">
            <a:spLocks noChangeArrowheads="1"/>
          </p:cNvSpPr>
          <p:nvPr/>
        </p:nvSpPr>
        <p:spPr bwMode="auto">
          <a:xfrm>
            <a:off x="304800" y="368300"/>
            <a:ext cx="7997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l" eaLnBrk="1" hangingPunct="1"/>
            <a:r>
              <a:rPr lang="en-US" altLang="zh-CN" b="1" smtClean="0">
                <a:solidFill>
                  <a:srgbClr val="FF0000"/>
                </a:solidFill>
                <a:latin typeface="宋体" pitchFamily="2" charset="-122"/>
              </a:rPr>
              <a:t>6</a:t>
            </a:r>
            <a:r>
              <a:rPr lang="zh-CN" altLang="en-US" b="1" smtClean="0">
                <a:solidFill>
                  <a:srgbClr val="FF0000"/>
                </a:solidFill>
                <a:latin typeface="宋体" pitchFamily="2" charset="-122"/>
              </a:rPr>
              <a:t>、根据下一状态和输出信号的布尔表达式，画出逻辑图。</a:t>
            </a:r>
          </a:p>
        </p:txBody>
      </p:sp>
      <p:graphicFrame>
        <p:nvGraphicFramePr>
          <p:cNvPr id="102403" name="Object 5"/>
          <p:cNvGraphicFramePr>
            <a:graphicFrameLocks noChangeAspect="1"/>
          </p:cNvGraphicFramePr>
          <p:nvPr/>
        </p:nvGraphicFramePr>
        <p:xfrm>
          <a:off x="542925" y="990600"/>
          <a:ext cx="8059738" cy="5410200"/>
        </p:xfrm>
        <a:graphic>
          <a:graphicData uri="http://schemas.openxmlformats.org/presentationml/2006/ole">
            <mc:AlternateContent xmlns:mc="http://schemas.openxmlformats.org/markup-compatibility/2006">
              <mc:Choice xmlns:v="urn:schemas-microsoft-com:vml" Requires="v">
                <p:oleObj spid="_x0000_s20692" name="Visio" r:id="rId3" imgW="8059767" imgH="6337815" progId="Visio.Drawing.6">
                  <p:embed/>
                </p:oleObj>
              </mc:Choice>
              <mc:Fallback>
                <p:oleObj name="Visio" r:id="rId3" imgW="8059767" imgH="6337815"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925" y="990600"/>
                        <a:ext cx="8059738"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404" name="AutoShape 6">
            <a:hlinkClick r:id="rId5" action="ppaction://hlinkfile" highlightClick="1"/>
          </p:cNvPr>
          <p:cNvSpPr>
            <a:spLocks noChangeArrowheads="1"/>
          </p:cNvSpPr>
          <p:nvPr/>
        </p:nvSpPr>
        <p:spPr bwMode="auto">
          <a:xfrm>
            <a:off x="381000" y="4292600"/>
            <a:ext cx="519113" cy="407988"/>
          </a:xfrm>
          <a:prstGeom prst="actionButtonForwardNext">
            <a:avLst/>
          </a:prstGeom>
          <a:solidFill>
            <a:schemeClr val="accent1"/>
          </a:solidFill>
          <a:ln w="9525">
            <a:solidFill>
              <a:schemeClr val="tx1"/>
            </a:solidFill>
            <a:miter lim="800000"/>
            <a:headEnd/>
            <a:tailEnd/>
          </a:ln>
        </p:spPr>
        <p:txBody>
          <a:bodyPr lIns="90000" tIns="46800" rIns="90000" bIns="46800" anchor="ctr">
            <a:spAutoFit/>
          </a:bodyPr>
          <a:lstStyle/>
          <a:p>
            <a:pPr algn="l" eaLnBrk="1" hangingPunct="1"/>
            <a:endParaRPr kumimoji="1" lang="zh-CN" altLang="en-US" sz="2400" smtClean="0">
              <a:solidFill>
                <a:srgbClr val="000000"/>
              </a:solidFill>
              <a:latin typeface="Tahoma" pitchFamily="34" charset="0"/>
            </a:endParaRPr>
          </a:p>
        </p:txBody>
      </p:sp>
    </p:spTree>
    <p:extLst>
      <p:ext uri="{BB962C8B-B14F-4D97-AF65-F5344CB8AC3E}">
        <p14:creationId xmlns:p14="http://schemas.microsoft.com/office/powerpoint/2010/main" val="305892553"/>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ChangeArrowheads="1"/>
          </p:cNvSpPr>
          <p:nvPr/>
        </p:nvSpPr>
        <p:spPr bwMode="auto">
          <a:xfrm>
            <a:off x="381000" y="228600"/>
            <a:ext cx="534312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eaLnBrk="1" hangingPunct="1"/>
            <a:r>
              <a:rPr kumimoji="1" lang="zh-CN" altLang="en-US" sz="2400" b="1" dirty="0" smtClean="0">
                <a:solidFill>
                  <a:srgbClr val="FF0000"/>
                </a:solidFill>
                <a:latin typeface="宋体" pitchFamily="2" charset="-122"/>
              </a:rPr>
              <a:t>多周期处理机的控制部件 </a:t>
            </a:r>
          </a:p>
        </p:txBody>
      </p:sp>
      <p:sp>
        <p:nvSpPr>
          <p:cNvPr id="73731" name="Rectangle 7"/>
          <p:cNvSpPr>
            <a:spLocks noChangeArrowheads="1"/>
          </p:cNvSpPr>
          <p:nvPr/>
        </p:nvSpPr>
        <p:spPr bwMode="auto">
          <a:xfrm>
            <a:off x="1600200" y="6019800"/>
            <a:ext cx="2317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zh-CN" altLang="en-US" sz="2400" dirty="0" smtClean="0">
                <a:solidFill>
                  <a:srgbClr val="FD0128"/>
                </a:solidFill>
                <a:latin typeface="新宋体" pitchFamily="49" charset="-122"/>
                <a:ea typeface="新宋体" pitchFamily="49" charset="-122"/>
              </a:rPr>
              <a:t>数据路径总体图</a:t>
            </a:r>
          </a:p>
        </p:txBody>
      </p:sp>
      <p:graphicFrame>
        <p:nvGraphicFramePr>
          <p:cNvPr id="73732" name="Object 9"/>
          <p:cNvGraphicFramePr>
            <a:graphicFrameLocks noChangeAspect="1"/>
          </p:cNvGraphicFramePr>
          <p:nvPr/>
        </p:nvGraphicFramePr>
        <p:xfrm>
          <a:off x="304800" y="685800"/>
          <a:ext cx="8534400" cy="5233988"/>
        </p:xfrm>
        <a:graphic>
          <a:graphicData uri="http://schemas.openxmlformats.org/presentationml/2006/ole">
            <mc:AlternateContent xmlns:mc="http://schemas.openxmlformats.org/markup-compatibility/2006">
              <mc:Choice xmlns:v="urn:schemas-microsoft-com:vml" Requires="v">
                <p:oleObj spid="_x0000_s48328" name="Visio" r:id="rId3" imgW="8762719" imgH="4980275" progId="Visio.Drawing.6">
                  <p:embed/>
                </p:oleObj>
              </mc:Choice>
              <mc:Fallback>
                <p:oleObj name="Visio" r:id="rId3" imgW="8762719" imgH="4980275"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685800"/>
                        <a:ext cx="8534400" cy="5233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97354963"/>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ChangeArrowheads="1"/>
          </p:cNvSpPr>
          <p:nvPr/>
        </p:nvSpPr>
        <p:spPr bwMode="auto">
          <a:xfrm>
            <a:off x="392998" y="381000"/>
            <a:ext cx="79383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smtClean="0">
                <a:solidFill>
                  <a:schemeClr val="hlink"/>
                </a:solidFill>
                <a:latin typeface="宋体" pitchFamily="2" charset="-122"/>
              </a:rPr>
              <a:t>从多周期到流水线处理器（</a:t>
            </a:r>
            <a:r>
              <a:rPr lang="en-US" altLang="zh-CN" sz="2400" b="1" dirty="0">
                <a:solidFill>
                  <a:schemeClr val="hlink"/>
                </a:solidFill>
                <a:latin typeface="宋体" pitchFamily="2" charset="-122"/>
              </a:rPr>
              <a:t> </a:t>
            </a:r>
            <a:r>
              <a:rPr lang="en-US" altLang="zh-CN" sz="2400" b="1" dirty="0" err="1">
                <a:solidFill>
                  <a:schemeClr val="hlink"/>
                </a:solidFill>
                <a:latin typeface="宋体" pitchFamily="2" charset="-122"/>
              </a:rPr>
              <a:t>DataPath</a:t>
            </a:r>
            <a:r>
              <a:rPr lang="en-US" altLang="zh-CN" sz="2400" b="1" dirty="0">
                <a:solidFill>
                  <a:schemeClr val="hlink"/>
                </a:solidFill>
                <a:latin typeface="宋体" pitchFamily="2" charset="-122"/>
              </a:rPr>
              <a:t>  of Pipeline </a:t>
            </a:r>
            <a:r>
              <a:rPr lang="zh-CN" altLang="en-US" sz="2400" b="1" dirty="0" smtClean="0">
                <a:solidFill>
                  <a:schemeClr val="hlink"/>
                </a:solidFill>
                <a:latin typeface="宋体" pitchFamily="2" charset="-122"/>
              </a:rPr>
              <a:t>）</a:t>
            </a:r>
            <a:r>
              <a:rPr lang="en-US" altLang="zh-CN" sz="2400" b="1" dirty="0" smtClean="0">
                <a:solidFill>
                  <a:schemeClr val="hlink"/>
                </a:solidFill>
                <a:latin typeface="宋体" pitchFamily="2" charset="-122"/>
              </a:rPr>
              <a:t> </a:t>
            </a:r>
            <a:endParaRPr lang="zh-CN" altLang="en-US" sz="2400" b="1" dirty="0">
              <a:solidFill>
                <a:schemeClr val="hlink"/>
              </a:solidFill>
              <a:latin typeface="宋体" pitchFamily="2" charset="-122"/>
            </a:endParaRPr>
          </a:p>
        </p:txBody>
      </p:sp>
      <p:graphicFrame>
        <p:nvGraphicFramePr>
          <p:cNvPr id="5122" name="Object 6"/>
          <p:cNvGraphicFramePr>
            <a:graphicFrameLocks noChangeAspect="1"/>
          </p:cNvGraphicFramePr>
          <p:nvPr>
            <p:extLst>
              <p:ext uri="{D42A27DB-BD31-4B8C-83A1-F6EECF244321}">
                <p14:modId xmlns:p14="http://schemas.microsoft.com/office/powerpoint/2010/main" val="1727710626"/>
              </p:ext>
            </p:extLst>
          </p:nvPr>
        </p:nvGraphicFramePr>
        <p:xfrm>
          <a:off x="381000" y="933797"/>
          <a:ext cx="8458200" cy="5410200"/>
        </p:xfrm>
        <a:graphic>
          <a:graphicData uri="http://schemas.openxmlformats.org/presentationml/2006/ole">
            <mc:AlternateContent xmlns:mc="http://schemas.openxmlformats.org/markup-compatibility/2006">
              <mc:Choice xmlns:v="urn:schemas-microsoft-com:vml" Requires="v">
                <p:oleObj spid="_x0000_s51394" name="Visio" r:id="rId4" imgW="10195560" imgH="5639040" progId="Visio.Drawing.6">
                  <p:embed/>
                </p:oleObj>
              </mc:Choice>
              <mc:Fallback>
                <p:oleObj name="Visio" r:id="rId4" imgW="10195560" imgH="563904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933797"/>
                        <a:ext cx="84582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953094976"/>
      </p:ext>
    </p:extLst>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381000" y="228600"/>
            <a:ext cx="53431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eaLnBrk="1" hangingPunct="1"/>
            <a:r>
              <a:rPr kumimoji="1" lang="zh-CN" altLang="en-US" sz="3200" b="1" dirty="0" smtClean="0">
                <a:solidFill>
                  <a:srgbClr val="FF0000"/>
                </a:solidFill>
                <a:latin typeface="宋体" pitchFamily="2" charset="-122"/>
              </a:rPr>
              <a:t>专用总线系统和单总线系统</a:t>
            </a:r>
            <a:r>
              <a:rPr kumimoji="1" lang="en-US" altLang="zh-CN" sz="2400" b="1" dirty="0" smtClean="0">
                <a:solidFill>
                  <a:srgbClr val="FF0000"/>
                </a:solidFill>
                <a:latin typeface="宋体" pitchFamily="2" charset="-122"/>
              </a:rPr>
              <a:t>              </a:t>
            </a:r>
            <a:endParaRPr kumimoji="1" lang="zh-CN" altLang="en-US" sz="2400" b="1" dirty="0" smtClean="0">
              <a:solidFill>
                <a:srgbClr val="FF0000"/>
              </a:solidFill>
              <a:latin typeface="宋体" pitchFamily="2" charset="-122"/>
            </a:endParaRPr>
          </a:p>
        </p:txBody>
      </p:sp>
      <p:sp>
        <p:nvSpPr>
          <p:cNvPr id="3" name="Rectangle 2"/>
          <p:cNvSpPr>
            <a:spLocks noChangeArrowheads="1"/>
          </p:cNvSpPr>
          <p:nvPr/>
        </p:nvSpPr>
        <p:spPr bwMode="auto">
          <a:xfrm>
            <a:off x="381000" y="620688"/>
            <a:ext cx="8458200" cy="7109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hangingPunct="1">
              <a:lnSpc>
                <a:spcPct val="150000"/>
              </a:lnSpc>
              <a:spcBef>
                <a:spcPts val="0"/>
              </a:spcBef>
            </a:pPr>
            <a:r>
              <a:rPr kumimoji="1" lang="zh-CN" altLang="en-US" sz="3200" b="1" dirty="0" smtClean="0">
                <a:solidFill>
                  <a:srgbClr val="063DE9"/>
                </a:solidFill>
                <a:latin typeface="Times New Roman" pitchFamily="18" charset="0"/>
                <a:ea typeface="新宋体" pitchFamily="49" charset="-122"/>
              </a:rPr>
              <a:t>      </a:t>
            </a:r>
            <a:r>
              <a:rPr kumimoji="1" lang="zh-CN" altLang="en-US" sz="2800" b="1" dirty="0" smtClean="0">
                <a:solidFill>
                  <a:schemeClr val="tx2"/>
                </a:solidFill>
                <a:latin typeface="Times New Roman" pitchFamily="18" charset="0"/>
                <a:ea typeface="新宋体" pitchFamily="49" charset="-122"/>
              </a:rPr>
              <a:t>根据需要建立</a:t>
            </a:r>
            <a:r>
              <a:rPr kumimoji="1" lang="en-US" altLang="zh-CN" sz="2800" b="1" dirty="0" smtClean="0">
                <a:solidFill>
                  <a:schemeClr val="tx2"/>
                </a:solidFill>
                <a:latin typeface="Times New Roman" pitchFamily="18" charset="0"/>
                <a:ea typeface="新宋体" pitchFamily="49" charset="-122"/>
              </a:rPr>
              <a:t>CPU</a:t>
            </a:r>
            <a:r>
              <a:rPr kumimoji="1" lang="zh-CN" altLang="en-US" sz="2800" b="1" dirty="0" smtClean="0">
                <a:solidFill>
                  <a:schemeClr val="tx2"/>
                </a:solidFill>
                <a:latin typeface="Times New Roman" pitchFamily="18" charset="0"/>
                <a:ea typeface="新宋体" pitchFamily="49" charset="-122"/>
              </a:rPr>
              <a:t>中各个部件之间的数据通路和控制线路，因此其</a:t>
            </a:r>
            <a:r>
              <a:rPr kumimoji="1" lang="zh-CN" altLang="en-US" sz="2800" b="1" dirty="0" smtClean="0">
                <a:solidFill>
                  <a:srgbClr val="FF0000"/>
                </a:solidFill>
                <a:latin typeface="Times New Roman" pitchFamily="18" charset="0"/>
                <a:ea typeface="新宋体" pitchFamily="49" charset="-122"/>
              </a:rPr>
              <a:t>扩展性较差</a:t>
            </a:r>
            <a:r>
              <a:rPr kumimoji="1" lang="zh-CN" altLang="en-US" sz="2800" b="1" dirty="0" smtClean="0">
                <a:solidFill>
                  <a:schemeClr val="tx2"/>
                </a:solidFill>
                <a:latin typeface="Times New Roman" pitchFamily="18" charset="0"/>
                <a:ea typeface="新宋体" pitchFamily="49" charset="-122"/>
              </a:rPr>
              <a:t>，添加新的功能或者部件时需要重新设计数据通路。</a:t>
            </a:r>
            <a:endParaRPr kumimoji="1" lang="en-US" altLang="zh-CN" sz="2800" b="1" dirty="0" smtClean="0">
              <a:solidFill>
                <a:schemeClr val="tx2"/>
              </a:solidFill>
              <a:latin typeface="Times New Roman" pitchFamily="18" charset="0"/>
              <a:ea typeface="新宋体" pitchFamily="49" charset="-122"/>
            </a:endParaRPr>
          </a:p>
          <a:p>
            <a:pPr algn="l" eaLnBrk="1" hangingPunct="1">
              <a:lnSpc>
                <a:spcPct val="150000"/>
              </a:lnSpc>
              <a:spcBef>
                <a:spcPts val="0"/>
              </a:spcBef>
            </a:pPr>
            <a:r>
              <a:rPr kumimoji="1" lang="en-US" altLang="zh-CN" sz="2800" b="1" dirty="0">
                <a:solidFill>
                  <a:schemeClr val="tx2"/>
                </a:solidFill>
                <a:latin typeface="Times New Roman" pitchFamily="18" charset="0"/>
                <a:ea typeface="新宋体" pitchFamily="49" charset="-122"/>
              </a:rPr>
              <a:t> </a:t>
            </a:r>
            <a:r>
              <a:rPr kumimoji="1" lang="en-US" altLang="zh-CN" sz="2800" b="1" dirty="0" smtClean="0">
                <a:solidFill>
                  <a:schemeClr val="tx2"/>
                </a:solidFill>
                <a:latin typeface="Times New Roman" pitchFamily="18" charset="0"/>
                <a:ea typeface="新宋体" pitchFamily="49" charset="-122"/>
              </a:rPr>
              <a:t>    </a:t>
            </a:r>
            <a:r>
              <a:rPr kumimoji="1" lang="zh-CN" altLang="en-US" sz="2800" b="1" dirty="0" smtClean="0">
                <a:solidFill>
                  <a:schemeClr val="tx2"/>
                </a:solidFill>
                <a:latin typeface="Times New Roman" pitchFamily="18" charset="0"/>
                <a:ea typeface="新宋体" pitchFamily="49" charset="-122"/>
              </a:rPr>
              <a:t>为了简化处理机的设计，提高系统的扩展性，提出了单总线结构，即所有的部件都通过相同的数据总线、地址总线和控制总线连接，添加的设备只要符合总线的接口标准就可以挂接到系统中。</a:t>
            </a:r>
            <a:endParaRPr kumimoji="1" lang="en-US" altLang="zh-CN" sz="2800" b="1" dirty="0" smtClean="0">
              <a:solidFill>
                <a:schemeClr val="tx2"/>
              </a:solidFill>
              <a:latin typeface="Times New Roman" pitchFamily="18" charset="0"/>
              <a:ea typeface="新宋体" pitchFamily="49" charset="-122"/>
            </a:endParaRPr>
          </a:p>
          <a:p>
            <a:pPr algn="l" eaLnBrk="1" hangingPunct="1">
              <a:lnSpc>
                <a:spcPct val="150000"/>
              </a:lnSpc>
              <a:spcBef>
                <a:spcPts val="0"/>
              </a:spcBef>
            </a:pPr>
            <a:r>
              <a:rPr kumimoji="1" lang="en-US" altLang="zh-CN" sz="2800" b="1" dirty="0">
                <a:solidFill>
                  <a:schemeClr val="tx2"/>
                </a:solidFill>
                <a:latin typeface="Times New Roman" pitchFamily="18" charset="0"/>
                <a:ea typeface="新宋体" pitchFamily="49" charset="-122"/>
              </a:rPr>
              <a:t> </a:t>
            </a:r>
            <a:r>
              <a:rPr kumimoji="1" lang="en-US" altLang="zh-CN" sz="2800" b="1" dirty="0" smtClean="0">
                <a:solidFill>
                  <a:schemeClr val="tx2"/>
                </a:solidFill>
                <a:latin typeface="Times New Roman" pitchFamily="18" charset="0"/>
                <a:ea typeface="新宋体" pitchFamily="49" charset="-122"/>
              </a:rPr>
              <a:t>    </a:t>
            </a:r>
            <a:r>
              <a:rPr kumimoji="1" lang="zh-CN" altLang="en-US" sz="2800" b="1" dirty="0" smtClean="0">
                <a:solidFill>
                  <a:schemeClr val="tx2"/>
                </a:solidFill>
                <a:latin typeface="Times New Roman" pitchFamily="18" charset="0"/>
                <a:ea typeface="新宋体" pitchFamily="49" charset="-122"/>
              </a:rPr>
              <a:t>由于采用单总线的结构，只能</a:t>
            </a:r>
            <a:r>
              <a:rPr kumimoji="1" lang="zh-CN" altLang="en-US" sz="2800" b="1" dirty="0" smtClean="0">
                <a:solidFill>
                  <a:srgbClr val="FF0000"/>
                </a:solidFill>
                <a:latin typeface="Times New Roman" pitchFamily="18" charset="0"/>
                <a:ea typeface="新宋体" pitchFamily="49" charset="-122"/>
              </a:rPr>
              <a:t>有一个部件</a:t>
            </a:r>
            <a:r>
              <a:rPr kumimoji="1" lang="zh-CN" altLang="en-US" sz="2800" b="1" dirty="0" smtClean="0">
                <a:solidFill>
                  <a:schemeClr val="tx2"/>
                </a:solidFill>
                <a:latin typeface="Times New Roman" pitchFamily="18" charset="0"/>
                <a:ea typeface="新宋体" pitchFamily="49" charset="-122"/>
              </a:rPr>
              <a:t>向总线写数据，可以有</a:t>
            </a:r>
            <a:r>
              <a:rPr kumimoji="1" lang="zh-CN" altLang="en-US" sz="2800" b="1" dirty="0" smtClean="0">
                <a:solidFill>
                  <a:srgbClr val="FF0000"/>
                </a:solidFill>
                <a:latin typeface="Times New Roman" pitchFamily="18" charset="0"/>
                <a:ea typeface="新宋体" pitchFamily="49" charset="-122"/>
              </a:rPr>
              <a:t>多个部件</a:t>
            </a:r>
            <a:r>
              <a:rPr kumimoji="1" lang="zh-CN" altLang="en-US" sz="2800" b="1" dirty="0" smtClean="0">
                <a:solidFill>
                  <a:schemeClr val="tx2"/>
                </a:solidFill>
                <a:latin typeface="Times New Roman" pitchFamily="18" charset="0"/>
                <a:ea typeface="新宋体" pitchFamily="49" charset="-122"/>
              </a:rPr>
              <a:t>接收数据。</a:t>
            </a:r>
            <a:endParaRPr kumimoji="1" lang="en-US" altLang="zh-CN" sz="2400" b="1" dirty="0" smtClean="0">
              <a:solidFill>
                <a:schemeClr val="tx2"/>
              </a:solidFill>
              <a:latin typeface="Times New Roman" pitchFamily="18" charset="0"/>
              <a:ea typeface="新宋体" pitchFamily="49" charset="-122"/>
            </a:endParaRPr>
          </a:p>
          <a:p>
            <a:pPr algn="l" eaLnBrk="1" hangingPunct="1">
              <a:spcBef>
                <a:spcPct val="50000"/>
              </a:spcBef>
            </a:pPr>
            <a:r>
              <a:rPr kumimoji="1" lang="en-US" altLang="zh-CN" sz="2400" b="1" dirty="0">
                <a:solidFill>
                  <a:srgbClr val="063DE9"/>
                </a:solidFill>
                <a:latin typeface="Times New Roman" pitchFamily="18" charset="0"/>
                <a:ea typeface="新宋体" pitchFamily="49" charset="-122"/>
              </a:rPr>
              <a:t> </a:t>
            </a:r>
            <a:r>
              <a:rPr kumimoji="1" lang="en-US" altLang="zh-CN" sz="2400" b="1" dirty="0" smtClean="0">
                <a:solidFill>
                  <a:srgbClr val="063DE9"/>
                </a:solidFill>
                <a:latin typeface="Times New Roman" pitchFamily="18" charset="0"/>
                <a:ea typeface="新宋体" pitchFamily="49" charset="-122"/>
              </a:rPr>
              <a:t>   </a:t>
            </a:r>
          </a:p>
          <a:p>
            <a:pPr algn="l" eaLnBrk="1" hangingPunct="1">
              <a:spcBef>
                <a:spcPct val="50000"/>
              </a:spcBef>
            </a:pPr>
            <a:endParaRPr kumimoji="1" lang="en-US" altLang="zh-CN" sz="2400" b="1" dirty="0" smtClean="0">
              <a:solidFill>
                <a:srgbClr val="063DE9"/>
              </a:solidFill>
              <a:latin typeface="Times New Roman" pitchFamily="18" charset="0"/>
              <a:ea typeface="新宋体" pitchFamily="49" charset="-122"/>
            </a:endParaRPr>
          </a:p>
        </p:txBody>
      </p:sp>
    </p:spTree>
    <p:extLst>
      <p:ext uri="{BB962C8B-B14F-4D97-AF65-F5344CB8AC3E}">
        <p14:creationId xmlns:p14="http://schemas.microsoft.com/office/powerpoint/2010/main" val="4267491937"/>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nvSpPr>
        <p:spPr>
          <a:xfrm>
            <a:off x="467544" y="276617"/>
            <a:ext cx="5931432" cy="400110"/>
          </a:xfrm>
          <a:prstGeom prst="rect">
            <a:avLst/>
          </a:prstGeom>
        </p:spPr>
        <p:txBody>
          <a:bodyPr wrap="none">
            <a:spAutoFit/>
          </a:bodyPr>
          <a:lstStyle/>
          <a:p>
            <a:r>
              <a:rPr lang="en-US" altLang="zh-CN" sz="2000" b="1" dirty="0">
                <a:solidFill>
                  <a:srgbClr val="FF0000"/>
                </a:solidFill>
              </a:rPr>
              <a:t>The best way to predict the future is to invent it</a:t>
            </a:r>
            <a:endParaRPr lang="zh-CN" altLang="en-US" sz="2000" b="1" dirty="0">
              <a:solidFill>
                <a:srgbClr val="FF0000"/>
              </a:solidFill>
            </a:endParaRPr>
          </a:p>
        </p:txBody>
      </p:sp>
      <p:sp>
        <p:nvSpPr>
          <p:cNvPr id="4" name="Rectangle 3"/>
          <p:cNvSpPr txBox="1">
            <a:spLocks noChangeArrowheads="1"/>
          </p:cNvSpPr>
          <p:nvPr/>
        </p:nvSpPr>
        <p:spPr>
          <a:xfrm>
            <a:off x="179512" y="676726"/>
            <a:ext cx="8712968" cy="5848617"/>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a:lstStyle>
          <a:p>
            <a:pPr marL="0" indent="0" eaLnBrk="1" hangingPunct="1">
              <a:buNone/>
            </a:pPr>
            <a:r>
              <a:rPr lang="en-US" altLang="zh-CN" b="1" dirty="0"/>
              <a:t>Smalltalk</a:t>
            </a:r>
            <a:r>
              <a:rPr lang="zh-CN" altLang="en-US" b="1" dirty="0" smtClean="0"/>
              <a:t>发明人</a:t>
            </a:r>
            <a:r>
              <a:rPr lang="zh-CN" altLang="en-US" b="1" dirty="0"/>
              <a:t>阿伦凯</a:t>
            </a:r>
            <a:r>
              <a:rPr lang="zh-CN" altLang="en-US" sz="2400" b="1" dirty="0"/>
              <a:t>（</a:t>
            </a:r>
            <a:r>
              <a:rPr lang="en-US" altLang="zh-CN" sz="2400" b="1" dirty="0"/>
              <a:t> Alan Kay </a:t>
            </a:r>
            <a:r>
              <a:rPr lang="en-US" altLang="zh-CN" sz="2400" b="1" dirty="0" smtClean="0"/>
              <a:t> 1940</a:t>
            </a:r>
            <a:r>
              <a:rPr lang="zh-CN" altLang="en-US" sz="2400" b="1" dirty="0" smtClean="0"/>
              <a:t>）</a:t>
            </a:r>
            <a:r>
              <a:rPr lang="zh-CN" altLang="en-US" b="1" dirty="0"/>
              <a:t>简介</a:t>
            </a:r>
            <a:endParaRPr lang="en-US" altLang="zh-CN" b="1" dirty="0"/>
          </a:p>
          <a:p>
            <a:pPr marL="0" indent="0" eaLnBrk="1" hangingPunct="1">
              <a:buNone/>
            </a:pPr>
            <a:r>
              <a:rPr lang="en-US" altLang="zh-CN" sz="2400" b="1" dirty="0">
                <a:ea typeface="宋体" pitchFamily="2" charset="-122"/>
              </a:rPr>
              <a:t>   </a:t>
            </a:r>
            <a:r>
              <a:rPr lang="en-US" altLang="zh-CN" sz="2400" b="1" dirty="0" smtClean="0">
                <a:ea typeface="宋体" pitchFamily="2" charset="-122"/>
              </a:rPr>
              <a:t>   1961</a:t>
            </a:r>
            <a:r>
              <a:rPr lang="zh-CN" altLang="en-US" sz="2400" b="1" dirty="0">
                <a:ea typeface="宋体" pitchFamily="2" charset="-122"/>
              </a:rPr>
              <a:t>年，因为出面维护犹太移民</a:t>
            </a:r>
            <a:r>
              <a:rPr lang="zh-CN" altLang="en-US" sz="2400" b="1" dirty="0" smtClean="0">
                <a:ea typeface="宋体" pitchFamily="2" charset="-122"/>
              </a:rPr>
              <a:t>，被迫从西佛吉尼亚</a:t>
            </a:r>
            <a:r>
              <a:rPr lang="en-US" altLang="zh-CN" sz="2400" b="1" dirty="0" err="1">
                <a:ea typeface="宋体" pitchFamily="2" charset="-122"/>
              </a:rPr>
              <a:t>Bathany</a:t>
            </a:r>
            <a:r>
              <a:rPr lang="zh-CN" altLang="en-US" sz="2400" b="1" dirty="0">
                <a:ea typeface="宋体" pitchFamily="2" charset="-122"/>
              </a:rPr>
              <a:t>音乐学院离开</a:t>
            </a:r>
            <a:r>
              <a:rPr lang="zh-CN" altLang="en-US" sz="2400" b="1" dirty="0" smtClean="0">
                <a:ea typeface="宋体" pitchFamily="2" charset="-122"/>
              </a:rPr>
              <a:t>，以</a:t>
            </a:r>
            <a:r>
              <a:rPr lang="zh-CN" altLang="en-US" sz="2400" b="1" dirty="0">
                <a:ea typeface="宋体" pitchFamily="2" charset="-122"/>
              </a:rPr>
              <a:t>教授吉他为生，生活潦倒。</a:t>
            </a:r>
            <a:r>
              <a:rPr lang="zh-CN" altLang="en-US" sz="2400" b="1" dirty="0" smtClean="0">
                <a:ea typeface="宋体" pitchFamily="2" charset="-122"/>
              </a:rPr>
              <a:t>直到参加</a:t>
            </a:r>
            <a:r>
              <a:rPr lang="zh-CN" altLang="en-US" sz="2400" b="1" dirty="0">
                <a:ea typeface="宋体" pitchFamily="2" charset="-122"/>
              </a:rPr>
              <a:t>的一项计算机编程潜在能力测试改变了</a:t>
            </a:r>
            <a:r>
              <a:rPr lang="zh-CN" altLang="en-US" sz="2400" b="1" dirty="0" smtClean="0">
                <a:ea typeface="宋体" pitchFamily="2" charset="-122"/>
              </a:rPr>
              <a:t>命运。</a:t>
            </a:r>
            <a:r>
              <a:rPr lang="en-US" altLang="zh-CN" sz="2400" b="1" dirty="0" smtClean="0">
                <a:ea typeface="宋体" pitchFamily="2" charset="-122"/>
              </a:rPr>
              <a:t> </a:t>
            </a:r>
          </a:p>
          <a:p>
            <a:pPr marL="0" indent="0" eaLnBrk="1" hangingPunct="1">
              <a:buNone/>
            </a:pPr>
            <a:r>
              <a:rPr lang="en-US" altLang="zh-CN" sz="2400" b="1" dirty="0">
                <a:ea typeface="宋体" pitchFamily="2" charset="-122"/>
              </a:rPr>
              <a:t>   </a:t>
            </a:r>
            <a:r>
              <a:rPr lang="en-US" altLang="zh-CN" sz="2400" b="1" dirty="0" smtClean="0">
                <a:ea typeface="宋体" pitchFamily="2" charset="-122"/>
              </a:rPr>
              <a:t>    1968</a:t>
            </a:r>
            <a:r>
              <a:rPr lang="zh-CN" altLang="en-US" sz="2400" b="1" dirty="0">
                <a:ea typeface="宋体" pitchFamily="2" charset="-122"/>
              </a:rPr>
              <a:t>年夏天，阿伦遇到麻省理工</a:t>
            </a:r>
            <a:r>
              <a:rPr lang="zh-CN" altLang="en-US" sz="2400" b="1" dirty="0" smtClean="0">
                <a:ea typeface="宋体" pitchFamily="2" charset="-122"/>
              </a:rPr>
              <a:t>人工智能看到</a:t>
            </a:r>
            <a:r>
              <a:rPr lang="zh-CN" altLang="en-US" sz="2400" b="1" dirty="0">
                <a:ea typeface="宋体" pitchFamily="2" charset="-122"/>
              </a:rPr>
              <a:t>了最原始的手写识别系统</a:t>
            </a:r>
            <a:r>
              <a:rPr lang="zh-CN" altLang="en-US" sz="2400" b="1" dirty="0" smtClean="0">
                <a:ea typeface="宋体" pitchFamily="2" charset="-122"/>
              </a:rPr>
              <a:t>。阿伦提出“</a:t>
            </a:r>
            <a:r>
              <a:rPr lang="zh-CN" altLang="en-US" sz="2400" b="1" dirty="0">
                <a:ea typeface="宋体" pitchFamily="2" charset="-122"/>
              </a:rPr>
              <a:t>把手写识别应用到计算机上，我能创造出一种超媒体</a:t>
            </a:r>
            <a:r>
              <a:rPr lang="en-US" altLang="zh-CN" sz="2400" b="1" dirty="0">
                <a:ea typeface="宋体" pitchFamily="2" charset="-122"/>
              </a:rPr>
              <a:t>——</a:t>
            </a:r>
            <a:r>
              <a:rPr lang="zh-CN" altLang="en-US" sz="2400" b="1" dirty="0">
                <a:ea typeface="宋体" pitchFamily="2" charset="-122"/>
              </a:rPr>
              <a:t>就像现在的报纸，但它是电子化的。</a:t>
            </a:r>
            <a:r>
              <a:rPr lang="zh-CN" altLang="en-US" sz="2400" b="1" dirty="0" smtClean="0">
                <a:ea typeface="宋体" pitchFamily="2" charset="-122"/>
              </a:rPr>
              <a:t>” 现代</a:t>
            </a:r>
            <a:r>
              <a:rPr lang="zh-CN" altLang="en-US" sz="2400" b="1" dirty="0">
                <a:ea typeface="宋体" pitchFamily="2" charset="-122"/>
              </a:rPr>
              <a:t>笔记本电脑原型的“</a:t>
            </a:r>
            <a:r>
              <a:rPr lang="en-US" altLang="zh-CN" sz="2400" b="1" dirty="0" err="1">
                <a:ea typeface="宋体" pitchFamily="2" charset="-122"/>
              </a:rPr>
              <a:t>Dynabook</a:t>
            </a:r>
            <a:r>
              <a:rPr lang="en-US" altLang="zh-CN" sz="2400" b="1" dirty="0">
                <a:ea typeface="宋体" pitchFamily="2" charset="-122"/>
              </a:rPr>
              <a:t>”</a:t>
            </a:r>
            <a:r>
              <a:rPr lang="zh-CN" altLang="en-US" sz="2400" b="1" dirty="0" smtClean="0">
                <a:ea typeface="宋体" pitchFamily="2" charset="-122"/>
              </a:rPr>
              <a:t>。</a:t>
            </a:r>
            <a:r>
              <a:rPr lang="en-US" altLang="zh-CN" sz="2400" b="1" dirty="0" smtClean="0">
                <a:ea typeface="宋体" pitchFamily="2" charset="-122"/>
              </a:rPr>
              <a:t> 1969</a:t>
            </a:r>
            <a:r>
              <a:rPr lang="zh-CN" altLang="en-US" sz="2400" b="1" dirty="0">
                <a:ea typeface="宋体" pitchFamily="2" charset="-122"/>
              </a:rPr>
              <a:t>年，阿伦获得犹他州立大学计算机科学博士学位</a:t>
            </a:r>
            <a:r>
              <a:rPr lang="zh-CN" altLang="en-US" sz="2400" b="1" dirty="0" smtClean="0">
                <a:ea typeface="宋体" pitchFamily="2" charset="-122"/>
              </a:rPr>
              <a:t>，开始思考如何</a:t>
            </a:r>
            <a:r>
              <a:rPr lang="zh-CN" altLang="en-US" sz="2400" b="1" dirty="0">
                <a:ea typeface="宋体" pitchFamily="2" charset="-122"/>
              </a:rPr>
              <a:t>使庞大的计算机变得更</a:t>
            </a:r>
            <a:r>
              <a:rPr lang="zh-CN" altLang="en-US" sz="2400" b="1" dirty="0" smtClean="0">
                <a:ea typeface="宋体" pitchFamily="2" charset="-122"/>
              </a:rPr>
              <a:t>小。</a:t>
            </a:r>
            <a:r>
              <a:rPr lang="zh-CN" altLang="en-US" sz="2400" b="1" dirty="0">
                <a:ea typeface="宋体" pitchFamily="2" charset="-122"/>
              </a:rPr>
              <a:t>这种</a:t>
            </a:r>
            <a:r>
              <a:rPr lang="en-US" altLang="zh-CN" sz="2400" b="1" dirty="0">
                <a:ea typeface="宋体" pitchFamily="2" charset="-122"/>
              </a:rPr>
              <a:t>PC</a:t>
            </a:r>
            <a:r>
              <a:rPr lang="zh-CN" altLang="en-US" sz="2400" b="1" dirty="0">
                <a:ea typeface="宋体" pitchFamily="2" charset="-122"/>
              </a:rPr>
              <a:t>对儿童来说会很方便，他们可以用它来代替纸</a:t>
            </a:r>
            <a:r>
              <a:rPr lang="zh-CN" altLang="en-US" sz="2400" b="1" dirty="0" smtClean="0">
                <a:ea typeface="宋体" pitchFamily="2" charset="-122"/>
              </a:rPr>
              <a:t>。由于</a:t>
            </a:r>
            <a:r>
              <a:rPr lang="zh-CN" altLang="en-US" sz="2400" b="1" dirty="0">
                <a:ea typeface="宋体" pitchFamily="2" charset="-122"/>
              </a:rPr>
              <a:t>这种</a:t>
            </a:r>
            <a:r>
              <a:rPr lang="en-US" altLang="zh-CN" sz="2400" b="1" dirty="0">
                <a:ea typeface="宋体" pitchFamily="2" charset="-122"/>
              </a:rPr>
              <a:t>PC</a:t>
            </a:r>
            <a:r>
              <a:rPr lang="zh-CN" altLang="en-US" sz="2400" b="1" dirty="0">
                <a:ea typeface="宋体" pitchFamily="2" charset="-122"/>
              </a:rPr>
              <a:t>需要一种新的语言</a:t>
            </a:r>
            <a:r>
              <a:rPr lang="zh-CN" altLang="en-US" sz="2400" b="1" dirty="0" smtClean="0">
                <a:ea typeface="宋体" pitchFamily="2" charset="-122"/>
              </a:rPr>
              <a:t>，阿伦</a:t>
            </a:r>
            <a:r>
              <a:rPr lang="zh-CN" altLang="en-US" sz="2400" b="1" dirty="0">
                <a:ea typeface="宋体" pitchFamily="2" charset="-122"/>
              </a:rPr>
              <a:t>便设计出了后来名震业界的</a:t>
            </a:r>
            <a:r>
              <a:rPr lang="en-US" altLang="zh-CN" sz="2400" b="1" dirty="0">
                <a:ea typeface="宋体" pitchFamily="2" charset="-122"/>
              </a:rPr>
              <a:t>Smalltalk</a:t>
            </a:r>
            <a:r>
              <a:rPr lang="zh-CN" altLang="en-US" sz="2400" b="1" dirty="0">
                <a:ea typeface="宋体" pitchFamily="2" charset="-122"/>
              </a:rPr>
              <a:t>语言。</a:t>
            </a:r>
            <a:r>
              <a:rPr lang="en-US" altLang="zh-CN" sz="2400" b="1" dirty="0">
                <a:ea typeface="宋体" pitchFamily="2" charset="-122"/>
              </a:rPr>
              <a:t>Smalltalk</a:t>
            </a:r>
            <a:r>
              <a:rPr lang="zh-CN" altLang="en-US" sz="2400" b="1" dirty="0">
                <a:ea typeface="宋体" pitchFamily="2" charset="-122"/>
              </a:rPr>
              <a:t>语言再现了阿伦的“分子</a:t>
            </a:r>
            <a:r>
              <a:rPr lang="en-US" altLang="zh-CN" sz="2400" b="1" dirty="0">
                <a:ea typeface="宋体" pitchFamily="2" charset="-122"/>
              </a:rPr>
              <a:t>PC</a:t>
            </a:r>
            <a:r>
              <a:rPr lang="zh-CN" altLang="en-US" sz="2400" b="1" dirty="0">
                <a:ea typeface="宋体" pitchFamily="2" charset="-122"/>
              </a:rPr>
              <a:t>思想”：程序好比一个个生物分子，通过信息相互连接。</a:t>
            </a:r>
            <a:r>
              <a:rPr lang="en-US" altLang="zh-CN" sz="2400" b="1" dirty="0">
                <a:ea typeface="宋体" pitchFamily="2" charset="-122"/>
              </a:rPr>
              <a:t>Smalltalk</a:t>
            </a:r>
            <a:r>
              <a:rPr lang="zh-CN" altLang="en-US" sz="2400" b="1" dirty="0">
                <a:ea typeface="宋体" pitchFamily="2" charset="-122"/>
              </a:rPr>
              <a:t>被业界公认为“面向对象编程系列语言”的代表作品。 </a:t>
            </a:r>
            <a:endParaRPr lang="en-AU" altLang="zh-CN" sz="2400" dirty="0" smtClean="0">
              <a:ea typeface="宋体" pitchFamily="2" charset="-122"/>
            </a:endParaRPr>
          </a:p>
        </p:txBody>
      </p:sp>
    </p:spTree>
    <p:extLst>
      <p:ext uri="{BB962C8B-B14F-4D97-AF65-F5344CB8AC3E}">
        <p14:creationId xmlns:p14="http://schemas.microsoft.com/office/powerpoint/2010/main" val="17830629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539552" y="1052736"/>
            <a:ext cx="8458200"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hangingPunct="1">
              <a:spcBef>
                <a:spcPct val="50000"/>
              </a:spcBef>
            </a:pPr>
            <a:r>
              <a:rPr kumimoji="1" lang="en-US" altLang="zh-CN" sz="2400" b="1" dirty="0" smtClean="0">
                <a:solidFill>
                  <a:srgbClr val="FF0000"/>
                </a:solidFill>
                <a:latin typeface="Times New Roman" pitchFamily="18" charset="0"/>
                <a:ea typeface="新宋体" pitchFamily="49" charset="-122"/>
              </a:rPr>
              <a:t>ALU </a:t>
            </a:r>
            <a:r>
              <a:rPr kumimoji="1" lang="zh-CN" altLang="en-US" sz="2400" b="1" dirty="0" smtClean="0">
                <a:solidFill>
                  <a:srgbClr val="FF0000"/>
                </a:solidFill>
                <a:latin typeface="Times New Roman" pitchFamily="18" charset="0"/>
                <a:ea typeface="新宋体" pitchFamily="49" charset="-122"/>
              </a:rPr>
              <a:t>指令</a:t>
            </a:r>
            <a:r>
              <a:rPr kumimoji="1" lang="zh-CN" altLang="en-US" sz="2400" b="1" dirty="0" smtClean="0">
                <a:solidFill>
                  <a:srgbClr val="063DE9"/>
                </a:solidFill>
                <a:latin typeface="Times New Roman" pitchFamily="18" charset="0"/>
                <a:ea typeface="新宋体" pitchFamily="49" charset="-122"/>
              </a:rPr>
              <a:t>：</a:t>
            </a:r>
            <a:r>
              <a:rPr kumimoji="1" lang="en-US" altLang="zh-CN" sz="2400" b="1" dirty="0" smtClean="0">
                <a:solidFill>
                  <a:srgbClr val="063DE9"/>
                </a:solidFill>
                <a:latin typeface="Times New Roman" pitchFamily="18" charset="0"/>
                <a:ea typeface="新宋体" pitchFamily="49" charset="-122"/>
              </a:rPr>
              <a:t>RR</a:t>
            </a:r>
            <a:r>
              <a:rPr kumimoji="1" lang="zh-CN" altLang="en-US" sz="2400" b="1" dirty="0" smtClean="0">
                <a:solidFill>
                  <a:srgbClr val="063DE9"/>
                </a:solidFill>
                <a:latin typeface="Times New Roman" pitchFamily="18" charset="0"/>
                <a:ea typeface="新宋体" pitchFamily="49" charset="-122"/>
              </a:rPr>
              <a:t>型和</a:t>
            </a:r>
            <a:r>
              <a:rPr kumimoji="1" lang="en-US" altLang="zh-CN" sz="2400" b="1" dirty="0" smtClean="0">
                <a:solidFill>
                  <a:srgbClr val="063DE9"/>
                </a:solidFill>
                <a:latin typeface="Times New Roman" pitchFamily="18" charset="0"/>
                <a:ea typeface="新宋体" pitchFamily="49" charset="-122"/>
              </a:rPr>
              <a:t>RI</a:t>
            </a:r>
            <a:r>
              <a:rPr kumimoji="1" lang="zh-CN" altLang="en-US" sz="2400" b="1" dirty="0" smtClean="0">
                <a:solidFill>
                  <a:srgbClr val="063DE9"/>
                </a:solidFill>
                <a:latin typeface="Times New Roman" pitchFamily="18" charset="0"/>
                <a:ea typeface="新宋体" pitchFamily="49" charset="-122"/>
              </a:rPr>
              <a:t>型</a:t>
            </a:r>
          </a:p>
          <a:p>
            <a:pPr algn="l" eaLnBrk="1" hangingPunct="1">
              <a:spcBef>
                <a:spcPct val="50000"/>
              </a:spcBef>
            </a:pPr>
            <a:r>
              <a:rPr kumimoji="1" lang="zh-CN" altLang="en-US" sz="2400" b="1" dirty="0" smtClean="0">
                <a:solidFill>
                  <a:srgbClr val="063DE9"/>
                </a:solidFill>
                <a:latin typeface="Times New Roman" pitchFamily="18" charset="0"/>
                <a:ea typeface="新宋体" pitchFamily="49" charset="-122"/>
              </a:rPr>
              <a:t>    </a:t>
            </a:r>
            <a:r>
              <a:rPr kumimoji="1" lang="en-US" altLang="zh-CN" sz="2400" b="1" dirty="0" smtClean="0">
                <a:solidFill>
                  <a:srgbClr val="063DE9"/>
                </a:solidFill>
                <a:latin typeface="Times New Roman" pitchFamily="18" charset="0"/>
                <a:ea typeface="新宋体" pitchFamily="49" charset="-122"/>
              </a:rPr>
              <a:t>RR</a:t>
            </a:r>
            <a:r>
              <a:rPr kumimoji="1" lang="zh-CN" altLang="en-US" sz="2400" b="1" dirty="0" smtClean="0">
                <a:solidFill>
                  <a:srgbClr val="063DE9"/>
                </a:solidFill>
                <a:latin typeface="Times New Roman" pitchFamily="18" charset="0"/>
                <a:ea typeface="新宋体" pitchFamily="49" charset="-122"/>
              </a:rPr>
              <a:t>型     </a:t>
            </a:r>
            <a:r>
              <a:rPr kumimoji="1" lang="en-US" altLang="zh-CN" sz="2400" b="1" dirty="0" err="1" smtClean="0">
                <a:solidFill>
                  <a:srgbClr val="063DE9"/>
                </a:solidFill>
                <a:latin typeface="Times New Roman" pitchFamily="18" charset="0"/>
                <a:ea typeface="新宋体" pitchFamily="49" charset="-122"/>
              </a:rPr>
              <a:t>rd</a:t>
            </a:r>
            <a:r>
              <a:rPr kumimoji="1" lang="en-US" altLang="zh-CN" sz="2400" b="1" dirty="0" smtClean="0">
                <a:solidFill>
                  <a:srgbClr val="063DE9"/>
                </a:solidFill>
                <a:latin typeface="Times New Roman" pitchFamily="18" charset="0"/>
                <a:ea typeface="新宋体" pitchFamily="49" charset="-122"/>
                <a:sym typeface="Wingdings" pitchFamily="2" charset="2"/>
              </a:rPr>
              <a:t>(rs1) op (rs2)  </a:t>
            </a:r>
            <a:r>
              <a:rPr kumimoji="1" lang="zh-CN" altLang="en-US" sz="2400" b="1" dirty="0" smtClean="0">
                <a:solidFill>
                  <a:srgbClr val="063DE9"/>
                </a:solidFill>
                <a:latin typeface="Times New Roman" pitchFamily="18" charset="0"/>
                <a:ea typeface="新宋体" pitchFamily="49" charset="-122"/>
                <a:sym typeface="Wingdings" pitchFamily="2" charset="2"/>
              </a:rPr>
              <a:t>或   </a:t>
            </a:r>
            <a:r>
              <a:rPr kumimoji="1" lang="en-US" altLang="zh-CN" sz="2400" b="1" dirty="0" smtClean="0">
                <a:solidFill>
                  <a:srgbClr val="063DE9"/>
                </a:solidFill>
                <a:latin typeface="Times New Roman" pitchFamily="18" charset="0"/>
                <a:ea typeface="新宋体" pitchFamily="49" charset="-122"/>
                <a:sym typeface="Wingdings" pitchFamily="2" charset="2"/>
              </a:rPr>
              <a:t>R(</a:t>
            </a:r>
            <a:r>
              <a:rPr kumimoji="1" lang="en-US" altLang="zh-CN" sz="2400" b="1" dirty="0" err="1" smtClean="0">
                <a:solidFill>
                  <a:srgbClr val="063DE9"/>
                </a:solidFill>
                <a:latin typeface="Times New Roman" pitchFamily="18" charset="0"/>
                <a:ea typeface="新宋体" pitchFamily="49" charset="-122"/>
                <a:sym typeface="Wingdings" pitchFamily="2" charset="2"/>
              </a:rPr>
              <a:t>rd</a:t>
            </a:r>
            <a:r>
              <a:rPr kumimoji="1" lang="en-US" altLang="zh-CN" sz="2400" b="1" dirty="0" smtClean="0">
                <a:solidFill>
                  <a:srgbClr val="063DE9"/>
                </a:solidFill>
                <a:latin typeface="Times New Roman" pitchFamily="18" charset="0"/>
                <a:ea typeface="新宋体" pitchFamily="49" charset="-122"/>
                <a:sym typeface="Wingdings" pitchFamily="2" charset="2"/>
              </a:rPr>
              <a:t>)  R(rs1) op R(rs2) </a:t>
            </a:r>
          </a:p>
          <a:p>
            <a:pPr algn="l" eaLnBrk="1" hangingPunct="1">
              <a:spcBef>
                <a:spcPct val="50000"/>
              </a:spcBef>
            </a:pPr>
            <a:r>
              <a:rPr kumimoji="1" lang="en-US" altLang="zh-CN" sz="2400" b="1" dirty="0" smtClean="0">
                <a:solidFill>
                  <a:srgbClr val="063DE9"/>
                </a:solidFill>
                <a:latin typeface="Times New Roman" pitchFamily="18" charset="0"/>
                <a:ea typeface="新宋体" pitchFamily="49" charset="-122"/>
                <a:sym typeface="Wingdings" pitchFamily="2" charset="2"/>
              </a:rPr>
              <a:t>    </a:t>
            </a:r>
            <a:r>
              <a:rPr kumimoji="1" lang="en-US" altLang="zh-CN" sz="2400" b="1" dirty="0" smtClean="0">
                <a:solidFill>
                  <a:srgbClr val="063DE9"/>
                </a:solidFill>
                <a:latin typeface="Times New Roman" pitchFamily="18" charset="0"/>
                <a:ea typeface="新宋体" pitchFamily="49" charset="-122"/>
              </a:rPr>
              <a:t>RI</a:t>
            </a:r>
            <a:r>
              <a:rPr kumimoji="1" lang="zh-CN" altLang="en-US" sz="2400" b="1" dirty="0" smtClean="0">
                <a:solidFill>
                  <a:srgbClr val="063DE9"/>
                </a:solidFill>
                <a:latin typeface="Times New Roman" pitchFamily="18" charset="0"/>
                <a:ea typeface="新宋体" pitchFamily="49" charset="-122"/>
              </a:rPr>
              <a:t>型      </a:t>
            </a:r>
            <a:r>
              <a:rPr kumimoji="1" lang="en-US" altLang="zh-CN" sz="2400" b="1" dirty="0" err="1" smtClean="0">
                <a:solidFill>
                  <a:srgbClr val="063DE9"/>
                </a:solidFill>
                <a:latin typeface="Times New Roman" pitchFamily="18" charset="0"/>
                <a:ea typeface="新宋体" pitchFamily="49" charset="-122"/>
              </a:rPr>
              <a:t>rd</a:t>
            </a:r>
            <a:r>
              <a:rPr kumimoji="1" lang="en-US" altLang="zh-CN" sz="2400" b="1" dirty="0" smtClean="0">
                <a:solidFill>
                  <a:srgbClr val="063DE9"/>
                </a:solidFill>
                <a:latin typeface="Times New Roman" pitchFamily="18" charset="0"/>
                <a:ea typeface="新宋体" pitchFamily="49" charset="-122"/>
                <a:sym typeface="Wingdings" pitchFamily="2" charset="2"/>
              </a:rPr>
              <a:t>(rs1) op </a:t>
            </a:r>
            <a:r>
              <a:rPr kumimoji="1" lang="en-US" altLang="zh-CN" sz="2400" b="1" dirty="0" err="1" smtClean="0">
                <a:solidFill>
                  <a:srgbClr val="063DE9"/>
                </a:solidFill>
                <a:latin typeface="Times New Roman" pitchFamily="18" charset="0"/>
                <a:ea typeface="新宋体" pitchFamily="49" charset="-122"/>
                <a:sym typeface="Wingdings" pitchFamily="2" charset="2"/>
              </a:rPr>
              <a:t>imme</a:t>
            </a:r>
            <a:r>
              <a:rPr kumimoji="1" lang="en-US" altLang="zh-CN" sz="2400" b="1" dirty="0" smtClean="0">
                <a:solidFill>
                  <a:srgbClr val="063DE9"/>
                </a:solidFill>
                <a:latin typeface="Times New Roman" pitchFamily="18" charset="0"/>
                <a:ea typeface="新宋体" pitchFamily="49" charset="-122"/>
                <a:sym typeface="Wingdings" pitchFamily="2" charset="2"/>
              </a:rPr>
              <a:t> </a:t>
            </a:r>
            <a:r>
              <a:rPr kumimoji="1" lang="zh-CN" altLang="en-US" sz="2400" b="1" dirty="0" smtClean="0">
                <a:solidFill>
                  <a:srgbClr val="063DE9"/>
                </a:solidFill>
                <a:latin typeface="Times New Roman" pitchFamily="18" charset="0"/>
                <a:ea typeface="新宋体" pitchFamily="49" charset="-122"/>
                <a:sym typeface="Wingdings" pitchFamily="2" charset="2"/>
              </a:rPr>
              <a:t>或  </a:t>
            </a:r>
            <a:r>
              <a:rPr kumimoji="1" lang="en-US" altLang="zh-CN" sz="2400" b="1" dirty="0" smtClean="0">
                <a:solidFill>
                  <a:srgbClr val="063DE9"/>
                </a:solidFill>
                <a:latin typeface="Times New Roman" pitchFamily="18" charset="0"/>
                <a:ea typeface="新宋体" pitchFamily="49" charset="-122"/>
                <a:sym typeface="Wingdings" pitchFamily="2" charset="2"/>
              </a:rPr>
              <a:t>R(</a:t>
            </a:r>
            <a:r>
              <a:rPr kumimoji="1" lang="en-US" altLang="zh-CN" sz="2400" b="1" dirty="0" err="1" smtClean="0">
                <a:solidFill>
                  <a:srgbClr val="063DE9"/>
                </a:solidFill>
                <a:latin typeface="Times New Roman" pitchFamily="18" charset="0"/>
                <a:ea typeface="新宋体" pitchFamily="49" charset="-122"/>
                <a:sym typeface="Wingdings" pitchFamily="2" charset="2"/>
              </a:rPr>
              <a:t>rd</a:t>
            </a:r>
            <a:r>
              <a:rPr kumimoji="1" lang="en-US" altLang="zh-CN" sz="2400" b="1" dirty="0" smtClean="0">
                <a:solidFill>
                  <a:srgbClr val="063DE9"/>
                </a:solidFill>
                <a:latin typeface="Times New Roman" pitchFamily="18" charset="0"/>
                <a:ea typeface="新宋体" pitchFamily="49" charset="-122"/>
                <a:sym typeface="Wingdings" pitchFamily="2" charset="2"/>
              </a:rPr>
              <a:t>)  R(rs1) op </a:t>
            </a:r>
            <a:r>
              <a:rPr kumimoji="1" lang="en-US" altLang="zh-CN" sz="2400" b="1" dirty="0" err="1" smtClean="0">
                <a:solidFill>
                  <a:srgbClr val="063DE9"/>
                </a:solidFill>
                <a:latin typeface="Times New Roman" pitchFamily="18" charset="0"/>
                <a:ea typeface="新宋体" pitchFamily="49" charset="-122"/>
                <a:sym typeface="Wingdings" pitchFamily="2" charset="2"/>
              </a:rPr>
              <a:t>imme</a:t>
            </a:r>
            <a:r>
              <a:rPr kumimoji="1" lang="en-US" altLang="zh-CN" sz="2400" b="1" dirty="0" smtClean="0">
                <a:solidFill>
                  <a:srgbClr val="063DE9"/>
                </a:solidFill>
                <a:latin typeface="Times New Roman" pitchFamily="18" charset="0"/>
                <a:ea typeface="新宋体" pitchFamily="49" charset="-122"/>
                <a:sym typeface="Wingdings" pitchFamily="2" charset="2"/>
              </a:rPr>
              <a:t> </a:t>
            </a:r>
          </a:p>
          <a:p>
            <a:pPr algn="l" eaLnBrk="1" hangingPunct="1">
              <a:spcBef>
                <a:spcPct val="50000"/>
              </a:spcBef>
            </a:pPr>
            <a:r>
              <a:rPr kumimoji="1" lang="zh-CN" altLang="en-US" sz="2400" b="1" dirty="0" smtClean="0">
                <a:solidFill>
                  <a:srgbClr val="FF0000"/>
                </a:solidFill>
                <a:latin typeface="黑体" pitchFamily="49" charset="-122"/>
              </a:rPr>
              <a:t>存储器访问</a:t>
            </a:r>
            <a:r>
              <a:rPr kumimoji="1" lang="zh-CN" altLang="en-US" sz="2400" b="1" dirty="0" smtClean="0">
                <a:solidFill>
                  <a:srgbClr val="FF0000"/>
                </a:solidFill>
                <a:latin typeface="Times New Roman" pitchFamily="18" charset="0"/>
              </a:rPr>
              <a:t>指令</a:t>
            </a:r>
            <a:r>
              <a:rPr kumimoji="1" lang="zh-CN" altLang="en-US" sz="2400" b="1" dirty="0" smtClean="0">
                <a:solidFill>
                  <a:srgbClr val="063DE9"/>
                </a:solidFill>
                <a:latin typeface="Times New Roman" pitchFamily="18" charset="0"/>
                <a:ea typeface="新宋体" pitchFamily="49" charset="-122"/>
              </a:rPr>
              <a:t>： </a:t>
            </a:r>
            <a:r>
              <a:rPr kumimoji="1" lang="en-US" altLang="zh-CN" sz="2400" b="1" dirty="0" smtClean="0">
                <a:solidFill>
                  <a:srgbClr val="063DE9"/>
                </a:solidFill>
                <a:latin typeface="Times New Roman" pitchFamily="18" charset="0"/>
                <a:ea typeface="新宋体" pitchFamily="49" charset="-122"/>
              </a:rPr>
              <a:t>RI</a:t>
            </a:r>
            <a:r>
              <a:rPr kumimoji="1" lang="zh-CN" altLang="en-US" sz="2400" b="1" dirty="0" smtClean="0">
                <a:solidFill>
                  <a:srgbClr val="063DE9"/>
                </a:solidFill>
                <a:latin typeface="Times New Roman" pitchFamily="18" charset="0"/>
                <a:ea typeface="新宋体" pitchFamily="49" charset="-122"/>
              </a:rPr>
              <a:t>型</a:t>
            </a:r>
          </a:p>
          <a:p>
            <a:pPr algn="l" eaLnBrk="1" hangingPunct="1">
              <a:spcBef>
                <a:spcPct val="50000"/>
              </a:spcBef>
            </a:pPr>
            <a:r>
              <a:rPr kumimoji="1" lang="en-US" altLang="zh-CN" sz="2400" b="1" dirty="0" smtClean="0">
                <a:solidFill>
                  <a:srgbClr val="063DE9"/>
                </a:solidFill>
                <a:latin typeface="Times New Roman" pitchFamily="18" charset="0"/>
                <a:ea typeface="新宋体" pitchFamily="49" charset="-122"/>
              </a:rPr>
              <a:t>load:  </a:t>
            </a:r>
            <a:r>
              <a:rPr kumimoji="1" lang="en-US" altLang="zh-CN" sz="2400" b="1" dirty="0" err="1" smtClean="0">
                <a:solidFill>
                  <a:srgbClr val="063DE9"/>
                </a:solidFill>
                <a:latin typeface="Times New Roman" pitchFamily="18" charset="0"/>
                <a:ea typeface="新宋体" pitchFamily="49" charset="-122"/>
              </a:rPr>
              <a:t>rd</a:t>
            </a:r>
            <a:r>
              <a:rPr kumimoji="1" lang="en-US" altLang="zh-CN" sz="2400" b="1" dirty="0" smtClean="0">
                <a:solidFill>
                  <a:srgbClr val="063DE9"/>
                </a:solidFill>
                <a:latin typeface="Times New Roman" pitchFamily="18" charset="0"/>
                <a:ea typeface="新宋体" pitchFamily="49" charset="-122"/>
                <a:sym typeface="Wingdings" pitchFamily="2" charset="2"/>
              </a:rPr>
              <a:t>((rs1) + </a:t>
            </a:r>
            <a:r>
              <a:rPr kumimoji="1" lang="en-US" altLang="zh-CN" sz="2400" b="1" dirty="0" err="1" smtClean="0">
                <a:solidFill>
                  <a:srgbClr val="063DE9"/>
                </a:solidFill>
                <a:latin typeface="Times New Roman" pitchFamily="18" charset="0"/>
                <a:ea typeface="新宋体" pitchFamily="49" charset="-122"/>
                <a:sym typeface="Wingdings" pitchFamily="2" charset="2"/>
              </a:rPr>
              <a:t>imme</a:t>
            </a:r>
            <a:r>
              <a:rPr kumimoji="1" lang="en-US" altLang="zh-CN" sz="2400" b="1" dirty="0" smtClean="0">
                <a:solidFill>
                  <a:srgbClr val="063DE9"/>
                </a:solidFill>
                <a:latin typeface="Times New Roman" pitchFamily="18" charset="0"/>
                <a:ea typeface="新宋体" pitchFamily="49" charset="-122"/>
                <a:sym typeface="Wingdings" pitchFamily="2" charset="2"/>
              </a:rPr>
              <a:t>)  </a:t>
            </a:r>
            <a:r>
              <a:rPr kumimoji="1" lang="zh-CN" altLang="en-US" sz="2400" b="1" dirty="0" smtClean="0">
                <a:solidFill>
                  <a:srgbClr val="063DE9"/>
                </a:solidFill>
                <a:latin typeface="Times New Roman" pitchFamily="18" charset="0"/>
                <a:ea typeface="新宋体" pitchFamily="49" charset="-122"/>
                <a:sym typeface="Wingdings" pitchFamily="2" charset="2"/>
              </a:rPr>
              <a:t>或  </a:t>
            </a:r>
            <a:r>
              <a:rPr kumimoji="1" lang="en-US" altLang="zh-CN" sz="2400" b="1" dirty="0" smtClean="0">
                <a:solidFill>
                  <a:srgbClr val="063DE9"/>
                </a:solidFill>
                <a:latin typeface="Times New Roman" pitchFamily="18" charset="0"/>
                <a:ea typeface="新宋体" pitchFamily="49" charset="-122"/>
                <a:sym typeface="Wingdings" pitchFamily="2" charset="2"/>
              </a:rPr>
              <a:t>R(</a:t>
            </a:r>
            <a:r>
              <a:rPr kumimoji="1" lang="en-US" altLang="zh-CN" sz="2400" b="1" dirty="0" err="1" smtClean="0">
                <a:solidFill>
                  <a:srgbClr val="063DE9"/>
                </a:solidFill>
                <a:latin typeface="Times New Roman" pitchFamily="18" charset="0"/>
                <a:ea typeface="新宋体" pitchFamily="49" charset="-122"/>
                <a:sym typeface="Wingdings" pitchFamily="2" charset="2"/>
              </a:rPr>
              <a:t>rd</a:t>
            </a:r>
            <a:r>
              <a:rPr kumimoji="1" lang="en-US" altLang="zh-CN" sz="2400" b="1" dirty="0" smtClean="0">
                <a:solidFill>
                  <a:srgbClr val="063DE9"/>
                </a:solidFill>
                <a:latin typeface="Times New Roman" pitchFamily="18" charset="0"/>
                <a:ea typeface="新宋体" pitchFamily="49" charset="-122"/>
                <a:sym typeface="Wingdings" pitchFamily="2" charset="2"/>
              </a:rPr>
              <a:t>)  mem[(rs1) + </a:t>
            </a:r>
            <a:r>
              <a:rPr kumimoji="1" lang="en-US" altLang="zh-CN" sz="2400" b="1" dirty="0" err="1" smtClean="0">
                <a:solidFill>
                  <a:srgbClr val="063DE9"/>
                </a:solidFill>
                <a:latin typeface="Times New Roman" pitchFamily="18" charset="0"/>
                <a:ea typeface="新宋体" pitchFamily="49" charset="-122"/>
                <a:sym typeface="Wingdings" pitchFamily="2" charset="2"/>
              </a:rPr>
              <a:t>imme</a:t>
            </a:r>
            <a:r>
              <a:rPr kumimoji="1" lang="en-US" altLang="zh-CN" sz="2400" b="1" dirty="0" smtClean="0">
                <a:solidFill>
                  <a:srgbClr val="063DE9"/>
                </a:solidFill>
                <a:latin typeface="Times New Roman" pitchFamily="18" charset="0"/>
                <a:ea typeface="新宋体" pitchFamily="49" charset="-122"/>
                <a:sym typeface="Wingdings" pitchFamily="2" charset="2"/>
              </a:rPr>
              <a:t>] </a:t>
            </a:r>
          </a:p>
          <a:p>
            <a:pPr algn="l" eaLnBrk="1" hangingPunct="1">
              <a:spcBef>
                <a:spcPct val="50000"/>
              </a:spcBef>
            </a:pPr>
            <a:r>
              <a:rPr kumimoji="1" lang="en-US" altLang="zh-CN" sz="2400" b="1" dirty="0" smtClean="0">
                <a:solidFill>
                  <a:srgbClr val="063DE9"/>
                </a:solidFill>
                <a:latin typeface="Times New Roman" pitchFamily="18" charset="0"/>
                <a:ea typeface="新宋体" pitchFamily="49" charset="-122"/>
                <a:sym typeface="Wingdings" pitchFamily="2" charset="2"/>
              </a:rPr>
              <a:t>store   </a:t>
            </a:r>
            <a:r>
              <a:rPr kumimoji="1" lang="en-US" altLang="zh-CN" sz="2400" b="1" dirty="0" err="1" smtClean="0">
                <a:solidFill>
                  <a:srgbClr val="063DE9"/>
                </a:solidFill>
                <a:latin typeface="Times New Roman" pitchFamily="18" charset="0"/>
                <a:ea typeface="新宋体" pitchFamily="49" charset="-122"/>
              </a:rPr>
              <a:t>rd</a:t>
            </a:r>
            <a:r>
              <a:rPr kumimoji="1" lang="en-US" altLang="zh-CN" sz="2400" b="1" dirty="0" smtClean="0">
                <a:solidFill>
                  <a:srgbClr val="063DE9"/>
                </a:solidFill>
                <a:latin typeface="Times New Roman" pitchFamily="18" charset="0"/>
                <a:ea typeface="新宋体" pitchFamily="49" charset="-122"/>
                <a:sym typeface="Wingdings" pitchFamily="2" charset="2"/>
              </a:rPr>
              <a:t>((rs1) + </a:t>
            </a:r>
            <a:r>
              <a:rPr kumimoji="1" lang="en-US" altLang="zh-CN" sz="2400" b="1" dirty="0" err="1" smtClean="0">
                <a:solidFill>
                  <a:srgbClr val="063DE9"/>
                </a:solidFill>
                <a:latin typeface="Times New Roman" pitchFamily="18" charset="0"/>
                <a:ea typeface="新宋体" pitchFamily="49" charset="-122"/>
                <a:sym typeface="Wingdings" pitchFamily="2" charset="2"/>
              </a:rPr>
              <a:t>imme</a:t>
            </a:r>
            <a:r>
              <a:rPr kumimoji="1" lang="en-US" altLang="zh-CN" sz="2400" b="1" dirty="0" smtClean="0">
                <a:solidFill>
                  <a:srgbClr val="063DE9"/>
                </a:solidFill>
                <a:latin typeface="Times New Roman" pitchFamily="18" charset="0"/>
                <a:ea typeface="新宋体" pitchFamily="49" charset="-122"/>
                <a:sym typeface="Wingdings" pitchFamily="2" charset="2"/>
              </a:rPr>
              <a:t>) </a:t>
            </a:r>
            <a:r>
              <a:rPr kumimoji="1" lang="zh-CN" altLang="en-US" sz="2400" b="1" dirty="0" smtClean="0">
                <a:solidFill>
                  <a:srgbClr val="063DE9"/>
                </a:solidFill>
                <a:latin typeface="Times New Roman" pitchFamily="18" charset="0"/>
                <a:ea typeface="新宋体" pitchFamily="49" charset="-122"/>
                <a:sym typeface="Wingdings" pitchFamily="2" charset="2"/>
              </a:rPr>
              <a:t>或  </a:t>
            </a:r>
            <a:r>
              <a:rPr kumimoji="1" lang="en-US" altLang="zh-CN" sz="2400" b="1" dirty="0" smtClean="0">
                <a:solidFill>
                  <a:srgbClr val="063DE9"/>
                </a:solidFill>
                <a:latin typeface="Times New Roman" pitchFamily="18" charset="0"/>
                <a:ea typeface="新宋体" pitchFamily="49" charset="-122"/>
                <a:sym typeface="Wingdings" pitchFamily="2" charset="2"/>
              </a:rPr>
              <a:t>R(</a:t>
            </a:r>
            <a:r>
              <a:rPr kumimoji="1" lang="en-US" altLang="zh-CN" sz="2400" b="1" dirty="0" err="1" smtClean="0">
                <a:solidFill>
                  <a:srgbClr val="063DE9"/>
                </a:solidFill>
                <a:latin typeface="Times New Roman" pitchFamily="18" charset="0"/>
                <a:ea typeface="新宋体" pitchFamily="49" charset="-122"/>
                <a:sym typeface="Wingdings" pitchFamily="2" charset="2"/>
              </a:rPr>
              <a:t>rd</a:t>
            </a:r>
            <a:r>
              <a:rPr kumimoji="1" lang="en-US" altLang="zh-CN" sz="2400" b="1" dirty="0" smtClean="0">
                <a:solidFill>
                  <a:srgbClr val="063DE9"/>
                </a:solidFill>
                <a:latin typeface="Times New Roman" pitchFamily="18" charset="0"/>
                <a:ea typeface="新宋体" pitchFamily="49" charset="-122"/>
                <a:sym typeface="Wingdings" pitchFamily="2" charset="2"/>
              </a:rPr>
              <a:t>)  mem[(rs1) + </a:t>
            </a:r>
            <a:r>
              <a:rPr kumimoji="1" lang="en-US" altLang="zh-CN" sz="2400" b="1" dirty="0" err="1" smtClean="0">
                <a:solidFill>
                  <a:srgbClr val="063DE9"/>
                </a:solidFill>
                <a:latin typeface="Times New Roman" pitchFamily="18" charset="0"/>
                <a:ea typeface="新宋体" pitchFamily="49" charset="-122"/>
                <a:sym typeface="Wingdings" pitchFamily="2" charset="2"/>
              </a:rPr>
              <a:t>imme</a:t>
            </a:r>
            <a:r>
              <a:rPr kumimoji="1" lang="en-US" altLang="zh-CN" sz="2400" b="1" dirty="0" smtClean="0">
                <a:solidFill>
                  <a:srgbClr val="063DE9"/>
                </a:solidFill>
                <a:latin typeface="Times New Roman" pitchFamily="18" charset="0"/>
                <a:ea typeface="新宋体" pitchFamily="49" charset="-122"/>
                <a:sym typeface="Wingdings" pitchFamily="2" charset="2"/>
              </a:rPr>
              <a:t>] </a:t>
            </a:r>
            <a:endParaRPr kumimoji="1" lang="en-US" altLang="zh-CN" sz="2400" b="1" dirty="0" smtClean="0">
              <a:solidFill>
                <a:srgbClr val="063DE9"/>
              </a:solidFill>
              <a:latin typeface="Times New Roman" pitchFamily="18" charset="0"/>
              <a:ea typeface="新宋体" pitchFamily="49" charset="-122"/>
            </a:endParaRPr>
          </a:p>
          <a:p>
            <a:pPr algn="l" eaLnBrk="1" hangingPunct="1">
              <a:spcBef>
                <a:spcPct val="50000"/>
              </a:spcBef>
            </a:pPr>
            <a:r>
              <a:rPr kumimoji="1" lang="zh-CN" altLang="en-US" sz="2400" b="1" dirty="0" smtClean="0">
                <a:solidFill>
                  <a:srgbClr val="FF0000"/>
                </a:solidFill>
                <a:latin typeface="宋体" pitchFamily="2" charset="-122"/>
              </a:rPr>
              <a:t>转移</a:t>
            </a:r>
            <a:r>
              <a:rPr kumimoji="1" lang="en-US" altLang="zh-CN" sz="2400" b="1" dirty="0" smtClean="0">
                <a:solidFill>
                  <a:srgbClr val="FF0000"/>
                </a:solidFill>
                <a:latin typeface="宋体" pitchFamily="2" charset="-122"/>
              </a:rPr>
              <a:t>/</a:t>
            </a:r>
            <a:r>
              <a:rPr kumimoji="1" lang="zh-CN" altLang="en-US" sz="2400" b="1" dirty="0" smtClean="0">
                <a:solidFill>
                  <a:srgbClr val="FF0000"/>
                </a:solidFill>
                <a:latin typeface="宋体" pitchFamily="2" charset="-122"/>
              </a:rPr>
              <a:t>跳转</a:t>
            </a:r>
            <a:r>
              <a:rPr kumimoji="1" lang="en-US" altLang="zh-CN" sz="2400" b="1" dirty="0" smtClean="0">
                <a:solidFill>
                  <a:srgbClr val="FF0000"/>
                </a:solidFill>
                <a:latin typeface="宋体" pitchFamily="2" charset="-122"/>
              </a:rPr>
              <a:t>:</a:t>
            </a:r>
            <a:r>
              <a:rPr kumimoji="1" lang="en-US" altLang="zh-CN" sz="2400" dirty="0" smtClean="0">
                <a:solidFill>
                  <a:srgbClr val="063DE9"/>
                </a:solidFill>
                <a:latin typeface="黑体" pitchFamily="49" charset="-122"/>
                <a:ea typeface="黑体" pitchFamily="49" charset="-122"/>
              </a:rPr>
              <a:t> </a:t>
            </a:r>
            <a:r>
              <a:rPr kumimoji="1" lang="en-US" altLang="zh-CN" sz="2400" dirty="0" smtClean="0">
                <a:solidFill>
                  <a:srgbClr val="063DE9"/>
                </a:solidFill>
              </a:rPr>
              <a:t>BR</a:t>
            </a:r>
            <a:r>
              <a:rPr kumimoji="1" lang="zh-CN" altLang="en-US" sz="2400" dirty="0" smtClean="0">
                <a:solidFill>
                  <a:srgbClr val="063DE9"/>
                </a:solidFill>
                <a:latin typeface="宋体" pitchFamily="2" charset="-122"/>
              </a:rPr>
              <a:t>型</a:t>
            </a:r>
            <a:endParaRPr kumimoji="1" lang="zh-CN" altLang="en-US" sz="2400" dirty="0" smtClean="0">
              <a:solidFill>
                <a:srgbClr val="063DE9"/>
              </a:solidFill>
              <a:ea typeface="新宋体" pitchFamily="49" charset="-122"/>
            </a:endParaRPr>
          </a:p>
          <a:p>
            <a:pPr algn="l" eaLnBrk="1" hangingPunct="1">
              <a:spcBef>
                <a:spcPct val="50000"/>
              </a:spcBef>
            </a:pPr>
            <a:r>
              <a:rPr kumimoji="1" lang="zh-CN" altLang="en-US" sz="2400" b="1" dirty="0" smtClean="0">
                <a:solidFill>
                  <a:srgbClr val="FF0000"/>
                </a:solidFill>
              </a:rPr>
              <a:t>条件</a:t>
            </a:r>
            <a:r>
              <a:rPr kumimoji="1" lang="zh-CN" altLang="en-US" sz="2400" b="1" dirty="0" smtClean="0">
                <a:solidFill>
                  <a:srgbClr val="FF0000"/>
                </a:solidFill>
                <a:latin typeface="黑体" pitchFamily="49" charset="-122"/>
              </a:rPr>
              <a:t>转移</a:t>
            </a:r>
            <a:r>
              <a:rPr kumimoji="1" lang="zh-CN" altLang="en-US" sz="2400" dirty="0" smtClean="0">
                <a:solidFill>
                  <a:srgbClr val="063DE9"/>
                </a:solidFill>
                <a:latin typeface="黑体" pitchFamily="49" charset="-122"/>
                <a:ea typeface="黑体" pitchFamily="49" charset="-122"/>
              </a:rPr>
              <a:t>  </a:t>
            </a:r>
            <a:r>
              <a:rPr kumimoji="1" lang="en-US" altLang="zh-CN" sz="2400" b="1" dirty="0" err="1" smtClean="0">
                <a:solidFill>
                  <a:srgbClr val="063DE9"/>
                </a:solidFill>
                <a:ea typeface="新宋体" pitchFamily="49" charset="-122"/>
              </a:rPr>
              <a:t>beq</a:t>
            </a:r>
            <a:r>
              <a:rPr kumimoji="1" lang="zh-CN" altLang="en-US" sz="2400" b="1" dirty="0" smtClean="0">
                <a:solidFill>
                  <a:srgbClr val="063DE9"/>
                </a:solidFill>
                <a:ea typeface="新宋体" pitchFamily="49" charset="-122"/>
              </a:rPr>
              <a:t>：  </a:t>
            </a:r>
            <a:r>
              <a:rPr kumimoji="1" lang="en-US" altLang="zh-CN" sz="2400" b="1" dirty="0" smtClean="0">
                <a:solidFill>
                  <a:srgbClr val="063DE9"/>
                </a:solidFill>
                <a:ea typeface="新宋体" pitchFamily="49" charset="-122"/>
              </a:rPr>
              <a:t>if z=1 then pc=</a:t>
            </a:r>
            <a:r>
              <a:rPr kumimoji="1" lang="en-US" altLang="zh-CN" sz="2400" b="1" dirty="0" err="1" smtClean="0">
                <a:solidFill>
                  <a:srgbClr val="063DE9"/>
                </a:solidFill>
                <a:ea typeface="新宋体" pitchFamily="49" charset="-122"/>
              </a:rPr>
              <a:t>pc+disp</a:t>
            </a:r>
            <a:r>
              <a:rPr kumimoji="1" lang="zh-CN" altLang="en-US" sz="2400" b="1" dirty="0" smtClean="0">
                <a:solidFill>
                  <a:srgbClr val="063DE9"/>
                </a:solidFill>
                <a:ea typeface="新宋体" pitchFamily="49" charset="-122"/>
              </a:rPr>
              <a:t>，</a:t>
            </a:r>
            <a:r>
              <a:rPr kumimoji="1" lang="en-US" altLang="zh-CN" sz="2400" b="1" dirty="0" smtClean="0">
                <a:solidFill>
                  <a:srgbClr val="063DE9"/>
                </a:solidFill>
                <a:ea typeface="新宋体" pitchFamily="49" charset="-122"/>
              </a:rPr>
              <a:t>else pc=pc+1</a:t>
            </a:r>
          </a:p>
          <a:p>
            <a:pPr algn="l" eaLnBrk="1" hangingPunct="1">
              <a:spcBef>
                <a:spcPct val="50000"/>
              </a:spcBef>
            </a:pPr>
            <a:r>
              <a:rPr kumimoji="1" lang="en-US" altLang="zh-CN" sz="2400" b="1" dirty="0" smtClean="0">
                <a:solidFill>
                  <a:srgbClr val="063DE9"/>
                </a:solidFill>
                <a:ea typeface="新宋体" pitchFamily="49" charset="-122"/>
              </a:rPr>
              <a:t>                  </a:t>
            </a:r>
            <a:r>
              <a:rPr kumimoji="1" lang="en-US" altLang="zh-CN" sz="2400" b="1" dirty="0" err="1" smtClean="0">
                <a:solidFill>
                  <a:srgbClr val="063DE9"/>
                </a:solidFill>
                <a:ea typeface="新宋体" pitchFamily="49" charset="-122"/>
              </a:rPr>
              <a:t>bne</a:t>
            </a:r>
            <a:r>
              <a:rPr kumimoji="1" lang="en-US" altLang="zh-CN" sz="2400" b="1" dirty="0" smtClean="0">
                <a:solidFill>
                  <a:srgbClr val="063DE9"/>
                </a:solidFill>
                <a:ea typeface="新宋体" pitchFamily="49" charset="-122"/>
              </a:rPr>
              <a:t>:    if z=0 then pc=</a:t>
            </a:r>
            <a:r>
              <a:rPr kumimoji="1" lang="en-US" altLang="zh-CN" sz="2400" b="1" dirty="0" err="1" smtClean="0">
                <a:solidFill>
                  <a:srgbClr val="063DE9"/>
                </a:solidFill>
                <a:ea typeface="新宋体" pitchFamily="49" charset="-122"/>
              </a:rPr>
              <a:t>pc+disp</a:t>
            </a:r>
            <a:r>
              <a:rPr kumimoji="1" lang="en-US" altLang="zh-CN" sz="2400" b="1" dirty="0" smtClean="0">
                <a:solidFill>
                  <a:srgbClr val="063DE9"/>
                </a:solidFill>
                <a:ea typeface="新宋体" pitchFamily="49" charset="-122"/>
              </a:rPr>
              <a:t>,   else pc=pc+1</a:t>
            </a:r>
          </a:p>
          <a:p>
            <a:pPr algn="l" eaLnBrk="1" hangingPunct="1">
              <a:spcBef>
                <a:spcPct val="50000"/>
              </a:spcBef>
            </a:pPr>
            <a:r>
              <a:rPr kumimoji="1" lang="zh-CN" altLang="en-US" sz="2400" b="1" dirty="0" smtClean="0">
                <a:solidFill>
                  <a:srgbClr val="FF0000"/>
                </a:solidFill>
                <a:latin typeface="宋体" pitchFamily="2" charset="-122"/>
              </a:rPr>
              <a:t>无条件转移</a:t>
            </a:r>
            <a:r>
              <a:rPr kumimoji="1" lang="en-US" altLang="zh-CN" sz="2400" b="1" dirty="0" smtClean="0">
                <a:solidFill>
                  <a:srgbClr val="FF0000"/>
                </a:solidFill>
                <a:latin typeface="宋体" pitchFamily="2" charset="-122"/>
              </a:rPr>
              <a:t>:</a:t>
            </a:r>
            <a:r>
              <a:rPr kumimoji="1" lang="en-US" altLang="zh-CN" sz="2400" dirty="0" smtClean="0">
                <a:solidFill>
                  <a:srgbClr val="063DE9"/>
                </a:solidFill>
                <a:latin typeface="黑体" pitchFamily="49" charset="-122"/>
                <a:ea typeface="黑体" pitchFamily="49" charset="-122"/>
              </a:rPr>
              <a:t> </a:t>
            </a:r>
            <a:r>
              <a:rPr kumimoji="1" lang="en-US" altLang="zh-CN" sz="2400" b="1" dirty="0" smtClean="0">
                <a:solidFill>
                  <a:srgbClr val="063DE9"/>
                </a:solidFill>
                <a:ea typeface="新宋体" pitchFamily="49" charset="-122"/>
              </a:rPr>
              <a:t>Branch : pc=pc + </a:t>
            </a:r>
            <a:r>
              <a:rPr kumimoji="1" lang="en-US" altLang="zh-CN" sz="2400" b="1" dirty="0" err="1" smtClean="0">
                <a:solidFill>
                  <a:srgbClr val="063DE9"/>
                </a:solidFill>
                <a:ea typeface="新宋体" pitchFamily="49" charset="-122"/>
              </a:rPr>
              <a:t>disp</a:t>
            </a:r>
            <a:endParaRPr kumimoji="1" lang="en-US" altLang="zh-CN" sz="2400" b="1" dirty="0" smtClean="0">
              <a:solidFill>
                <a:srgbClr val="063DE9"/>
              </a:solidFill>
              <a:latin typeface="Times New Roman" pitchFamily="18" charset="0"/>
              <a:ea typeface="新宋体" pitchFamily="49" charset="-122"/>
            </a:endParaRPr>
          </a:p>
        </p:txBody>
      </p:sp>
      <p:sp>
        <p:nvSpPr>
          <p:cNvPr id="34819" name="Rectangle 4"/>
          <p:cNvSpPr>
            <a:spLocks noChangeArrowheads="1"/>
          </p:cNvSpPr>
          <p:nvPr/>
        </p:nvSpPr>
        <p:spPr bwMode="auto">
          <a:xfrm>
            <a:off x="539552" y="328246"/>
            <a:ext cx="34307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zh-CN" altLang="en-US" sz="2800" b="1" dirty="0" smtClean="0">
                <a:solidFill>
                  <a:srgbClr val="FF0000"/>
                </a:solidFill>
                <a:latin typeface="宋体" pitchFamily="2" charset="-122"/>
              </a:rPr>
              <a:t>指令将完成的操作：</a:t>
            </a:r>
          </a:p>
        </p:txBody>
      </p:sp>
    </p:spTree>
    <p:extLst>
      <p:ext uri="{BB962C8B-B14F-4D97-AF65-F5344CB8AC3E}">
        <p14:creationId xmlns:p14="http://schemas.microsoft.com/office/powerpoint/2010/main" val="3171126523"/>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r>
              <a:rPr lang="en-AU" altLang="zh-CN" smtClean="0"/>
              <a:t>Chapter 4 — The Processor — </a:t>
            </a:r>
            <a:fld id="{23B99BC3-250D-4C6D-AFC3-96C6B6967280}" type="slidenum">
              <a:rPr lang="en-AU" altLang="zh-CN" smtClean="0"/>
              <a:pPr/>
              <a:t>9</a:t>
            </a:fld>
            <a:endParaRPr lang="en-AU" altLang="zh-CN"/>
          </a:p>
        </p:txBody>
      </p:sp>
      <p:sp>
        <p:nvSpPr>
          <p:cNvPr id="3" name="矩形 2"/>
          <p:cNvSpPr/>
          <p:nvPr/>
        </p:nvSpPr>
        <p:spPr>
          <a:xfrm>
            <a:off x="574532" y="1412776"/>
            <a:ext cx="8353053" cy="3785652"/>
          </a:xfrm>
          <a:prstGeom prst="rect">
            <a:avLst/>
          </a:prstGeom>
        </p:spPr>
        <p:txBody>
          <a:bodyPr wrap="square">
            <a:spAutoFit/>
          </a:bodyPr>
          <a:lstStyle/>
          <a:p>
            <a:pPr algn="l"/>
            <a:r>
              <a:rPr lang="en-US" altLang="zh-CN" sz="2000" dirty="0">
                <a:latin typeface="仿宋" panose="02010609060101010101" pitchFamily="49" charset="-122"/>
                <a:ea typeface="仿宋" panose="02010609060101010101" pitchFamily="49" charset="-122"/>
              </a:rPr>
              <a:t>`timescale </a:t>
            </a:r>
            <a:r>
              <a:rPr lang="en-US" altLang="zh-CN" sz="2000" dirty="0" err="1">
                <a:latin typeface="仿宋" panose="02010609060101010101" pitchFamily="49" charset="-122"/>
                <a:ea typeface="仿宋" panose="02010609060101010101" pitchFamily="49" charset="-122"/>
              </a:rPr>
              <a:t>1ns</a:t>
            </a:r>
            <a:r>
              <a:rPr lang="en-US" altLang="zh-CN" sz="2000" dirty="0">
                <a:latin typeface="仿宋" panose="02010609060101010101" pitchFamily="49" charset="-122"/>
                <a:ea typeface="仿宋" panose="02010609060101010101" pitchFamily="49" charset="-122"/>
              </a:rPr>
              <a:t> / </a:t>
            </a:r>
            <a:r>
              <a:rPr lang="en-US" altLang="zh-CN" sz="2000" dirty="0" err="1">
                <a:latin typeface="仿宋" panose="02010609060101010101" pitchFamily="49" charset="-122"/>
                <a:ea typeface="仿宋" panose="02010609060101010101" pitchFamily="49" charset="-122"/>
              </a:rPr>
              <a:t>1ps</a:t>
            </a:r>
            <a:endParaRPr lang="en-US" altLang="zh-CN" sz="2000" dirty="0" smtClean="0">
              <a:latin typeface="仿宋" panose="02010609060101010101" pitchFamily="49" charset="-122"/>
              <a:ea typeface="仿宋" panose="02010609060101010101" pitchFamily="49" charset="-122"/>
            </a:endParaRPr>
          </a:p>
          <a:p>
            <a:pPr algn="l"/>
            <a:r>
              <a:rPr lang="en-US" altLang="zh-CN" sz="2000" dirty="0" smtClean="0">
                <a:latin typeface="仿宋" panose="02010609060101010101" pitchFamily="49" charset="-122"/>
                <a:ea typeface="仿宋" panose="02010609060101010101" pitchFamily="49" charset="-122"/>
              </a:rPr>
              <a:t>module </a:t>
            </a:r>
            <a:r>
              <a:rPr lang="en-US" altLang="zh-CN" sz="2000" dirty="0" err="1">
                <a:latin typeface="仿宋" panose="02010609060101010101" pitchFamily="49" charset="-122"/>
                <a:ea typeface="仿宋" panose="02010609060101010101" pitchFamily="49" charset="-122"/>
              </a:rPr>
              <a:t>RegisterFile</a:t>
            </a:r>
            <a:r>
              <a:rPr lang="en-US" altLang="zh-CN" sz="2000" dirty="0">
                <a:latin typeface="仿宋" panose="02010609060101010101" pitchFamily="49" charset="-122"/>
                <a:ea typeface="仿宋" panose="02010609060101010101" pitchFamily="49" charset="-122"/>
              </a:rPr>
              <a:t>(</a:t>
            </a:r>
          </a:p>
          <a:p>
            <a:pPr algn="l"/>
            <a:r>
              <a:rPr lang="en-US" altLang="zh-CN" sz="2000" dirty="0">
                <a:latin typeface="仿宋" panose="02010609060101010101" pitchFamily="49" charset="-122"/>
                <a:ea typeface="仿宋" panose="02010609060101010101" pitchFamily="49" charset="-122"/>
              </a:rPr>
              <a:t>     input </a:t>
            </a:r>
            <a:r>
              <a:rPr lang="en-US" altLang="zh-CN" sz="2000" dirty="0" err="1">
                <a:latin typeface="仿宋" panose="02010609060101010101" pitchFamily="49" charset="-122"/>
                <a:ea typeface="仿宋" panose="02010609060101010101" pitchFamily="49" charset="-122"/>
              </a:rPr>
              <a:t>CLK</a:t>
            </a:r>
            <a:r>
              <a:rPr lang="en-US" altLang="zh-CN" sz="2000" dirty="0">
                <a:latin typeface="仿宋" panose="02010609060101010101" pitchFamily="49" charset="-122"/>
                <a:ea typeface="仿宋" panose="02010609060101010101" pitchFamily="49" charset="-122"/>
              </a:rPr>
              <a:t>,         </a:t>
            </a:r>
            <a:r>
              <a:rPr lang="en-US" altLang="zh-CN" sz="2000" dirty="0" smtClean="0">
                <a:latin typeface="仿宋" panose="02010609060101010101" pitchFamily="49" charset="-122"/>
                <a:ea typeface="仿宋" panose="02010609060101010101" pitchFamily="49" charset="-122"/>
              </a:rPr>
              <a:t> // </a:t>
            </a:r>
            <a:r>
              <a:rPr lang="zh-CN" altLang="en-US" sz="2000" dirty="0">
                <a:latin typeface="仿宋" panose="02010609060101010101" pitchFamily="49" charset="-122"/>
                <a:ea typeface="仿宋" panose="02010609060101010101" pitchFamily="49" charset="-122"/>
              </a:rPr>
              <a:t>时钟</a:t>
            </a:r>
          </a:p>
          <a:p>
            <a:pPr algn="l"/>
            <a:r>
              <a:rPr lang="zh-CN" altLang="en-US" sz="2000" dirty="0">
                <a:latin typeface="仿宋" panose="02010609060101010101" pitchFamily="49" charset="-122"/>
                <a:ea typeface="仿宋" panose="02010609060101010101" pitchFamily="49" charset="-122"/>
              </a:rPr>
              <a:t>     </a:t>
            </a:r>
            <a:r>
              <a:rPr lang="en-US" altLang="zh-CN" sz="2000" dirty="0">
                <a:latin typeface="仿宋" panose="02010609060101010101" pitchFamily="49" charset="-122"/>
                <a:ea typeface="仿宋" panose="02010609060101010101" pitchFamily="49" charset="-122"/>
              </a:rPr>
              <a:t>input </a:t>
            </a:r>
            <a:r>
              <a:rPr lang="en-US" altLang="zh-CN" sz="2000" dirty="0" err="1">
                <a:latin typeface="仿宋" panose="02010609060101010101" pitchFamily="49" charset="-122"/>
                <a:ea typeface="仿宋" panose="02010609060101010101" pitchFamily="49" charset="-122"/>
              </a:rPr>
              <a:t>RegWre</a:t>
            </a:r>
            <a:r>
              <a:rPr lang="en-US" altLang="zh-CN" sz="2000" dirty="0">
                <a:latin typeface="仿宋" panose="02010609060101010101" pitchFamily="49" charset="-122"/>
                <a:ea typeface="仿宋" panose="02010609060101010101" pitchFamily="49" charset="-122"/>
              </a:rPr>
              <a:t>,      </a:t>
            </a:r>
            <a:r>
              <a:rPr lang="en-US" altLang="zh-CN" sz="2000" dirty="0" smtClean="0">
                <a:latin typeface="仿宋" panose="02010609060101010101" pitchFamily="49" charset="-122"/>
                <a:ea typeface="仿宋" panose="02010609060101010101" pitchFamily="49" charset="-122"/>
              </a:rPr>
              <a:t>// </a:t>
            </a:r>
            <a:r>
              <a:rPr lang="zh-CN" altLang="en-US" sz="2000" dirty="0">
                <a:latin typeface="仿宋" panose="02010609060101010101" pitchFamily="49" charset="-122"/>
                <a:ea typeface="仿宋" panose="02010609060101010101" pitchFamily="49" charset="-122"/>
              </a:rPr>
              <a:t>写使能信号，为</a:t>
            </a:r>
            <a:r>
              <a:rPr lang="en-US" altLang="zh-CN" sz="2000" dirty="0">
                <a:latin typeface="仿宋" panose="02010609060101010101" pitchFamily="49" charset="-122"/>
                <a:ea typeface="仿宋" panose="02010609060101010101" pitchFamily="49" charset="-122"/>
              </a:rPr>
              <a:t>1</a:t>
            </a:r>
            <a:r>
              <a:rPr lang="zh-CN" altLang="en-US" sz="2000" dirty="0">
                <a:latin typeface="仿宋" panose="02010609060101010101" pitchFamily="49" charset="-122"/>
                <a:ea typeface="仿宋" panose="02010609060101010101" pitchFamily="49" charset="-122"/>
              </a:rPr>
              <a:t>时，在时钟上升沿写入</a:t>
            </a:r>
          </a:p>
          <a:p>
            <a:pPr algn="l"/>
            <a:r>
              <a:rPr lang="zh-CN" altLang="en-US" sz="2000" dirty="0">
                <a:latin typeface="仿宋" panose="02010609060101010101" pitchFamily="49" charset="-122"/>
                <a:ea typeface="仿宋" panose="02010609060101010101" pitchFamily="49" charset="-122"/>
              </a:rPr>
              <a:t>    </a:t>
            </a:r>
            <a:r>
              <a:rPr lang="zh-CN" altLang="en-US" sz="2000" dirty="0" smtClean="0">
                <a:latin typeface="仿宋" panose="02010609060101010101" pitchFamily="49" charset="-122"/>
                <a:ea typeface="仿宋" panose="02010609060101010101" pitchFamily="49" charset="-122"/>
              </a:rPr>
              <a:t> </a:t>
            </a:r>
            <a:r>
              <a:rPr lang="en-US" altLang="zh-CN" sz="2000" dirty="0" smtClean="0">
                <a:latin typeface="仿宋" panose="02010609060101010101" pitchFamily="49" charset="-122"/>
                <a:ea typeface="仿宋" panose="02010609060101010101" pitchFamily="49" charset="-122"/>
              </a:rPr>
              <a:t>input </a:t>
            </a:r>
            <a:r>
              <a:rPr lang="en-US" altLang="zh-CN" sz="2000" dirty="0">
                <a:latin typeface="仿宋" panose="02010609060101010101" pitchFamily="49" charset="-122"/>
                <a:ea typeface="仿宋" panose="02010609060101010101" pitchFamily="49" charset="-122"/>
              </a:rPr>
              <a:t>[4:0] </a:t>
            </a:r>
            <a:r>
              <a:rPr lang="en-US" altLang="zh-CN" sz="2000" dirty="0" err="1">
                <a:latin typeface="仿宋" panose="02010609060101010101" pitchFamily="49" charset="-122"/>
                <a:ea typeface="仿宋" panose="02010609060101010101" pitchFamily="49" charset="-122"/>
              </a:rPr>
              <a:t>rs</a:t>
            </a:r>
            <a:r>
              <a:rPr lang="en-US" altLang="zh-CN" sz="2000" dirty="0">
                <a:latin typeface="仿宋" panose="02010609060101010101" pitchFamily="49" charset="-122"/>
                <a:ea typeface="仿宋" panose="02010609060101010101" pitchFamily="49" charset="-122"/>
              </a:rPr>
              <a:t>,            // </a:t>
            </a:r>
            <a:r>
              <a:rPr lang="en-US" altLang="zh-CN" sz="2000" dirty="0" err="1">
                <a:latin typeface="仿宋" panose="02010609060101010101" pitchFamily="49" charset="-122"/>
                <a:ea typeface="仿宋" panose="02010609060101010101" pitchFamily="49" charset="-122"/>
              </a:rPr>
              <a:t>rs</a:t>
            </a:r>
            <a:r>
              <a:rPr lang="zh-CN" altLang="en-US" sz="2000" dirty="0">
                <a:latin typeface="仿宋" panose="02010609060101010101" pitchFamily="49" charset="-122"/>
                <a:ea typeface="仿宋" panose="02010609060101010101" pitchFamily="49" charset="-122"/>
              </a:rPr>
              <a:t>寄存器地址输入端口</a:t>
            </a:r>
          </a:p>
          <a:p>
            <a:pPr algn="l"/>
            <a:r>
              <a:rPr lang="zh-CN" altLang="en-US" sz="2000" dirty="0">
                <a:latin typeface="仿宋" panose="02010609060101010101" pitchFamily="49" charset="-122"/>
                <a:ea typeface="仿宋" panose="02010609060101010101" pitchFamily="49" charset="-122"/>
              </a:rPr>
              <a:t>    </a:t>
            </a:r>
            <a:r>
              <a:rPr lang="zh-CN" altLang="en-US" sz="2000" dirty="0" smtClean="0">
                <a:latin typeface="仿宋" panose="02010609060101010101" pitchFamily="49" charset="-122"/>
                <a:ea typeface="仿宋" panose="02010609060101010101" pitchFamily="49" charset="-122"/>
              </a:rPr>
              <a:t> </a:t>
            </a:r>
            <a:r>
              <a:rPr lang="en-US" altLang="zh-CN" sz="2000" dirty="0" smtClean="0">
                <a:latin typeface="仿宋" panose="02010609060101010101" pitchFamily="49" charset="-122"/>
                <a:ea typeface="仿宋" panose="02010609060101010101" pitchFamily="49" charset="-122"/>
              </a:rPr>
              <a:t>input </a:t>
            </a:r>
            <a:r>
              <a:rPr lang="en-US" altLang="zh-CN" sz="2000" dirty="0">
                <a:latin typeface="仿宋" panose="02010609060101010101" pitchFamily="49" charset="-122"/>
                <a:ea typeface="仿宋" panose="02010609060101010101" pitchFamily="49" charset="-122"/>
              </a:rPr>
              <a:t>[4:0] </a:t>
            </a:r>
            <a:r>
              <a:rPr lang="en-US" altLang="zh-CN" sz="2000" dirty="0" err="1">
                <a:latin typeface="仿宋" panose="02010609060101010101" pitchFamily="49" charset="-122"/>
                <a:ea typeface="仿宋" panose="02010609060101010101" pitchFamily="49" charset="-122"/>
              </a:rPr>
              <a:t>rt</a:t>
            </a:r>
            <a:r>
              <a:rPr lang="en-US" altLang="zh-CN" sz="2000" dirty="0">
                <a:latin typeface="仿宋" panose="02010609060101010101" pitchFamily="49" charset="-122"/>
                <a:ea typeface="仿宋" panose="02010609060101010101" pitchFamily="49" charset="-122"/>
              </a:rPr>
              <a:t>,            // </a:t>
            </a:r>
            <a:r>
              <a:rPr lang="en-US" altLang="zh-CN" sz="2000" dirty="0" err="1">
                <a:latin typeface="仿宋" panose="02010609060101010101" pitchFamily="49" charset="-122"/>
                <a:ea typeface="仿宋" panose="02010609060101010101" pitchFamily="49" charset="-122"/>
              </a:rPr>
              <a:t>rt</a:t>
            </a:r>
            <a:r>
              <a:rPr lang="zh-CN" altLang="en-US" sz="2000" dirty="0">
                <a:latin typeface="仿宋" panose="02010609060101010101" pitchFamily="49" charset="-122"/>
                <a:ea typeface="仿宋" panose="02010609060101010101" pitchFamily="49" charset="-122"/>
              </a:rPr>
              <a:t>寄存器地址输入端口</a:t>
            </a:r>
          </a:p>
          <a:p>
            <a:pPr algn="l"/>
            <a:r>
              <a:rPr lang="zh-CN" altLang="en-US" sz="2000" dirty="0">
                <a:latin typeface="仿宋" panose="02010609060101010101" pitchFamily="49" charset="-122"/>
                <a:ea typeface="仿宋" panose="02010609060101010101" pitchFamily="49" charset="-122"/>
              </a:rPr>
              <a:t>   </a:t>
            </a:r>
            <a:r>
              <a:rPr lang="zh-CN" altLang="en-US" sz="2000" dirty="0" smtClean="0">
                <a:latin typeface="仿宋" panose="02010609060101010101" pitchFamily="49" charset="-122"/>
                <a:ea typeface="仿宋" panose="02010609060101010101" pitchFamily="49" charset="-122"/>
              </a:rPr>
              <a:t>  </a:t>
            </a:r>
            <a:r>
              <a:rPr lang="en-US" altLang="zh-CN" sz="2000" dirty="0">
                <a:latin typeface="仿宋" panose="02010609060101010101" pitchFamily="49" charset="-122"/>
                <a:ea typeface="仿宋" panose="02010609060101010101" pitchFamily="49" charset="-122"/>
              </a:rPr>
              <a:t>input [4:0] </a:t>
            </a:r>
            <a:r>
              <a:rPr lang="en-US" altLang="zh-CN" sz="2000" dirty="0" err="1">
                <a:latin typeface="仿宋" panose="02010609060101010101" pitchFamily="49" charset="-122"/>
                <a:ea typeface="仿宋" panose="02010609060101010101" pitchFamily="49" charset="-122"/>
              </a:rPr>
              <a:t>WriteReg</a:t>
            </a:r>
            <a:r>
              <a:rPr lang="en-US" altLang="zh-CN" sz="2000" dirty="0">
                <a:latin typeface="仿宋" panose="02010609060101010101" pitchFamily="49" charset="-122"/>
                <a:ea typeface="仿宋" panose="02010609060101010101" pitchFamily="49" charset="-122"/>
              </a:rPr>
              <a:t>,  </a:t>
            </a:r>
            <a:r>
              <a:rPr lang="en-US" altLang="zh-CN" sz="2000" dirty="0" smtClean="0">
                <a:latin typeface="仿宋" panose="02010609060101010101" pitchFamily="49" charset="-122"/>
                <a:ea typeface="仿宋" panose="02010609060101010101" pitchFamily="49" charset="-122"/>
              </a:rPr>
              <a:t>   // </a:t>
            </a:r>
            <a:r>
              <a:rPr lang="zh-CN" altLang="en-US" sz="2000" dirty="0">
                <a:latin typeface="仿宋" panose="02010609060101010101" pitchFamily="49" charset="-122"/>
                <a:ea typeface="仿宋" panose="02010609060101010101" pitchFamily="49" charset="-122"/>
              </a:rPr>
              <a:t>将数据写入的寄存器端口，其地址来源</a:t>
            </a:r>
            <a:r>
              <a:rPr lang="en-US" altLang="zh-CN" sz="2000" dirty="0" err="1">
                <a:latin typeface="仿宋" panose="02010609060101010101" pitchFamily="49" charset="-122"/>
                <a:ea typeface="仿宋" panose="02010609060101010101" pitchFamily="49" charset="-122"/>
              </a:rPr>
              <a:t>rt</a:t>
            </a:r>
            <a:r>
              <a:rPr lang="zh-CN" altLang="en-US" sz="2000" dirty="0">
                <a:latin typeface="仿宋" panose="02010609060101010101" pitchFamily="49" charset="-122"/>
                <a:ea typeface="仿宋" panose="02010609060101010101" pitchFamily="49" charset="-122"/>
              </a:rPr>
              <a:t>或</a:t>
            </a:r>
            <a:r>
              <a:rPr lang="en-US" altLang="zh-CN" sz="2000" dirty="0" err="1">
                <a:latin typeface="仿宋" panose="02010609060101010101" pitchFamily="49" charset="-122"/>
                <a:ea typeface="仿宋" panose="02010609060101010101" pitchFamily="49" charset="-122"/>
              </a:rPr>
              <a:t>rd</a:t>
            </a:r>
            <a:r>
              <a:rPr lang="zh-CN" altLang="en-US" sz="2000" dirty="0">
                <a:latin typeface="仿宋" panose="02010609060101010101" pitchFamily="49" charset="-122"/>
                <a:ea typeface="仿宋" panose="02010609060101010101" pitchFamily="49" charset="-122"/>
              </a:rPr>
              <a:t>字段</a:t>
            </a:r>
          </a:p>
          <a:p>
            <a:pPr algn="l"/>
            <a:r>
              <a:rPr lang="zh-CN" altLang="en-US" sz="2000" dirty="0">
                <a:latin typeface="仿宋" panose="02010609060101010101" pitchFamily="49" charset="-122"/>
                <a:ea typeface="仿宋" panose="02010609060101010101" pitchFamily="49" charset="-122"/>
              </a:rPr>
              <a:t>   </a:t>
            </a:r>
            <a:r>
              <a:rPr lang="zh-CN" altLang="en-US" sz="2000" dirty="0" smtClean="0">
                <a:latin typeface="仿宋" panose="02010609060101010101" pitchFamily="49" charset="-122"/>
                <a:ea typeface="仿宋" panose="02010609060101010101" pitchFamily="49" charset="-122"/>
              </a:rPr>
              <a:t>  </a:t>
            </a:r>
            <a:r>
              <a:rPr lang="en-US" altLang="zh-CN" sz="2000" dirty="0">
                <a:latin typeface="仿宋" panose="02010609060101010101" pitchFamily="49" charset="-122"/>
                <a:ea typeface="仿宋" panose="02010609060101010101" pitchFamily="49" charset="-122"/>
              </a:rPr>
              <a:t>input [31:0] </a:t>
            </a:r>
            <a:r>
              <a:rPr lang="en-US" altLang="zh-CN" sz="2000" dirty="0" smtClean="0">
                <a:latin typeface="仿宋" panose="02010609060101010101" pitchFamily="49" charset="-122"/>
                <a:ea typeface="仿宋" panose="02010609060101010101" pitchFamily="49" charset="-122"/>
              </a:rPr>
              <a:t>  </a:t>
            </a:r>
            <a:r>
              <a:rPr lang="en-US" altLang="zh-CN" sz="2000" dirty="0" err="1" smtClean="0">
                <a:latin typeface="仿宋" panose="02010609060101010101" pitchFamily="49" charset="-122"/>
                <a:ea typeface="仿宋" panose="02010609060101010101" pitchFamily="49" charset="-122"/>
              </a:rPr>
              <a:t>WriteData</a:t>
            </a:r>
            <a:r>
              <a:rPr lang="en-US" altLang="zh-CN" sz="2000" dirty="0">
                <a:latin typeface="仿宋" panose="02010609060101010101" pitchFamily="49" charset="-122"/>
                <a:ea typeface="仿宋" panose="02010609060101010101" pitchFamily="49" charset="-122"/>
              </a:rPr>
              <a:t>,    // </a:t>
            </a:r>
            <a:r>
              <a:rPr lang="zh-CN" altLang="en-US" sz="2000" dirty="0">
                <a:latin typeface="仿宋" panose="02010609060101010101" pitchFamily="49" charset="-122"/>
                <a:ea typeface="仿宋" panose="02010609060101010101" pitchFamily="49" charset="-122"/>
              </a:rPr>
              <a:t>写入寄存器的数据输入端口</a:t>
            </a:r>
          </a:p>
          <a:p>
            <a:pPr algn="l"/>
            <a:r>
              <a:rPr lang="zh-CN" altLang="en-US" sz="2000" dirty="0">
                <a:latin typeface="仿宋" panose="02010609060101010101" pitchFamily="49" charset="-122"/>
                <a:ea typeface="仿宋" panose="02010609060101010101" pitchFamily="49" charset="-122"/>
              </a:rPr>
              <a:t>     </a:t>
            </a:r>
            <a:r>
              <a:rPr lang="en-US" altLang="zh-CN" sz="2000" dirty="0">
                <a:latin typeface="仿宋" panose="02010609060101010101" pitchFamily="49" charset="-122"/>
                <a:ea typeface="仿宋" panose="02010609060101010101" pitchFamily="49" charset="-122"/>
              </a:rPr>
              <a:t>output [31:0] </a:t>
            </a:r>
            <a:r>
              <a:rPr lang="en-US" altLang="zh-CN" sz="2000" dirty="0" err="1">
                <a:latin typeface="仿宋" panose="02010609060101010101" pitchFamily="49" charset="-122"/>
                <a:ea typeface="仿宋" panose="02010609060101010101" pitchFamily="49" charset="-122"/>
              </a:rPr>
              <a:t>ReadData1</a:t>
            </a:r>
            <a:r>
              <a:rPr lang="en-US" altLang="zh-CN" sz="2000" dirty="0">
                <a:latin typeface="仿宋" panose="02010609060101010101" pitchFamily="49" charset="-122"/>
                <a:ea typeface="仿宋" panose="02010609060101010101" pitchFamily="49" charset="-122"/>
              </a:rPr>
              <a:t>,   // </a:t>
            </a:r>
            <a:r>
              <a:rPr lang="en-US" altLang="zh-CN" sz="2000" dirty="0" err="1">
                <a:latin typeface="仿宋" panose="02010609060101010101" pitchFamily="49" charset="-122"/>
                <a:ea typeface="仿宋" panose="02010609060101010101" pitchFamily="49" charset="-122"/>
              </a:rPr>
              <a:t>rs</a:t>
            </a:r>
            <a:r>
              <a:rPr lang="zh-CN" altLang="en-US" sz="2000" dirty="0">
                <a:latin typeface="仿宋" panose="02010609060101010101" pitchFamily="49" charset="-122"/>
                <a:ea typeface="仿宋" panose="02010609060101010101" pitchFamily="49" charset="-122"/>
              </a:rPr>
              <a:t>寄存器数据输出端口</a:t>
            </a:r>
          </a:p>
          <a:p>
            <a:pPr algn="l"/>
            <a:r>
              <a:rPr lang="zh-CN" altLang="en-US" sz="2000" dirty="0">
                <a:latin typeface="仿宋" panose="02010609060101010101" pitchFamily="49" charset="-122"/>
                <a:ea typeface="仿宋" panose="02010609060101010101" pitchFamily="49" charset="-122"/>
              </a:rPr>
              <a:t>    </a:t>
            </a:r>
            <a:r>
              <a:rPr lang="zh-CN" altLang="en-US" sz="2000" dirty="0" smtClean="0">
                <a:latin typeface="仿宋" panose="02010609060101010101" pitchFamily="49" charset="-122"/>
                <a:ea typeface="仿宋" panose="02010609060101010101" pitchFamily="49" charset="-122"/>
              </a:rPr>
              <a:t> </a:t>
            </a:r>
            <a:r>
              <a:rPr lang="en-US" altLang="zh-CN" sz="2000" dirty="0" smtClean="0">
                <a:latin typeface="仿宋" panose="02010609060101010101" pitchFamily="49" charset="-122"/>
                <a:ea typeface="仿宋" panose="02010609060101010101" pitchFamily="49" charset="-122"/>
              </a:rPr>
              <a:t>output </a:t>
            </a:r>
            <a:r>
              <a:rPr lang="en-US" altLang="zh-CN" sz="2000" dirty="0">
                <a:latin typeface="仿宋" panose="02010609060101010101" pitchFamily="49" charset="-122"/>
                <a:ea typeface="仿宋" panose="02010609060101010101" pitchFamily="49" charset="-122"/>
              </a:rPr>
              <a:t>[31:0] </a:t>
            </a:r>
            <a:r>
              <a:rPr lang="en-US" altLang="zh-CN" sz="2000" dirty="0" smtClean="0">
                <a:latin typeface="仿宋" panose="02010609060101010101" pitchFamily="49" charset="-122"/>
                <a:ea typeface="仿宋" panose="02010609060101010101" pitchFamily="49" charset="-122"/>
              </a:rPr>
              <a:t> </a:t>
            </a:r>
            <a:r>
              <a:rPr lang="en-US" altLang="zh-CN" sz="2000" dirty="0" err="1" smtClean="0">
                <a:latin typeface="仿宋" panose="02010609060101010101" pitchFamily="49" charset="-122"/>
                <a:ea typeface="仿宋" panose="02010609060101010101" pitchFamily="49" charset="-122"/>
              </a:rPr>
              <a:t>ReadData2</a:t>
            </a:r>
            <a:r>
              <a:rPr lang="en-US" altLang="zh-CN" sz="2000" dirty="0" smtClean="0">
                <a:latin typeface="仿宋" panose="02010609060101010101" pitchFamily="49" charset="-122"/>
                <a:ea typeface="仿宋" panose="02010609060101010101" pitchFamily="49" charset="-122"/>
              </a:rPr>
              <a:t>    </a:t>
            </a:r>
            <a:r>
              <a:rPr lang="en-US" altLang="zh-CN" sz="2000" dirty="0">
                <a:latin typeface="仿宋" panose="02010609060101010101" pitchFamily="49" charset="-122"/>
                <a:ea typeface="仿宋" panose="02010609060101010101" pitchFamily="49" charset="-122"/>
              </a:rPr>
              <a:t>// </a:t>
            </a:r>
            <a:r>
              <a:rPr lang="en-US" altLang="zh-CN" sz="2000" dirty="0" err="1">
                <a:latin typeface="仿宋" panose="02010609060101010101" pitchFamily="49" charset="-122"/>
                <a:ea typeface="仿宋" panose="02010609060101010101" pitchFamily="49" charset="-122"/>
              </a:rPr>
              <a:t>rt</a:t>
            </a:r>
            <a:r>
              <a:rPr lang="zh-CN" altLang="en-US" sz="2000" dirty="0">
                <a:latin typeface="仿宋" panose="02010609060101010101" pitchFamily="49" charset="-122"/>
                <a:ea typeface="仿宋" panose="02010609060101010101" pitchFamily="49" charset="-122"/>
              </a:rPr>
              <a:t>寄存器数据输出端口</a:t>
            </a:r>
          </a:p>
          <a:p>
            <a:pPr algn="l"/>
            <a:r>
              <a:rPr lang="zh-CN" altLang="en-US" sz="2000" dirty="0">
                <a:latin typeface="仿宋" panose="02010609060101010101" pitchFamily="49" charset="-122"/>
                <a:ea typeface="仿宋" panose="02010609060101010101" pitchFamily="49" charset="-122"/>
              </a:rPr>
              <a:t>    </a:t>
            </a:r>
            <a:r>
              <a:rPr lang="en-US" altLang="zh-CN" sz="2000" dirty="0">
                <a:latin typeface="仿宋" panose="02010609060101010101" pitchFamily="49" charset="-122"/>
                <a:ea typeface="仿宋" panose="02010609060101010101" pitchFamily="49" charset="-122"/>
              </a:rPr>
              <a:t>);</a:t>
            </a:r>
          </a:p>
        </p:txBody>
      </p:sp>
      <p:sp>
        <p:nvSpPr>
          <p:cNvPr id="5" name="矩形 4"/>
          <p:cNvSpPr/>
          <p:nvPr/>
        </p:nvSpPr>
        <p:spPr>
          <a:xfrm>
            <a:off x="691456" y="421004"/>
            <a:ext cx="3592511" cy="461665"/>
          </a:xfrm>
          <a:prstGeom prst="rect">
            <a:avLst/>
          </a:prstGeom>
        </p:spPr>
        <p:txBody>
          <a:bodyPr wrap="square">
            <a:spAutoFit/>
          </a:bodyPr>
          <a:lstStyle/>
          <a:p>
            <a:r>
              <a:rPr lang="en-US" altLang="zh-CN" sz="2400" b="1" dirty="0" smtClean="0">
                <a:latin typeface="微软雅黑" panose="020B0503020204020204" pitchFamily="34" charset="-122"/>
                <a:ea typeface="微软雅黑" panose="020B0503020204020204" pitchFamily="34" charset="-122"/>
              </a:rPr>
              <a:t>Verilog </a:t>
            </a:r>
            <a:r>
              <a:rPr lang="zh-CN" altLang="en-US" sz="2400" b="1" dirty="0" smtClean="0">
                <a:latin typeface="微软雅黑" panose="020B0503020204020204" pitchFamily="34" charset="-122"/>
                <a:ea typeface="微软雅黑" panose="020B0503020204020204" pitchFamily="34" charset="-122"/>
              </a:rPr>
              <a:t>寄存器堆的实现</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90168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3426" name="Rectangle 3"/>
          <p:cNvSpPr>
            <a:spLocks noGrp="1" noChangeArrowheads="1"/>
          </p:cNvSpPr>
          <p:nvPr>
            <p:ph type="body" idx="1"/>
          </p:nvPr>
        </p:nvSpPr>
        <p:spPr>
          <a:xfrm>
            <a:off x="381000" y="1066800"/>
            <a:ext cx="4267200" cy="4114800"/>
          </a:xfrm>
        </p:spPr>
        <p:txBody>
          <a:bodyPr/>
          <a:lstStyle/>
          <a:p>
            <a:pPr eaLnBrk="1" hangingPunct="1">
              <a:lnSpc>
                <a:spcPct val="90000"/>
              </a:lnSpc>
              <a:buFont typeface="Wingdings" pitchFamily="2" charset="2"/>
              <a:buNone/>
            </a:pPr>
            <a:r>
              <a:rPr lang="zh-CN" altLang="en-US" sz="2400" b="1" smtClean="0">
                <a:solidFill>
                  <a:schemeClr val="folHlink"/>
                </a:solidFill>
                <a:latin typeface="宋体" pitchFamily="2" charset="-122"/>
              </a:rPr>
              <a:t>基本构成：</a:t>
            </a:r>
          </a:p>
          <a:p>
            <a:pPr lvl="1" eaLnBrk="1" hangingPunct="1">
              <a:lnSpc>
                <a:spcPct val="90000"/>
              </a:lnSpc>
              <a:buFont typeface="Wingdings" pitchFamily="2" charset="2"/>
              <a:buNone/>
            </a:pPr>
            <a:r>
              <a:rPr lang="zh-CN" altLang="en-US" sz="2400" b="1" smtClean="0">
                <a:latin typeface="宋体" pitchFamily="2" charset="-122"/>
              </a:rPr>
              <a:t>控制器，运算器，</a:t>
            </a:r>
          </a:p>
          <a:p>
            <a:pPr lvl="1" eaLnBrk="1" hangingPunct="1">
              <a:lnSpc>
                <a:spcPct val="90000"/>
              </a:lnSpc>
              <a:buFont typeface="Wingdings" pitchFamily="2" charset="2"/>
              <a:buNone/>
            </a:pPr>
            <a:r>
              <a:rPr lang="zh-CN" altLang="en-US" sz="2400" b="1" smtClean="0">
                <a:latin typeface="宋体" pitchFamily="2" charset="-122"/>
              </a:rPr>
              <a:t>寄存器，数据通路</a:t>
            </a:r>
          </a:p>
          <a:p>
            <a:pPr eaLnBrk="1" hangingPunct="1">
              <a:lnSpc>
                <a:spcPct val="90000"/>
              </a:lnSpc>
              <a:buFont typeface="Wingdings" pitchFamily="2" charset="2"/>
              <a:buNone/>
            </a:pPr>
            <a:r>
              <a:rPr lang="zh-CN" altLang="en-US" sz="2400" b="1" smtClean="0">
                <a:solidFill>
                  <a:schemeClr val="folHlink"/>
                </a:solidFill>
                <a:latin typeface="宋体" pitchFamily="2" charset="-122"/>
              </a:rPr>
              <a:t>寄存器的类型：</a:t>
            </a:r>
          </a:p>
          <a:p>
            <a:pPr lvl="1" eaLnBrk="1" hangingPunct="1">
              <a:lnSpc>
                <a:spcPct val="90000"/>
              </a:lnSpc>
              <a:buFont typeface="Wingdings" pitchFamily="2" charset="2"/>
              <a:buNone/>
            </a:pPr>
            <a:r>
              <a:rPr lang="zh-CN" altLang="en-US" sz="2400" b="1" smtClean="0">
                <a:latin typeface="宋体" pitchFamily="2" charset="-122"/>
              </a:rPr>
              <a:t>指令寄存器</a:t>
            </a:r>
            <a:r>
              <a:rPr lang="en-US" altLang="zh-CN" sz="2400" b="1" smtClean="0">
                <a:latin typeface="宋体" pitchFamily="2" charset="-122"/>
              </a:rPr>
              <a:t>(IR)</a:t>
            </a:r>
          </a:p>
          <a:p>
            <a:pPr lvl="1" eaLnBrk="1" hangingPunct="1">
              <a:lnSpc>
                <a:spcPct val="90000"/>
              </a:lnSpc>
              <a:buFont typeface="Wingdings" pitchFamily="2" charset="2"/>
              <a:buNone/>
            </a:pPr>
            <a:r>
              <a:rPr lang="zh-CN" altLang="en-US" sz="2400" b="1" smtClean="0">
                <a:latin typeface="宋体" pitchFamily="2" charset="-122"/>
              </a:rPr>
              <a:t>程序计数器</a:t>
            </a:r>
            <a:r>
              <a:rPr lang="en-US" altLang="zh-CN" sz="2400" b="1" smtClean="0">
                <a:latin typeface="宋体" pitchFamily="2" charset="-122"/>
              </a:rPr>
              <a:t>(PC)</a:t>
            </a:r>
          </a:p>
          <a:p>
            <a:pPr lvl="1" eaLnBrk="1" hangingPunct="1">
              <a:lnSpc>
                <a:spcPct val="90000"/>
              </a:lnSpc>
              <a:buFont typeface="Wingdings" pitchFamily="2" charset="2"/>
              <a:buNone/>
            </a:pPr>
            <a:r>
              <a:rPr lang="zh-CN" altLang="en-US" sz="2400" b="1" smtClean="0">
                <a:latin typeface="宋体" pitchFamily="2" charset="-122"/>
              </a:rPr>
              <a:t>数据寄存器</a:t>
            </a:r>
            <a:r>
              <a:rPr lang="en-US" altLang="zh-CN" sz="2400" b="1" smtClean="0">
                <a:latin typeface="宋体" pitchFamily="2" charset="-122"/>
              </a:rPr>
              <a:t>(MDR)</a:t>
            </a:r>
          </a:p>
          <a:p>
            <a:pPr lvl="1" eaLnBrk="1" hangingPunct="1">
              <a:lnSpc>
                <a:spcPct val="90000"/>
              </a:lnSpc>
              <a:buFont typeface="Wingdings" pitchFamily="2" charset="2"/>
              <a:buNone/>
            </a:pPr>
            <a:r>
              <a:rPr lang="zh-CN" altLang="en-US" sz="2400" b="1" smtClean="0">
                <a:latin typeface="宋体" pitchFamily="2" charset="-122"/>
              </a:rPr>
              <a:t>地址寄存器</a:t>
            </a:r>
            <a:r>
              <a:rPr lang="en-US" altLang="zh-CN" sz="2400" b="1" smtClean="0">
                <a:latin typeface="宋体" pitchFamily="2" charset="-122"/>
              </a:rPr>
              <a:t>(MAR)</a:t>
            </a:r>
          </a:p>
          <a:p>
            <a:pPr lvl="1" eaLnBrk="1" hangingPunct="1">
              <a:lnSpc>
                <a:spcPct val="90000"/>
              </a:lnSpc>
              <a:buFont typeface="Wingdings" pitchFamily="2" charset="2"/>
              <a:buNone/>
            </a:pPr>
            <a:r>
              <a:rPr lang="zh-CN" altLang="en-US" sz="2400" b="1" smtClean="0">
                <a:latin typeface="宋体" pitchFamily="2" charset="-122"/>
              </a:rPr>
              <a:t>状态寄存器</a:t>
            </a:r>
            <a:r>
              <a:rPr lang="en-US" altLang="zh-CN" sz="2400" b="1" smtClean="0">
                <a:latin typeface="宋体" pitchFamily="2" charset="-122"/>
              </a:rPr>
              <a:t>(SR)</a:t>
            </a:r>
          </a:p>
          <a:p>
            <a:pPr lvl="1" eaLnBrk="1" hangingPunct="1">
              <a:lnSpc>
                <a:spcPct val="90000"/>
              </a:lnSpc>
              <a:buFont typeface="Wingdings" pitchFamily="2" charset="2"/>
              <a:buNone/>
            </a:pPr>
            <a:r>
              <a:rPr lang="zh-CN" altLang="en-US" sz="2400" b="1" smtClean="0">
                <a:latin typeface="宋体" pitchFamily="2" charset="-122"/>
              </a:rPr>
              <a:t>通用寄存器（</a:t>
            </a:r>
            <a:r>
              <a:rPr lang="en-US" altLang="zh-CN" sz="2400" b="1" smtClean="0">
                <a:latin typeface="宋体" pitchFamily="2" charset="-122"/>
              </a:rPr>
              <a:t>Ri</a:t>
            </a:r>
            <a:r>
              <a:rPr lang="zh-CN" altLang="en-US" sz="2400" b="1" smtClean="0">
                <a:latin typeface="宋体" pitchFamily="2" charset="-122"/>
              </a:rPr>
              <a:t>）</a:t>
            </a:r>
          </a:p>
          <a:p>
            <a:pPr lvl="1" eaLnBrk="1" hangingPunct="1">
              <a:lnSpc>
                <a:spcPct val="90000"/>
              </a:lnSpc>
              <a:buFont typeface="Wingdings" pitchFamily="2" charset="2"/>
              <a:buNone/>
            </a:pPr>
            <a:r>
              <a:rPr lang="zh-CN" altLang="en-US" sz="2400" b="1" smtClean="0">
                <a:latin typeface="宋体" pitchFamily="2" charset="-122"/>
              </a:rPr>
              <a:t>用户不可见暂存器（</a:t>
            </a:r>
            <a:r>
              <a:rPr lang="en-US" altLang="zh-CN" sz="2400" b="1" smtClean="0">
                <a:latin typeface="宋体" pitchFamily="2" charset="-122"/>
              </a:rPr>
              <a:t>Z Y</a:t>
            </a:r>
            <a:r>
              <a:rPr lang="zh-CN" altLang="en-US" sz="2400" b="1" smtClean="0">
                <a:latin typeface="宋体" pitchFamily="2" charset="-122"/>
              </a:rPr>
              <a:t>）</a:t>
            </a:r>
          </a:p>
          <a:p>
            <a:pPr eaLnBrk="1" hangingPunct="1">
              <a:lnSpc>
                <a:spcPct val="90000"/>
              </a:lnSpc>
              <a:buFont typeface="Wingdings" pitchFamily="2" charset="2"/>
              <a:buNone/>
            </a:pPr>
            <a:r>
              <a:rPr lang="zh-CN" altLang="en-US" sz="2400" b="1" smtClean="0">
                <a:solidFill>
                  <a:schemeClr val="folHlink"/>
                </a:solidFill>
                <a:latin typeface="宋体" pitchFamily="2" charset="-122"/>
              </a:rPr>
              <a:t>数据通路：</a:t>
            </a:r>
          </a:p>
          <a:p>
            <a:pPr lvl="1" eaLnBrk="1" hangingPunct="1">
              <a:lnSpc>
                <a:spcPct val="90000"/>
              </a:lnSpc>
              <a:buFont typeface="Wingdings" pitchFamily="2" charset="2"/>
              <a:buNone/>
            </a:pPr>
            <a:r>
              <a:rPr lang="zh-CN" altLang="en-US" sz="2400" b="1" smtClean="0">
                <a:latin typeface="宋体" pitchFamily="2" charset="-122"/>
              </a:rPr>
              <a:t>单总线结构</a:t>
            </a:r>
          </a:p>
          <a:p>
            <a:pPr eaLnBrk="1" hangingPunct="1">
              <a:lnSpc>
                <a:spcPct val="90000"/>
              </a:lnSpc>
            </a:pPr>
            <a:endParaRPr lang="en-US" altLang="zh-CN" sz="2400" b="1" smtClean="0">
              <a:latin typeface="宋体" pitchFamily="2" charset="-122"/>
            </a:endParaRPr>
          </a:p>
        </p:txBody>
      </p:sp>
      <p:sp>
        <p:nvSpPr>
          <p:cNvPr id="103427" name="Rectangle 5"/>
          <p:cNvSpPr>
            <a:spLocks noChangeArrowheads="1"/>
          </p:cNvSpPr>
          <p:nvPr/>
        </p:nvSpPr>
        <p:spPr bwMode="auto">
          <a:xfrm>
            <a:off x="381000" y="365125"/>
            <a:ext cx="2838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zh-CN" altLang="en-US" sz="3200" b="1" smtClean="0">
                <a:solidFill>
                  <a:srgbClr val="FF0000"/>
                </a:solidFill>
                <a:latin typeface="宋体" pitchFamily="2" charset="-122"/>
              </a:rPr>
              <a:t>单总线</a:t>
            </a:r>
            <a:r>
              <a:rPr kumimoji="1" lang="en-US" altLang="zh-CN" sz="3200" b="1" smtClean="0">
                <a:solidFill>
                  <a:srgbClr val="FF0000"/>
                </a:solidFill>
                <a:latin typeface="宋体" pitchFamily="2" charset="-122"/>
              </a:rPr>
              <a:t>CPU</a:t>
            </a:r>
            <a:r>
              <a:rPr kumimoji="1" lang="zh-CN" altLang="en-US" sz="3200" b="1" smtClean="0">
                <a:solidFill>
                  <a:srgbClr val="FF0000"/>
                </a:solidFill>
                <a:latin typeface="宋体" pitchFamily="2" charset="-122"/>
              </a:rPr>
              <a:t>结构</a:t>
            </a:r>
          </a:p>
        </p:txBody>
      </p:sp>
      <p:graphicFrame>
        <p:nvGraphicFramePr>
          <p:cNvPr id="103428" name="Object 6"/>
          <p:cNvGraphicFramePr>
            <a:graphicFrameLocks noChangeAspect="1"/>
          </p:cNvGraphicFramePr>
          <p:nvPr/>
        </p:nvGraphicFramePr>
        <p:xfrm>
          <a:off x="4043363" y="533400"/>
          <a:ext cx="4795837" cy="5943600"/>
        </p:xfrm>
        <a:graphic>
          <a:graphicData uri="http://schemas.openxmlformats.org/presentationml/2006/ole">
            <mc:AlternateContent xmlns:mc="http://schemas.openxmlformats.org/markup-compatibility/2006">
              <mc:Choice xmlns:v="urn:schemas-microsoft-com:vml" Requires="v">
                <p:oleObj spid="_x0000_s21716" name="Visio" r:id="rId4" imgW="5629240" imgH="6829320" progId="Visio.Drawing.6">
                  <p:embed/>
                </p:oleObj>
              </mc:Choice>
              <mc:Fallback>
                <p:oleObj name="Visio" r:id="rId4" imgW="5629240" imgH="682932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3363" y="533400"/>
                        <a:ext cx="4795837"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555055049"/>
      </p:ext>
    </p:extLst>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4450" name="Object 13"/>
          <p:cNvGraphicFramePr>
            <a:graphicFrameLocks noChangeAspect="1"/>
          </p:cNvGraphicFramePr>
          <p:nvPr/>
        </p:nvGraphicFramePr>
        <p:xfrm>
          <a:off x="3886200" y="457200"/>
          <a:ext cx="4795838" cy="5943600"/>
        </p:xfrm>
        <a:graphic>
          <a:graphicData uri="http://schemas.openxmlformats.org/presentationml/2006/ole">
            <mc:AlternateContent xmlns:mc="http://schemas.openxmlformats.org/markup-compatibility/2006">
              <mc:Choice xmlns:v="urn:schemas-microsoft-com:vml" Requires="v">
                <p:oleObj spid="_x0000_s22950" name="Visio" r:id="rId4" imgW="5629240" imgH="6829320" progId="Visio.Drawing.6">
                  <p:embed/>
                </p:oleObj>
              </mc:Choice>
              <mc:Fallback>
                <p:oleObj name="Visio" r:id="rId4" imgW="5629240" imgH="682932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6200" y="457200"/>
                        <a:ext cx="4795838"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4451" name="Oval 10"/>
          <p:cNvSpPr>
            <a:spLocks noChangeArrowheads="1"/>
          </p:cNvSpPr>
          <p:nvPr/>
        </p:nvSpPr>
        <p:spPr bwMode="auto">
          <a:xfrm>
            <a:off x="5105400" y="2895600"/>
            <a:ext cx="3276600" cy="609600"/>
          </a:xfrm>
          <a:prstGeom prst="ellipse">
            <a:avLst/>
          </a:prstGeom>
          <a:noFill/>
          <a:ln w="28575">
            <a:solidFill>
              <a:schemeClr val="hlink"/>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l" eaLnBrk="1" hangingPunct="1"/>
            <a:endParaRPr kumimoji="1" lang="zh-CN" altLang="en-US" sz="2400" smtClean="0">
              <a:solidFill>
                <a:srgbClr val="000000"/>
              </a:solidFill>
              <a:latin typeface="Tahoma" pitchFamily="34" charset="0"/>
            </a:endParaRPr>
          </a:p>
        </p:txBody>
      </p:sp>
      <p:graphicFrame>
        <p:nvGraphicFramePr>
          <p:cNvPr id="104452" name="Object 12"/>
          <p:cNvGraphicFramePr>
            <a:graphicFrameLocks noChangeAspect="1"/>
          </p:cNvGraphicFramePr>
          <p:nvPr/>
        </p:nvGraphicFramePr>
        <p:xfrm>
          <a:off x="609600" y="1981200"/>
          <a:ext cx="2743200" cy="2886075"/>
        </p:xfrm>
        <a:graphic>
          <a:graphicData uri="http://schemas.openxmlformats.org/presentationml/2006/ole">
            <mc:AlternateContent xmlns:mc="http://schemas.openxmlformats.org/markup-compatibility/2006">
              <mc:Choice xmlns:v="urn:schemas-microsoft-com:vml" Requires="v">
                <p:oleObj spid="_x0000_s22951" name="Visio" r:id="rId6" imgW="2231451" imgH="3344927" progId="Visio.Drawing.6">
                  <p:embed/>
                </p:oleObj>
              </mc:Choice>
              <mc:Fallback>
                <p:oleObj name="Visio" r:id="rId6" imgW="2231451" imgH="3344927" progId="Visio.Drawing.6">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 y="1981200"/>
                        <a:ext cx="2743200" cy="288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354876723"/>
      </p:ext>
    </p:extLst>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304800" y="914400"/>
            <a:ext cx="8382000" cy="533400"/>
          </a:xfrm>
        </p:spPr>
        <p:txBody>
          <a:bodyPr/>
          <a:lstStyle/>
          <a:p>
            <a:pPr eaLnBrk="1" hangingPunct="1"/>
            <a:r>
              <a:rPr lang="zh-CN" altLang="en-US" sz="2400" b="1" smtClean="0">
                <a:solidFill>
                  <a:schemeClr val="folHlink"/>
                </a:solidFill>
                <a:latin typeface="宋体" pitchFamily="2" charset="-122"/>
              </a:rPr>
              <a:t>一、</a:t>
            </a:r>
            <a:r>
              <a:rPr lang="en-US" altLang="zh-CN" sz="2400" b="1" smtClean="0">
                <a:solidFill>
                  <a:schemeClr val="folHlink"/>
                </a:solidFill>
                <a:latin typeface="宋体" pitchFamily="2" charset="-122"/>
              </a:rPr>
              <a:t>ALU</a:t>
            </a:r>
            <a:r>
              <a:rPr lang="zh-CN" altLang="en-US" sz="2400" b="1" smtClean="0">
                <a:solidFill>
                  <a:schemeClr val="folHlink"/>
                </a:solidFill>
                <a:latin typeface="宋体" pitchFamily="2" charset="-122"/>
              </a:rPr>
              <a:t>指令的执行过程</a:t>
            </a:r>
          </a:p>
        </p:txBody>
      </p:sp>
      <p:sp>
        <p:nvSpPr>
          <p:cNvPr id="105475" name="Rectangle 3"/>
          <p:cNvSpPr>
            <a:spLocks noGrp="1" noChangeArrowheads="1"/>
          </p:cNvSpPr>
          <p:nvPr>
            <p:ph type="body" sz="half" idx="1"/>
          </p:nvPr>
        </p:nvSpPr>
        <p:spPr>
          <a:xfrm>
            <a:off x="304800" y="1600200"/>
            <a:ext cx="3657600" cy="3352800"/>
          </a:xfrm>
        </p:spPr>
        <p:txBody>
          <a:bodyPr/>
          <a:lstStyle/>
          <a:p>
            <a:pPr marL="533400" indent="-533400" eaLnBrk="1" hangingPunct="1">
              <a:buFont typeface="Wingdings" pitchFamily="2" charset="2"/>
              <a:buNone/>
            </a:pPr>
            <a:r>
              <a:rPr lang="en-US" altLang="zh-CN" sz="2400" b="1" smtClean="0">
                <a:latin typeface="宋体" pitchFamily="2" charset="-122"/>
              </a:rPr>
              <a:t>ADD R0, R1, R2</a:t>
            </a:r>
          </a:p>
          <a:p>
            <a:pPr marL="533400" indent="-533400" eaLnBrk="1" hangingPunct="1">
              <a:buFont typeface="Wingdings" pitchFamily="2" charset="2"/>
              <a:buNone/>
            </a:pPr>
            <a:r>
              <a:rPr lang="en-US" altLang="zh-CN" sz="2400" b="1" smtClean="0">
                <a:solidFill>
                  <a:schemeClr val="hlink"/>
                </a:solidFill>
                <a:latin typeface="宋体" pitchFamily="2" charset="-122"/>
              </a:rPr>
              <a:t>(1 )PC→MAR </a:t>
            </a:r>
          </a:p>
          <a:p>
            <a:pPr marL="533400" indent="-533400" eaLnBrk="1" hangingPunct="1">
              <a:buFont typeface="Wingdings" pitchFamily="2" charset="2"/>
              <a:buNone/>
            </a:pPr>
            <a:r>
              <a:rPr lang="en-US" altLang="zh-CN" sz="2400" b="1" smtClean="0">
                <a:solidFill>
                  <a:schemeClr val="hlink"/>
                </a:solidFill>
                <a:latin typeface="宋体" pitchFamily="2" charset="-122"/>
              </a:rPr>
              <a:t>(2) PC+1→PC</a:t>
            </a:r>
          </a:p>
          <a:p>
            <a:pPr marL="533400" indent="-533400" eaLnBrk="1" hangingPunct="1">
              <a:buFont typeface="Wingdings" pitchFamily="2" charset="2"/>
              <a:buNone/>
            </a:pPr>
            <a:r>
              <a:rPr lang="en-US" altLang="zh-CN" sz="2400" b="1" smtClean="0">
                <a:latin typeface="宋体" pitchFamily="2" charset="-122"/>
              </a:rPr>
              <a:t>	a) PC</a:t>
            </a:r>
            <a:r>
              <a:rPr lang="zh-CN" altLang="en-US" sz="2400" b="1" smtClean="0">
                <a:latin typeface="宋体" pitchFamily="2" charset="-122"/>
              </a:rPr>
              <a:t>由计数器构成</a:t>
            </a:r>
          </a:p>
          <a:p>
            <a:pPr marL="533400" indent="-533400" eaLnBrk="1" hangingPunct="1">
              <a:buFont typeface="Wingdings" pitchFamily="2" charset="2"/>
              <a:buNone/>
            </a:pPr>
            <a:r>
              <a:rPr lang="zh-CN" altLang="en-US" sz="2400" b="1" smtClean="0">
                <a:latin typeface="宋体" pitchFamily="2" charset="-122"/>
              </a:rPr>
              <a:t>    </a:t>
            </a:r>
            <a:r>
              <a:rPr lang="en-US" altLang="zh-CN" sz="2400" b="1" smtClean="0">
                <a:latin typeface="宋体" pitchFamily="2" charset="-122"/>
              </a:rPr>
              <a:t>b) PC</a:t>
            </a:r>
            <a:r>
              <a:rPr lang="zh-CN" altLang="en-US" sz="2400" b="1" smtClean="0">
                <a:latin typeface="宋体" pitchFamily="2" charset="-122"/>
              </a:rPr>
              <a:t>由寄存器构成，</a:t>
            </a:r>
            <a:r>
              <a:rPr lang="en-US" altLang="zh-CN" sz="2400" b="1" smtClean="0">
                <a:latin typeface="宋体" pitchFamily="2" charset="-122"/>
              </a:rPr>
              <a:t>+1</a:t>
            </a:r>
            <a:r>
              <a:rPr lang="zh-CN" altLang="en-US" sz="2400" b="1" smtClean="0">
                <a:latin typeface="宋体" pitchFamily="2" charset="-122"/>
              </a:rPr>
              <a:t>操作可由</a:t>
            </a:r>
            <a:r>
              <a:rPr lang="en-US" altLang="zh-CN" sz="2400" b="1" smtClean="0">
                <a:latin typeface="宋体" pitchFamily="2" charset="-122"/>
              </a:rPr>
              <a:t>ALU</a:t>
            </a:r>
            <a:r>
              <a:rPr lang="zh-CN" altLang="en-US" sz="2400" b="1" smtClean="0">
                <a:latin typeface="宋体" pitchFamily="2" charset="-122"/>
              </a:rPr>
              <a:t>完成。</a:t>
            </a:r>
            <a:endParaRPr lang="zh-CN" altLang="en-US" sz="2400" b="1" smtClean="0">
              <a:latin typeface="宋体" pitchFamily="2" charset="-122"/>
              <a:sym typeface="Wingdings" pitchFamily="2" charset="2"/>
            </a:endParaRPr>
          </a:p>
        </p:txBody>
      </p:sp>
      <p:sp>
        <p:nvSpPr>
          <p:cNvPr id="105476" name="Rectangle 11"/>
          <p:cNvSpPr>
            <a:spLocks noChangeArrowheads="1"/>
          </p:cNvSpPr>
          <p:nvPr/>
        </p:nvSpPr>
        <p:spPr bwMode="auto">
          <a:xfrm>
            <a:off x="304800" y="304800"/>
            <a:ext cx="8382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l" eaLnBrk="1" hangingPunct="1"/>
            <a:r>
              <a:rPr kumimoji="1" lang="zh-CN" altLang="en-US" sz="3200" b="1" smtClean="0">
                <a:solidFill>
                  <a:srgbClr val="FF0000"/>
                </a:solidFill>
                <a:latin typeface="隶书" pitchFamily="49" charset="-122"/>
                <a:ea typeface="隶书" pitchFamily="49" charset="-122"/>
              </a:rPr>
              <a:t>单总线</a:t>
            </a:r>
            <a:r>
              <a:rPr kumimoji="1" lang="en-US" altLang="zh-CN" sz="3200" b="1" smtClean="0">
                <a:solidFill>
                  <a:srgbClr val="FF0000"/>
                </a:solidFill>
                <a:latin typeface="隶书" pitchFamily="49" charset="-122"/>
                <a:ea typeface="隶书" pitchFamily="49" charset="-122"/>
              </a:rPr>
              <a:t>CPU</a:t>
            </a:r>
            <a:r>
              <a:rPr kumimoji="1" lang="zh-CN" altLang="en-US" sz="3200" b="1" smtClean="0">
                <a:solidFill>
                  <a:srgbClr val="FF0000"/>
                </a:solidFill>
                <a:latin typeface="隶书" pitchFamily="49" charset="-122"/>
                <a:ea typeface="隶书" pitchFamily="49" charset="-122"/>
              </a:rPr>
              <a:t>结构指令的执行过程</a:t>
            </a:r>
          </a:p>
        </p:txBody>
      </p:sp>
      <p:graphicFrame>
        <p:nvGraphicFramePr>
          <p:cNvPr id="105477" name="Object 13"/>
          <p:cNvGraphicFramePr>
            <a:graphicFrameLocks noChangeAspect="1"/>
          </p:cNvGraphicFramePr>
          <p:nvPr/>
        </p:nvGraphicFramePr>
        <p:xfrm>
          <a:off x="4572000" y="914400"/>
          <a:ext cx="4186238" cy="5562600"/>
        </p:xfrm>
        <a:graphic>
          <a:graphicData uri="http://schemas.openxmlformats.org/presentationml/2006/ole">
            <mc:AlternateContent xmlns:mc="http://schemas.openxmlformats.org/markup-compatibility/2006">
              <mc:Choice xmlns:v="urn:schemas-microsoft-com:vml" Requires="v">
                <p:oleObj spid="_x0000_s23764" name="Visio" r:id="rId4" imgW="5629240" imgH="6829320" progId="Visio.Drawing.6">
                  <p:embed/>
                </p:oleObj>
              </mc:Choice>
              <mc:Fallback>
                <p:oleObj name="Visio" r:id="rId4" imgW="5629240" imgH="682932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914400"/>
                        <a:ext cx="4186238"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520325099"/>
      </p:ext>
    </p:extLst>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152400" y="304800"/>
            <a:ext cx="8382000" cy="609600"/>
          </a:xfrm>
        </p:spPr>
        <p:txBody>
          <a:bodyPr/>
          <a:lstStyle/>
          <a:p>
            <a:pPr eaLnBrk="1" hangingPunct="1"/>
            <a:r>
              <a:rPr lang="zh-CN" altLang="en-US" sz="2400" b="1" smtClean="0">
                <a:solidFill>
                  <a:schemeClr val="folHlink"/>
                </a:solidFill>
                <a:ea typeface="黑体" pitchFamily="49" charset="-122"/>
              </a:rPr>
              <a:t>一、 </a:t>
            </a:r>
            <a:r>
              <a:rPr lang="en-US" altLang="zh-CN" sz="2400" b="1" smtClean="0">
                <a:solidFill>
                  <a:schemeClr val="folHlink"/>
                </a:solidFill>
                <a:ea typeface="黑体" pitchFamily="49" charset="-122"/>
              </a:rPr>
              <a:t>ALU</a:t>
            </a:r>
            <a:r>
              <a:rPr lang="zh-CN" altLang="en-US" sz="2400" b="1" smtClean="0">
                <a:solidFill>
                  <a:schemeClr val="folHlink"/>
                </a:solidFill>
                <a:ea typeface="黑体" pitchFamily="49" charset="-122"/>
              </a:rPr>
              <a:t>指令的执行过程</a:t>
            </a:r>
          </a:p>
        </p:txBody>
      </p:sp>
      <p:sp>
        <p:nvSpPr>
          <p:cNvPr id="106499" name="Rectangle 3"/>
          <p:cNvSpPr>
            <a:spLocks noGrp="1" noChangeArrowheads="1"/>
          </p:cNvSpPr>
          <p:nvPr>
            <p:ph type="body" sz="half" idx="1"/>
          </p:nvPr>
        </p:nvSpPr>
        <p:spPr>
          <a:xfrm>
            <a:off x="304800" y="1143000"/>
            <a:ext cx="4183063" cy="4114800"/>
          </a:xfrm>
        </p:spPr>
        <p:txBody>
          <a:bodyPr/>
          <a:lstStyle/>
          <a:p>
            <a:pPr marL="533400" indent="-533400" eaLnBrk="1" hangingPunct="1">
              <a:buFont typeface="Wingdings" pitchFamily="2" charset="2"/>
              <a:buNone/>
            </a:pPr>
            <a:r>
              <a:rPr lang="en-US" altLang="zh-CN" sz="2400" b="1" smtClean="0">
                <a:latin typeface="宋体" pitchFamily="2" charset="-122"/>
              </a:rPr>
              <a:t>ADD R0, R1, R2</a:t>
            </a:r>
          </a:p>
          <a:p>
            <a:pPr marL="533400" indent="-533400" eaLnBrk="1" hangingPunct="1">
              <a:buFont typeface="Wingdings" pitchFamily="2" charset="2"/>
              <a:buNone/>
            </a:pPr>
            <a:r>
              <a:rPr lang="en-US" altLang="zh-CN" sz="2400" b="1" smtClean="0">
                <a:latin typeface="宋体" pitchFamily="2" charset="-122"/>
              </a:rPr>
              <a:t>(1) PC→MAR </a:t>
            </a:r>
          </a:p>
          <a:p>
            <a:pPr marL="533400" indent="-533400" eaLnBrk="1" hangingPunct="1">
              <a:buFont typeface="Wingdings" pitchFamily="2" charset="2"/>
              <a:buNone/>
            </a:pPr>
            <a:r>
              <a:rPr lang="en-US" altLang="zh-CN" sz="2400" b="1" smtClean="0">
                <a:latin typeface="宋体" pitchFamily="2" charset="-122"/>
              </a:rPr>
              <a:t>(2) PC+1→PC</a:t>
            </a:r>
          </a:p>
          <a:p>
            <a:pPr marL="533400" indent="-533400" eaLnBrk="1" hangingPunct="1">
              <a:buFont typeface="Wingdings" pitchFamily="2" charset="2"/>
              <a:buNone/>
            </a:pPr>
            <a:r>
              <a:rPr lang="en-US" altLang="zh-CN" sz="2400" b="1" smtClean="0">
                <a:solidFill>
                  <a:schemeClr val="hlink"/>
                </a:solidFill>
                <a:latin typeface="宋体" pitchFamily="2" charset="-122"/>
              </a:rPr>
              <a:t>(3) DBUS→MDR </a:t>
            </a:r>
          </a:p>
          <a:p>
            <a:pPr marL="533400" indent="-533400" eaLnBrk="1" hangingPunct="1">
              <a:buFont typeface="Wingdings" pitchFamily="2" charset="2"/>
              <a:buNone/>
            </a:pPr>
            <a:r>
              <a:rPr lang="en-US" altLang="zh-CN" sz="2400" b="1" smtClean="0">
                <a:solidFill>
                  <a:schemeClr val="hlink"/>
                </a:solidFill>
                <a:latin typeface="宋体" pitchFamily="2" charset="-122"/>
              </a:rPr>
              <a:t>(4) MDR→IR</a:t>
            </a:r>
          </a:p>
          <a:p>
            <a:pPr marL="533400" indent="-533400" eaLnBrk="1" hangingPunct="1"/>
            <a:endParaRPr lang="en-US" altLang="zh-CN" sz="2400" b="1" smtClean="0">
              <a:solidFill>
                <a:schemeClr val="hlink"/>
              </a:solidFill>
              <a:latin typeface="宋体" pitchFamily="2" charset="-122"/>
            </a:endParaRPr>
          </a:p>
        </p:txBody>
      </p:sp>
      <p:graphicFrame>
        <p:nvGraphicFramePr>
          <p:cNvPr id="106500" name="Object 21"/>
          <p:cNvGraphicFramePr>
            <a:graphicFrameLocks noChangeAspect="1"/>
          </p:cNvGraphicFramePr>
          <p:nvPr/>
        </p:nvGraphicFramePr>
        <p:xfrm>
          <a:off x="3810000" y="547688"/>
          <a:ext cx="4945063" cy="6081712"/>
        </p:xfrm>
        <a:graphic>
          <a:graphicData uri="http://schemas.openxmlformats.org/presentationml/2006/ole">
            <mc:AlternateContent xmlns:mc="http://schemas.openxmlformats.org/markup-compatibility/2006">
              <mc:Choice xmlns:v="urn:schemas-microsoft-com:vml" Requires="v">
                <p:oleObj spid="_x0000_s24788" name="Visio" r:id="rId3" imgW="5623616" imgH="6828195" progId="Visio.Drawing.6">
                  <p:embed/>
                </p:oleObj>
              </mc:Choice>
              <mc:Fallback>
                <p:oleObj name="Visio" r:id="rId3" imgW="5623616" imgH="6828195"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547688"/>
                        <a:ext cx="4945063" cy="6081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113773026"/>
      </p:ext>
    </p:extLst>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3"/>
          <p:cNvSpPr>
            <a:spLocks noGrp="1" noChangeArrowheads="1"/>
          </p:cNvSpPr>
          <p:nvPr>
            <p:ph type="body" sz="half" idx="1"/>
          </p:nvPr>
        </p:nvSpPr>
        <p:spPr>
          <a:xfrm>
            <a:off x="609600" y="990600"/>
            <a:ext cx="3048000" cy="4114800"/>
          </a:xfrm>
        </p:spPr>
        <p:txBody>
          <a:bodyPr/>
          <a:lstStyle/>
          <a:p>
            <a:pPr eaLnBrk="1" hangingPunct="1">
              <a:buFont typeface="Wingdings" pitchFamily="2" charset="2"/>
              <a:buNone/>
            </a:pPr>
            <a:r>
              <a:rPr lang="en-US" altLang="zh-CN" sz="2400" b="1" smtClean="0">
                <a:latin typeface="宋体" pitchFamily="2" charset="-122"/>
              </a:rPr>
              <a:t>ADD R0, R1, R2</a:t>
            </a:r>
          </a:p>
          <a:p>
            <a:pPr eaLnBrk="1" hangingPunct="1">
              <a:buFont typeface="Wingdings" pitchFamily="2" charset="2"/>
              <a:buNone/>
            </a:pPr>
            <a:r>
              <a:rPr lang="en-US" altLang="zh-CN" sz="2400" b="1" smtClean="0">
                <a:latin typeface="宋体" pitchFamily="2" charset="-122"/>
              </a:rPr>
              <a:t>(1) PC→MAR</a:t>
            </a:r>
          </a:p>
          <a:p>
            <a:pPr eaLnBrk="1" hangingPunct="1">
              <a:buFont typeface="Wingdings" pitchFamily="2" charset="2"/>
              <a:buNone/>
            </a:pPr>
            <a:r>
              <a:rPr lang="en-US" altLang="zh-CN" sz="2400" b="1" smtClean="0">
                <a:latin typeface="宋体" pitchFamily="2" charset="-122"/>
              </a:rPr>
              <a:t>(2) PC+1→PC</a:t>
            </a:r>
          </a:p>
          <a:p>
            <a:pPr eaLnBrk="1" hangingPunct="1">
              <a:buFont typeface="Wingdings" pitchFamily="2" charset="2"/>
              <a:buNone/>
            </a:pPr>
            <a:r>
              <a:rPr lang="en-US" altLang="zh-CN" sz="2400" b="1" smtClean="0">
                <a:latin typeface="宋体" pitchFamily="2" charset="-122"/>
              </a:rPr>
              <a:t>(3) DBUS→MDR</a:t>
            </a:r>
          </a:p>
          <a:p>
            <a:pPr eaLnBrk="1" hangingPunct="1">
              <a:buFont typeface="Wingdings" pitchFamily="2" charset="2"/>
              <a:buNone/>
            </a:pPr>
            <a:r>
              <a:rPr lang="en-US" altLang="zh-CN" sz="2400" b="1" smtClean="0">
                <a:latin typeface="宋体" pitchFamily="2" charset="-122"/>
              </a:rPr>
              <a:t>(4) MDR→IR</a:t>
            </a:r>
            <a:endParaRPr lang="en-US" altLang="zh-CN" sz="2400" b="1" smtClean="0">
              <a:solidFill>
                <a:schemeClr val="folHlink"/>
              </a:solidFill>
              <a:latin typeface="宋体" pitchFamily="2" charset="-122"/>
            </a:endParaRPr>
          </a:p>
          <a:p>
            <a:pPr eaLnBrk="1" hangingPunct="1">
              <a:buFont typeface="Wingdings" pitchFamily="2" charset="2"/>
              <a:buNone/>
            </a:pPr>
            <a:r>
              <a:rPr lang="en-US" altLang="zh-CN" sz="2400" b="1" smtClean="0">
                <a:solidFill>
                  <a:schemeClr val="hlink"/>
                </a:solidFill>
                <a:latin typeface="宋体" pitchFamily="2" charset="-122"/>
              </a:rPr>
              <a:t>(5) R1→Y</a:t>
            </a:r>
          </a:p>
        </p:txBody>
      </p:sp>
      <p:graphicFrame>
        <p:nvGraphicFramePr>
          <p:cNvPr id="107523" name="Object 13"/>
          <p:cNvGraphicFramePr>
            <a:graphicFrameLocks noChangeAspect="1"/>
          </p:cNvGraphicFramePr>
          <p:nvPr/>
        </p:nvGraphicFramePr>
        <p:xfrm>
          <a:off x="4419600" y="381000"/>
          <a:ext cx="4414838" cy="6159500"/>
        </p:xfrm>
        <a:graphic>
          <a:graphicData uri="http://schemas.openxmlformats.org/presentationml/2006/ole">
            <mc:AlternateContent xmlns:mc="http://schemas.openxmlformats.org/markup-compatibility/2006">
              <mc:Choice xmlns:v="urn:schemas-microsoft-com:vml" Requires="v">
                <p:oleObj spid="_x0000_s25812" name="Visio" r:id="rId3" imgW="5629240" imgH="6829320" progId="Visio.Drawing.6">
                  <p:embed/>
                </p:oleObj>
              </mc:Choice>
              <mc:Fallback>
                <p:oleObj name="Visio" r:id="rId3" imgW="5629240" imgH="6829320"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381000"/>
                        <a:ext cx="4414838" cy="615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232094310"/>
      </p:ext>
    </p:extLst>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3"/>
          <p:cNvSpPr>
            <a:spLocks noGrp="1" noChangeArrowheads="1"/>
          </p:cNvSpPr>
          <p:nvPr>
            <p:ph type="body" sz="half" idx="1"/>
          </p:nvPr>
        </p:nvSpPr>
        <p:spPr>
          <a:xfrm>
            <a:off x="304800" y="1143000"/>
            <a:ext cx="4183063" cy="4114800"/>
          </a:xfrm>
        </p:spPr>
        <p:txBody>
          <a:bodyPr/>
          <a:lstStyle/>
          <a:p>
            <a:pPr eaLnBrk="1" hangingPunct="1">
              <a:buFont typeface="Wingdings" pitchFamily="2" charset="2"/>
              <a:buNone/>
            </a:pPr>
            <a:r>
              <a:rPr lang="en-US" altLang="zh-CN" sz="2400" b="1" smtClean="0">
                <a:latin typeface="宋体" pitchFamily="2" charset="-122"/>
              </a:rPr>
              <a:t>ADD R0, R1, R2</a:t>
            </a:r>
          </a:p>
          <a:p>
            <a:pPr eaLnBrk="1" hangingPunct="1">
              <a:buFont typeface="Wingdings" pitchFamily="2" charset="2"/>
              <a:buNone/>
            </a:pPr>
            <a:r>
              <a:rPr lang="en-US" altLang="zh-CN" sz="2400" b="1" smtClean="0">
                <a:latin typeface="宋体" pitchFamily="2" charset="-122"/>
              </a:rPr>
              <a:t>(1) PC→MAR</a:t>
            </a:r>
          </a:p>
          <a:p>
            <a:pPr eaLnBrk="1" hangingPunct="1">
              <a:buFont typeface="Wingdings" pitchFamily="2" charset="2"/>
              <a:buNone/>
            </a:pPr>
            <a:r>
              <a:rPr lang="en-US" altLang="zh-CN" sz="2400" b="1" smtClean="0">
                <a:latin typeface="宋体" pitchFamily="2" charset="-122"/>
              </a:rPr>
              <a:t>(2) PC+1→PC</a:t>
            </a:r>
          </a:p>
          <a:p>
            <a:pPr eaLnBrk="1" hangingPunct="1">
              <a:buFont typeface="Wingdings" pitchFamily="2" charset="2"/>
              <a:buNone/>
            </a:pPr>
            <a:r>
              <a:rPr lang="en-US" altLang="zh-CN" sz="2400" b="1" smtClean="0">
                <a:latin typeface="宋体" pitchFamily="2" charset="-122"/>
              </a:rPr>
              <a:t>(3) DBUS→MDR</a:t>
            </a:r>
          </a:p>
          <a:p>
            <a:pPr eaLnBrk="1" hangingPunct="1">
              <a:buFont typeface="Wingdings" pitchFamily="2" charset="2"/>
              <a:buNone/>
            </a:pPr>
            <a:r>
              <a:rPr lang="en-US" altLang="zh-CN" sz="2400" b="1" smtClean="0">
                <a:latin typeface="宋体" pitchFamily="2" charset="-122"/>
              </a:rPr>
              <a:t>(4) MDR→IR</a:t>
            </a:r>
            <a:endParaRPr lang="en-US" altLang="zh-CN" sz="2400" b="1" smtClean="0">
              <a:solidFill>
                <a:schemeClr val="folHlink"/>
              </a:solidFill>
              <a:latin typeface="宋体" pitchFamily="2" charset="-122"/>
            </a:endParaRPr>
          </a:p>
          <a:p>
            <a:pPr eaLnBrk="1" hangingPunct="1">
              <a:buFont typeface="Wingdings" pitchFamily="2" charset="2"/>
              <a:buNone/>
            </a:pPr>
            <a:r>
              <a:rPr lang="en-US" altLang="zh-CN" sz="2400" b="1" smtClean="0">
                <a:latin typeface="宋体" pitchFamily="2" charset="-122"/>
              </a:rPr>
              <a:t>(5) R1→Y</a:t>
            </a:r>
          </a:p>
          <a:p>
            <a:pPr eaLnBrk="1" hangingPunct="1">
              <a:buFont typeface="Wingdings" pitchFamily="2" charset="2"/>
              <a:buNone/>
            </a:pPr>
            <a:r>
              <a:rPr lang="en-US" altLang="zh-CN" sz="2400" b="1" smtClean="0">
                <a:solidFill>
                  <a:schemeClr val="hlink"/>
                </a:solidFill>
                <a:latin typeface="宋体" pitchFamily="2" charset="-122"/>
              </a:rPr>
              <a:t>(6) R2 + Y→Z</a:t>
            </a:r>
          </a:p>
        </p:txBody>
      </p:sp>
      <p:graphicFrame>
        <p:nvGraphicFramePr>
          <p:cNvPr id="108547" name="Object 17"/>
          <p:cNvGraphicFramePr>
            <a:graphicFrameLocks noChangeAspect="1"/>
          </p:cNvGraphicFramePr>
          <p:nvPr/>
        </p:nvGraphicFramePr>
        <p:xfrm>
          <a:off x="4038600" y="457200"/>
          <a:ext cx="4567238" cy="6159500"/>
        </p:xfrm>
        <a:graphic>
          <a:graphicData uri="http://schemas.openxmlformats.org/presentationml/2006/ole">
            <mc:AlternateContent xmlns:mc="http://schemas.openxmlformats.org/markup-compatibility/2006">
              <mc:Choice xmlns:v="urn:schemas-microsoft-com:vml" Requires="v">
                <p:oleObj spid="_x0000_s26836" name="Visio" r:id="rId3" imgW="5629240" imgH="6829320" progId="Visio.Drawing.6">
                  <p:embed/>
                </p:oleObj>
              </mc:Choice>
              <mc:Fallback>
                <p:oleObj name="Visio" r:id="rId3" imgW="5629240" imgH="6829320"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457200"/>
                        <a:ext cx="4567238" cy="615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2144752"/>
      </p:ext>
    </p:extLst>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3"/>
          <p:cNvSpPr>
            <a:spLocks noGrp="1" noChangeArrowheads="1"/>
          </p:cNvSpPr>
          <p:nvPr>
            <p:ph type="body" sz="half" idx="1"/>
          </p:nvPr>
        </p:nvSpPr>
        <p:spPr>
          <a:xfrm>
            <a:off x="457200" y="533400"/>
            <a:ext cx="4183063" cy="4114800"/>
          </a:xfrm>
        </p:spPr>
        <p:txBody>
          <a:bodyPr/>
          <a:lstStyle/>
          <a:p>
            <a:pPr eaLnBrk="1" hangingPunct="1">
              <a:buFont typeface="Wingdings" pitchFamily="2" charset="2"/>
              <a:buNone/>
            </a:pPr>
            <a:r>
              <a:rPr lang="en-US" altLang="zh-CN" sz="2400" b="1" smtClean="0">
                <a:latin typeface="宋体" pitchFamily="2" charset="-122"/>
              </a:rPr>
              <a:t>ADD R0, R1, R2</a:t>
            </a:r>
          </a:p>
          <a:p>
            <a:pPr eaLnBrk="1" hangingPunct="1">
              <a:buFont typeface="Wingdings" pitchFamily="2" charset="2"/>
              <a:buNone/>
            </a:pPr>
            <a:r>
              <a:rPr lang="en-US" altLang="zh-CN" sz="2400" b="1" smtClean="0">
                <a:latin typeface="宋体" pitchFamily="2" charset="-122"/>
              </a:rPr>
              <a:t>(1) PC→MAR</a:t>
            </a:r>
          </a:p>
          <a:p>
            <a:pPr eaLnBrk="1" hangingPunct="1">
              <a:buFont typeface="Wingdings" pitchFamily="2" charset="2"/>
              <a:buNone/>
            </a:pPr>
            <a:r>
              <a:rPr lang="en-US" altLang="zh-CN" sz="2400" b="1" smtClean="0">
                <a:latin typeface="宋体" pitchFamily="2" charset="-122"/>
              </a:rPr>
              <a:t>(2) PC+1→PC</a:t>
            </a:r>
          </a:p>
          <a:p>
            <a:pPr eaLnBrk="1" hangingPunct="1">
              <a:buFont typeface="Wingdings" pitchFamily="2" charset="2"/>
              <a:buNone/>
            </a:pPr>
            <a:r>
              <a:rPr lang="en-US" altLang="zh-CN" sz="2400" b="1" smtClean="0">
                <a:latin typeface="宋体" pitchFamily="2" charset="-122"/>
              </a:rPr>
              <a:t>(3) DBUS→MDR</a:t>
            </a:r>
          </a:p>
          <a:p>
            <a:pPr eaLnBrk="1" hangingPunct="1">
              <a:buFont typeface="Wingdings" pitchFamily="2" charset="2"/>
              <a:buNone/>
            </a:pPr>
            <a:r>
              <a:rPr lang="en-US" altLang="zh-CN" sz="2400" b="1" smtClean="0">
                <a:latin typeface="宋体" pitchFamily="2" charset="-122"/>
              </a:rPr>
              <a:t>(4) MDR→IR</a:t>
            </a:r>
            <a:endParaRPr lang="en-US" altLang="zh-CN" sz="2400" b="1" smtClean="0">
              <a:solidFill>
                <a:schemeClr val="folHlink"/>
              </a:solidFill>
              <a:latin typeface="宋体" pitchFamily="2" charset="-122"/>
            </a:endParaRPr>
          </a:p>
          <a:p>
            <a:pPr eaLnBrk="1" hangingPunct="1">
              <a:buFont typeface="Wingdings" pitchFamily="2" charset="2"/>
              <a:buNone/>
            </a:pPr>
            <a:r>
              <a:rPr lang="en-US" altLang="zh-CN" sz="2400" b="1" smtClean="0">
                <a:latin typeface="宋体" pitchFamily="2" charset="-122"/>
              </a:rPr>
              <a:t>(5) R1→Y</a:t>
            </a:r>
          </a:p>
          <a:p>
            <a:pPr eaLnBrk="1" hangingPunct="1">
              <a:buFont typeface="Wingdings" pitchFamily="2" charset="2"/>
              <a:buNone/>
            </a:pPr>
            <a:r>
              <a:rPr lang="en-US" altLang="zh-CN" sz="2400" b="1" smtClean="0">
                <a:latin typeface="宋体" pitchFamily="2" charset="-122"/>
              </a:rPr>
              <a:t>(6) R2 + Y→Z</a:t>
            </a:r>
            <a:endParaRPr lang="en-US" altLang="zh-CN" sz="2400" b="1" smtClean="0">
              <a:solidFill>
                <a:schemeClr val="folHlink"/>
              </a:solidFill>
              <a:latin typeface="宋体" pitchFamily="2" charset="-122"/>
            </a:endParaRPr>
          </a:p>
          <a:p>
            <a:pPr eaLnBrk="1" hangingPunct="1">
              <a:buFont typeface="Wingdings" pitchFamily="2" charset="2"/>
              <a:buNone/>
            </a:pPr>
            <a:r>
              <a:rPr lang="en-US" altLang="zh-CN" sz="2400" b="1" smtClean="0">
                <a:solidFill>
                  <a:schemeClr val="hlink"/>
                </a:solidFill>
                <a:latin typeface="宋体" pitchFamily="2" charset="-122"/>
              </a:rPr>
              <a:t>(7) Z→R0</a:t>
            </a:r>
          </a:p>
        </p:txBody>
      </p:sp>
      <p:graphicFrame>
        <p:nvGraphicFramePr>
          <p:cNvPr id="109571" name="Object 10"/>
          <p:cNvGraphicFramePr>
            <a:graphicFrameLocks noChangeAspect="1"/>
          </p:cNvGraphicFramePr>
          <p:nvPr/>
        </p:nvGraphicFramePr>
        <p:xfrm>
          <a:off x="3962400" y="533400"/>
          <a:ext cx="4791075" cy="5930900"/>
        </p:xfrm>
        <a:graphic>
          <a:graphicData uri="http://schemas.openxmlformats.org/presentationml/2006/ole">
            <mc:AlternateContent xmlns:mc="http://schemas.openxmlformats.org/markup-compatibility/2006">
              <mc:Choice xmlns:v="urn:schemas-microsoft-com:vml" Requires="v">
                <p:oleObj spid="_x0000_s27860" name="Visio" r:id="rId3" imgW="5629240" imgH="6829320" progId="Visio.Drawing.6">
                  <p:embed/>
                </p:oleObj>
              </mc:Choice>
              <mc:Fallback>
                <p:oleObj name="Visio" r:id="rId3" imgW="5629240" imgH="6829320"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533400"/>
                        <a:ext cx="4791075" cy="593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9572" name="Rectangle 11"/>
          <p:cNvSpPr>
            <a:spLocks noChangeArrowheads="1"/>
          </p:cNvSpPr>
          <p:nvPr/>
        </p:nvSpPr>
        <p:spPr bwMode="auto">
          <a:xfrm>
            <a:off x="457200" y="5016500"/>
            <a:ext cx="24844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kumimoji="1" lang="en-US" altLang="zh-CN" sz="2400" b="1" smtClean="0">
                <a:solidFill>
                  <a:srgbClr val="FF0000"/>
                </a:solidFill>
                <a:latin typeface="宋体" pitchFamily="2" charset="-122"/>
              </a:rPr>
              <a:t>ADD</a:t>
            </a:r>
            <a:r>
              <a:rPr kumimoji="1" lang="zh-CN" altLang="en-US" sz="2400" b="1" smtClean="0">
                <a:solidFill>
                  <a:srgbClr val="FF0000"/>
                </a:solidFill>
                <a:latin typeface="宋体" pitchFamily="2" charset="-122"/>
              </a:rPr>
              <a:t>指令执行结束</a:t>
            </a:r>
          </a:p>
        </p:txBody>
      </p:sp>
      <p:sp>
        <p:nvSpPr>
          <p:cNvPr id="109573" name="AutoShape 13">
            <a:hlinkClick r:id="rId5" action="ppaction://hlinkfile" highlightClick="1"/>
          </p:cNvPr>
          <p:cNvSpPr>
            <a:spLocks noChangeArrowheads="1"/>
          </p:cNvSpPr>
          <p:nvPr/>
        </p:nvSpPr>
        <p:spPr bwMode="auto">
          <a:xfrm>
            <a:off x="250825" y="5805488"/>
            <a:ext cx="590550" cy="503237"/>
          </a:xfrm>
          <a:prstGeom prst="actionButtonForwardNext">
            <a:avLst/>
          </a:prstGeom>
          <a:solidFill>
            <a:schemeClr val="accent1"/>
          </a:solidFill>
          <a:ln w="9525">
            <a:solidFill>
              <a:schemeClr val="tx1"/>
            </a:solidFill>
            <a:miter lim="800000"/>
            <a:headEnd/>
            <a:tailEnd/>
          </a:ln>
        </p:spPr>
        <p:txBody>
          <a:bodyPr lIns="90000" tIns="46800" rIns="90000" bIns="46800" anchor="ctr">
            <a:spAutoFit/>
          </a:bodyPr>
          <a:lstStyle/>
          <a:p>
            <a:pPr algn="l" eaLnBrk="1" hangingPunct="1"/>
            <a:endParaRPr kumimoji="1" lang="zh-CN" altLang="en-US" sz="2400" smtClean="0">
              <a:solidFill>
                <a:srgbClr val="000000"/>
              </a:solidFill>
              <a:latin typeface="Tahoma" pitchFamily="34" charset="0"/>
            </a:endParaRPr>
          </a:p>
        </p:txBody>
      </p:sp>
    </p:spTree>
    <p:extLst>
      <p:ext uri="{BB962C8B-B14F-4D97-AF65-F5344CB8AC3E}">
        <p14:creationId xmlns:p14="http://schemas.microsoft.com/office/powerpoint/2010/main" val="3490349625"/>
      </p:ext>
    </p:extLst>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228600" y="304800"/>
            <a:ext cx="8382000" cy="609600"/>
          </a:xfrm>
        </p:spPr>
        <p:txBody>
          <a:bodyPr/>
          <a:lstStyle/>
          <a:p>
            <a:pPr eaLnBrk="1" hangingPunct="1"/>
            <a:r>
              <a:rPr lang="zh-CN" altLang="en-US" sz="2400" b="1" smtClean="0">
                <a:solidFill>
                  <a:schemeClr val="folHlink"/>
                </a:solidFill>
              </a:rPr>
              <a:t>二、访存指令的执行过程</a:t>
            </a:r>
          </a:p>
        </p:txBody>
      </p:sp>
      <p:sp>
        <p:nvSpPr>
          <p:cNvPr id="110595" name="Rectangle 3"/>
          <p:cNvSpPr>
            <a:spLocks noGrp="1" noChangeArrowheads="1"/>
          </p:cNvSpPr>
          <p:nvPr>
            <p:ph type="body" sz="half" idx="1"/>
          </p:nvPr>
        </p:nvSpPr>
        <p:spPr>
          <a:xfrm>
            <a:off x="304800" y="1066800"/>
            <a:ext cx="4183063" cy="4114800"/>
          </a:xfrm>
        </p:spPr>
        <p:txBody>
          <a:bodyPr/>
          <a:lstStyle/>
          <a:p>
            <a:pPr eaLnBrk="1" hangingPunct="1">
              <a:buFont typeface="Wingdings" pitchFamily="2" charset="2"/>
              <a:buNone/>
            </a:pPr>
            <a:endParaRPr lang="en-US" altLang="zh-CN" sz="2400" b="1" smtClean="0">
              <a:latin typeface="宋体" pitchFamily="2" charset="-122"/>
            </a:endParaRPr>
          </a:p>
          <a:p>
            <a:pPr eaLnBrk="1" hangingPunct="1">
              <a:buFont typeface="Wingdings" pitchFamily="2" charset="2"/>
              <a:buNone/>
            </a:pPr>
            <a:r>
              <a:rPr lang="zh-CN" altLang="en-US" sz="2400" b="1" smtClean="0">
                <a:latin typeface="宋体" pitchFamily="2" charset="-122"/>
              </a:rPr>
              <a:t>装人操作：</a:t>
            </a:r>
            <a:r>
              <a:rPr lang="en-US" altLang="zh-CN" sz="2400" b="1" smtClean="0">
                <a:latin typeface="宋体" pitchFamily="2" charset="-122"/>
              </a:rPr>
              <a:t>LOAD R2,mem</a:t>
            </a:r>
          </a:p>
          <a:p>
            <a:pPr eaLnBrk="1" hangingPunct="1">
              <a:buFont typeface="Wingdings" pitchFamily="2" charset="2"/>
              <a:buNone/>
            </a:pPr>
            <a:r>
              <a:rPr lang="en-US" altLang="zh-CN" sz="2400" b="1" smtClean="0">
                <a:solidFill>
                  <a:schemeClr val="hlink"/>
                </a:solidFill>
                <a:latin typeface="宋体" pitchFamily="2" charset="-122"/>
              </a:rPr>
              <a:t>	(1) PC→MAR</a:t>
            </a:r>
          </a:p>
          <a:p>
            <a:pPr eaLnBrk="1" hangingPunct="1">
              <a:buFont typeface="Wingdings" pitchFamily="2" charset="2"/>
              <a:buNone/>
            </a:pPr>
            <a:r>
              <a:rPr lang="en-US" altLang="zh-CN" sz="2400" b="1" smtClean="0">
                <a:solidFill>
                  <a:schemeClr val="hlink"/>
                </a:solidFill>
                <a:latin typeface="宋体" pitchFamily="2" charset="-122"/>
              </a:rPr>
              <a:t>	(2) PC+1→PC</a:t>
            </a:r>
          </a:p>
          <a:p>
            <a:pPr eaLnBrk="1" hangingPunct="1">
              <a:buFont typeface="Wingdings" pitchFamily="2" charset="2"/>
              <a:buNone/>
            </a:pPr>
            <a:endParaRPr lang="en-US" altLang="zh-CN" sz="2400" b="1" smtClean="0">
              <a:solidFill>
                <a:schemeClr val="hlink"/>
              </a:solidFill>
              <a:latin typeface="宋体" pitchFamily="2" charset="-122"/>
            </a:endParaRPr>
          </a:p>
        </p:txBody>
      </p:sp>
      <p:graphicFrame>
        <p:nvGraphicFramePr>
          <p:cNvPr id="110596" name="Object 6"/>
          <p:cNvGraphicFramePr>
            <a:graphicFrameLocks noChangeAspect="1"/>
          </p:cNvGraphicFramePr>
          <p:nvPr/>
        </p:nvGraphicFramePr>
        <p:xfrm>
          <a:off x="4572000" y="685800"/>
          <a:ext cx="4186238" cy="5562600"/>
        </p:xfrm>
        <a:graphic>
          <a:graphicData uri="http://schemas.openxmlformats.org/presentationml/2006/ole">
            <mc:AlternateContent xmlns:mc="http://schemas.openxmlformats.org/markup-compatibility/2006">
              <mc:Choice xmlns:v="urn:schemas-microsoft-com:vml" Requires="v">
                <p:oleObj spid="_x0000_s28884" name="Visio" r:id="rId3" imgW="5629240" imgH="6829320" progId="Visio.Drawing.6">
                  <p:embed/>
                </p:oleObj>
              </mc:Choice>
              <mc:Fallback>
                <p:oleObj name="Visio" r:id="rId3" imgW="5629240" imgH="6829320"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685800"/>
                        <a:ext cx="4186238"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908318000"/>
      </p:ext>
    </p:extLst>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3"/>
          <p:cNvSpPr>
            <a:spLocks noGrp="1" noChangeArrowheads="1"/>
          </p:cNvSpPr>
          <p:nvPr>
            <p:ph type="body" sz="half" idx="1"/>
          </p:nvPr>
        </p:nvSpPr>
        <p:spPr>
          <a:xfrm>
            <a:off x="228600" y="914400"/>
            <a:ext cx="4183063" cy="2362200"/>
          </a:xfrm>
        </p:spPr>
        <p:txBody>
          <a:bodyPr/>
          <a:lstStyle/>
          <a:p>
            <a:pPr eaLnBrk="1" hangingPunct="1">
              <a:lnSpc>
                <a:spcPct val="90000"/>
              </a:lnSpc>
              <a:buFont typeface="Wingdings" pitchFamily="2" charset="2"/>
              <a:buNone/>
            </a:pPr>
            <a:endParaRPr lang="en-US" altLang="zh-CN" sz="2400" b="1" smtClean="0">
              <a:latin typeface="宋体" pitchFamily="2" charset="-122"/>
            </a:endParaRPr>
          </a:p>
          <a:p>
            <a:pPr eaLnBrk="1" hangingPunct="1">
              <a:lnSpc>
                <a:spcPct val="90000"/>
              </a:lnSpc>
              <a:buFont typeface="Wingdings" pitchFamily="2" charset="2"/>
              <a:buNone/>
            </a:pPr>
            <a:r>
              <a:rPr lang="zh-CN" altLang="en-US" sz="2400" b="1" smtClean="0">
                <a:latin typeface="宋体" pitchFamily="2" charset="-122"/>
              </a:rPr>
              <a:t>装人操作：</a:t>
            </a:r>
            <a:r>
              <a:rPr lang="en-US" altLang="zh-CN" sz="2400" b="1" smtClean="0">
                <a:latin typeface="宋体" pitchFamily="2" charset="-122"/>
              </a:rPr>
              <a:t>LOAD R2,mem</a:t>
            </a:r>
          </a:p>
          <a:p>
            <a:pPr eaLnBrk="1" hangingPunct="1">
              <a:lnSpc>
                <a:spcPct val="90000"/>
              </a:lnSpc>
              <a:buFont typeface="Wingdings" pitchFamily="2" charset="2"/>
              <a:buNone/>
            </a:pPr>
            <a:r>
              <a:rPr lang="en-US" altLang="zh-CN" sz="2400" b="1" smtClean="0">
                <a:latin typeface="宋体" pitchFamily="2" charset="-122"/>
              </a:rPr>
              <a:t>	(1) PC→MAR</a:t>
            </a:r>
          </a:p>
          <a:p>
            <a:pPr eaLnBrk="1" hangingPunct="1">
              <a:lnSpc>
                <a:spcPct val="90000"/>
              </a:lnSpc>
              <a:buFont typeface="Wingdings" pitchFamily="2" charset="2"/>
              <a:buNone/>
            </a:pPr>
            <a:r>
              <a:rPr lang="en-US" altLang="zh-CN" sz="2400" b="1" smtClean="0">
                <a:latin typeface="宋体" pitchFamily="2" charset="-122"/>
              </a:rPr>
              <a:t>	(2) PC+1→PC</a:t>
            </a:r>
          </a:p>
          <a:p>
            <a:pPr eaLnBrk="1" hangingPunct="1">
              <a:lnSpc>
                <a:spcPct val="90000"/>
              </a:lnSpc>
              <a:buFont typeface="Wingdings" pitchFamily="2" charset="2"/>
              <a:buNone/>
            </a:pPr>
            <a:r>
              <a:rPr lang="en-US" altLang="zh-CN" sz="2400" b="1" smtClean="0">
                <a:solidFill>
                  <a:schemeClr val="folHlink"/>
                </a:solidFill>
                <a:latin typeface="宋体" pitchFamily="2" charset="-122"/>
              </a:rPr>
              <a:t>	</a:t>
            </a:r>
            <a:r>
              <a:rPr lang="en-US" altLang="zh-CN" sz="2400" b="1" smtClean="0">
                <a:solidFill>
                  <a:schemeClr val="hlink"/>
                </a:solidFill>
                <a:latin typeface="宋体" pitchFamily="2" charset="-122"/>
              </a:rPr>
              <a:t>(3) DBUS→MDR</a:t>
            </a:r>
          </a:p>
          <a:p>
            <a:pPr eaLnBrk="1" hangingPunct="1">
              <a:lnSpc>
                <a:spcPct val="90000"/>
              </a:lnSpc>
              <a:buFont typeface="Wingdings" pitchFamily="2" charset="2"/>
              <a:buNone/>
            </a:pPr>
            <a:r>
              <a:rPr lang="en-US" altLang="zh-CN" sz="2400" b="1" smtClean="0">
                <a:solidFill>
                  <a:schemeClr val="hlink"/>
                </a:solidFill>
                <a:latin typeface="宋体" pitchFamily="2" charset="-122"/>
              </a:rPr>
              <a:t>	(4) MDR→IR</a:t>
            </a:r>
          </a:p>
          <a:p>
            <a:pPr eaLnBrk="1" hangingPunct="1">
              <a:lnSpc>
                <a:spcPct val="90000"/>
              </a:lnSpc>
            </a:pPr>
            <a:endParaRPr lang="en-US" altLang="zh-CN" sz="2400" b="1" smtClean="0">
              <a:solidFill>
                <a:schemeClr val="hlink"/>
              </a:solidFill>
              <a:latin typeface="宋体" pitchFamily="2" charset="-122"/>
            </a:endParaRPr>
          </a:p>
        </p:txBody>
      </p:sp>
      <p:sp>
        <p:nvSpPr>
          <p:cNvPr id="111619" name="Rectangle 7"/>
          <p:cNvSpPr>
            <a:spLocks noChangeArrowheads="1"/>
          </p:cNvSpPr>
          <p:nvPr/>
        </p:nvSpPr>
        <p:spPr bwMode="auto">
          <a:xfrm>
            <a:off x="381000" y="3657600"/>
            <a:ext cx="44196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l" eaLnBrk="1" hangingPunct="1"/>
            <a:r>
              <a:rPr kumimoji="1" lang="zh-CN" altLang="en-US" sz="2800" b="1" smtClean="0">
                <a:solidFill>
                  <a:srgbClr val="FF0000"/>
                </a:solidFill>
                <a:latin typeface="Tahoma" pitchFamily="34" charset="0"/>
              </a:rPr>
              <a:t>所有指令的开始都相同。即取指令阶段</a:t>
            </a:r>
          </a:p>
        </p:txBody>
      </p:sp>
      <p:graphicFrame>
        <p:nvGraphicFramePr>
          <p:cNvPr id="111620" name="Object 9"/>
          <p:cNvGraphicFramePr>
            <a:graphicFrameLocks noChangeAspect="1"/>
          </p:cNvGraphicFramePr>
          <p:nvPr/>
        </p:nvGraphicFramePr>
        <p:xfrm>
          <a:off x="3962400" y="533400"/>
          <a:ext cx="4716463" cy="6081713"/>
        </p:xfrm>
        <a:graphic>
          <a:graphicData uri="http://schemas.openxmlformats.org/presentationml/2006/ole">
            <mc:AlternateContent xmlns:mc="http://schemas.openxmlformats.org/markup-compatibility/2006">
              <mc:Choice xmlns:v="urn:schemas-microsoft-com:vml" Requires="v">
                <p:oleObj spid="_x0000_s29908" name="Visio" r:id="rId3" imgW="5623616" imgH="6828195" progId="Visio.Drawing.6">
                  <p:embed/>
                </p:oleObj>
              </mc:Choice>
              <mc:Fallback>
                <p:oleObj name="Visio" r:id="rId3" imgW="5623616" imgH="6828195"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533400"/>
                        <a:ext cx="4716463" cy="6081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987718785"/>
      </p:ext>
    </p:extLst>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3"/>
          <p:cNvSpPr>
            <a:spLocks noGrp="1" noChangeArrowheads="1"/>
          </p:cNvSpPr>
          <p:nvPr>
            <p:ph type="body" sz="half" idx="1"/>
          </p:nvPr>
        </p:nvSpPr>
        <p:spPr>
          <a:xfrm>
            <a:off x="381000" y="838200"/>
            <a:ext cx="4183063" cy="4114800"/>
          </a:xfrm>
        </p:spPr>
        <p:txBody>
          <a:bodyPr/>
          <a:lstStyle/>
          <a:p>
            <a:pPr eaLnBrk="1" hangingPunct="1">
              <a:buFont typeface="Wingdings" pitchFamily="2" charset="2"/>
              <a:buNone/>
            </a:pPr>
            <a:r>
              <a:rPr lang="zh-CN" altLang="en-US" sz="2400" b="1" smtClean="0">
                <a:latin typeface="宋体" pitchFamily="2" charset="-122"/>
              </a:rPr>
              <a:t>装人操作：</a:t>
            </a:r>
            <a:r>
              <a:rPr lang="en-US" altLang="zh-CN" sz="2400" b="1" smtClean="0">
                <a:latin typeface="宋体" pitchFamily="2" charset="-122"/>
              </a:rPr>
              <a:t>LOAD R2,mem</a:t>
            </a:r>
          </a:p>
          <a:p>
            <a:pPr eaLnBrk="1" hangingPunct="1">
              <a:buFont typeface="Wingdings" pitchFamily="2" charset="2"/>
              <a:buNone/>
            </a:pPr>
            <a:r>
              <a:rPr lang="en-US" altLang="zh-CN" sz="2400" b="1" smtClean="0">
                <a:latin typeface="宋体" pitchFamily="2" charset="-122"/>
              </a:rPr>
              <a:t>	(1) PC→MAR</a:t>
            </a:r>
          </a:p>
          <a:p>
            <a:pPr eaLnBrk="1" hangingPunct="1">
              <a:buFont typeface="Wingdings" pitchFamily="2" charset="2"/>
              <a:buNone/>
            </a:pPr>
            <a:r>
              <a:rPr lang="en-US" altLang="zh-CN" sz="2400" b="1" smtClean="0">
                <a:latin typeface="宋体" pitchFamily="2" charset="-122"/>
              </a:rPr>
              <a:t>	(2) PC+1→PC</a:t>
            </a:r>
          </a:p>
          <a:p>
            <a:pPr eaLnBrk="1" hangingPunct="1">
              <a:buFont typeface="Wingdings" pitchFamily="2" charset="2"/>
              <a:buNone/>
            </a:pPr>
            <a:r>
              <a:rPr lang="en-US" altLang="zh-CN" sz="2400" b="1" smtClean="0">
                <a:solidFill>
                  <a:schemeClr val="folHlink"/>
                </a:solidFill>
                <a:latin typeface="宋体" pitchFamily="2" charset="-122"/>
              </a:rPr>
              <a:t>	</a:t>
            </a:r>
            <a:r>
              <a:rPr lang="en-US" altLang="zh-CN" sz="2400" b="1" smtClean="0">
                <a:latin typeface="宋体" pitchFamily="2" charset="-122"/>
              </a:rPr>
              <a:t>(3) DBUS→MDR</a:t>
            </a:r>
          </a:p>
          <a:p>
            <a:pPr eaLnBrk="1" hangingPunct="1">
              <a:buFont typeface="Wingdings" pitchFamily="2" charset="2"/>
              <a:buNone/>
            </a:pPr>
            <a:r>
              <a:rPr lang="en-US" altLang="zh-CN" sz="2400" b="1" smtClean="0">
                <a:latin typeface="宋体" pitchFamily="2" charset="-122"/>
              </a:rPr>
              <a:t>	(4) MDR→IR</a:t>
            </a:r>
          </a:p>
          <a:p>
            <a:pPr eaLnBrk="1" hangingPunct="1">
              <a:buFont typeface="Wingdings" pitchFamily="2" charset="2"/>
              <a:buNone/>
            </a:pPr>
            <a:r>
              <a:rPr lang="en-US" altLang="zh-CN" sz="2400" b="1" smtClean="0">
                <a:latin typeface="宋体" pitchFamily="2" charset="-122"/>
              </a:rPr>
              <a:t>	</a:t>
            </a:r>
            <a:r>
              <a:rPr lang="en-US" altLang="zh-CN" sz="2400" b="1" smtClean="0">
                <a:solidFill>
                  <a:schemeClr val="hlink"/>
                </a:solidFill>
                <a:latin typeface="宋体" pitchFamily="2" charset="-122"/>
              </a:rPr>
              <a:t>(5) IR(</a:t>
            </a:r>
            <a:r>
              <a:rPr lang="zh-CN" altLang="en-US" sz="2400" b="1" smtClean="0">
                <a:solidFill>
                  <a:schemeClr val="hlink"/>
                </a:solidFill>
                <a:latin typeface="宋体" pitchFamily="2" charset="-122"/>
              </a:rPr>
              <a:t>地址段</a:t>
            </a:r>
            <a:r>
              <a:rPr lang="en-US" altLang="zh-CN" sz="2400" b="1" smtClean="0">
                <a:solidFill>
                  <a:schemeClr val="hlink"/>
                </a:solidFill>
                <a:latin typeface="宋体" pitchFamily="2" charset="-122"/>
              </a:rPr>
              <a:t>)→MAR</a:t>
            </a:r>
            <a:r>
              <a:rPr lang="zh-CN" altLang="en-US" sz="2400" b="1" smtClean="0">
                <a:solidFill>
                  <a:schemeClr val="hlink"/>
                </a:solidFill>
                <a:latin typeface="宋体" pitchFamily="2" charset="-122"/>
              </a:rPr>
              <a:t>，读存储器</a:t>
            </a:r>
          </a:p>
        </p:txBody>
      </p:sp>
      <p:graphicFrame>
        <p:nvGraphicFramePr>
          <p:cNvPr id="112643" name="Object 6"/>
          <p:cNvGraphicFramePr>
            <a:graphicFrameLocks noChangeAspect="1"/>
          </p:cNvGraphicFramePr>
          <p:nvPr/>
        </p:nvGraphicFramePr>
        <p:xfrm>
          <a:off x="4495800" y="609600"/>
          <a:ext cx="4186238" cy="5626100"/>
        </p:xfrm>
        <a:graphic>
          <a:graphicData uri="http://schemas.openxmlformats.org/presentationml/2006/ole">
            <mc:AlternateContent xmlns:mc="http://schemas.openxmlformats.org/markup-compatibility/2006">
              <mc:Choice xmlns:v="urn:schemas-microsoft-com:vml" Requires="v">
                <p:oleObj spid="_x0000_s30932" name="Visio" r:id="rId3" imgW="5629240" imgH="6829320" progId="Visio.Drawing.6">
                  <p:embed/>
                </p:oleObj>
              </mc:Choice>
              <mc:Fallback>
                <p:oleObj name="Visio" r:id="rId3" imgW="5629240" imgH="6829320"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609600"/>
                        <a:ext cx="4186238" cy="562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834173149"/>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1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14.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2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23.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2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4.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heme/theme1.xml><?xml version="1.0" encoding="utf-8"?>
<a:theme xmlns:a="http://schemas.openxmlformats.org/drawingml/2006/main" name="cod4e">
  <a:themeElements>
    <a:clrScheme name="cod4e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fontScheme name="cod4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defRPr>
        </a:defPPr>
      </a:lstStyle>
    </a:lnDef>
  </a:objectDefaults>
  <a:extraClrSchemeLst>
    <a:extraClrScheme>
      <a:clrScheme name="cod4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cod4e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cod4e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cod4e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cod4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cod4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cod4e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组成原理">
  <a:themeElements>
    <a:clrScheme name="组成原理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组成原理">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组成原理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组成原理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组成原理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组成原理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组成原理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组成原理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组成原理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组成原理">
  <a:themeElements>
    <a:clrScheme name="组成原理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组成原理">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组成原理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组成原理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组成原理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组成原理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组成原理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组成原理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组成原理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组成原理">
  <a:themeElements>
    <a:clrScheme name="组成原理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组成原理">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组成原理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组成原理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组成原理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组成原理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组成原理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组成原理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组成原理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21222</TotalTime>
  <Words>10965</Words>
  <Application>Microsoft Office PowerPoint</Application>
  <PresentationFormat>全屏显示(4:3)</PresentationFormat>
  <Paragraphs>2076</Paragraphs>
  <Slides>149</Slides>
  <Notes>71</Notes>
  <HiddenSlides>12</HiddenSlides>
  <MMClips>0</MMClips>
  <ScaleCrop>false</ScaleCrop>
  <HeadingPairs>
    <vt:vector size="8" baseType="variant">
      <vt:variant>
        <vt:lpstr>已用的字体</vt:lpstr>
      </vt:variant>
      <vt:variant>
        <vt:i4>16</vt:i4>
      </vt:variant>
      <vt:variant>
        <vt:lpstr>主题</vt:lpstr>
      </vt:variant>
      <vt:variant>
        <vt:i4>4</vt:i4>
      </vt:variant>
      <vt:variant>
        <vt:lpstr>嵌入 OLE 服务器</vt:lpstr>
      </vt:variant>
      <vt:variant>
        <vt:i4>4</vt:i4>
      </vt:variant>
      <vt:variant>
        <vt:lpstr>幻灯片标题</vt:lpstr>
      </vt:variant>
      <vt:variant>
        <vt:i4>149</vt:i4>
      </vt:variant>
    </vt:vector>
  </HeadingPairs>
  <TitlesOfParts>
    <vt:vector size="173" baseType="lpstr">
      <vt:lpstr>Microsoft Yahei</vt:lpstr>
      <vt:lpstr>Monotype Sorts</vt:lpstr>
      <vt:lpstr>仿宋</vt:lpstr>
      <vt:lpstr>黑体</vt:lpstr>
      <vt:lpstr>楷体_GB2312</vt:lpstr>
      <vt:lpstr>隶书</vt:lpstr>
      <vt:lpstr>宋体</vt:lpstr>
      <vt:lpstr>微软雅黑</vt:lpstr>
      <vt:lpstr>新宋体</vt:lpstr>
      <vt:lpstr>Arial</vt:lpstr>
      <vt:lpstr>Arial Black</vt:lpstr>
      <vt:lpstr>Lucida Console</vt:lpstr>
      <vt:lpstr>Symbol</vt:lpstr>
      <vt:lpstr>Tahoma</vt:lpstr>
      <vt:lpstr>Times New Roman</vt:lpstr>
      <vt:lpstr>Wingdings</vt:lpstr>
      <vt:lpstr>cod4e</vt:lpstr>
      <vt:lpstr>组成原理</vt:lpstr>
      <vt:lpstr>1_组成原理</vt:lpstr>
      <vt:lpstr>2_组成原理</vt:lpstr>
      <vt:lpstr>Visio</vt:lpstr>
      <vt:lpstr>文档</vt:lpstr>
      <vt:lpstr>BMP 图像</vt:lpstr>
      <vt:lpstr>位图图像</vt:lpstr>
      <vt:lpstr>PowerPoint 演示文稿</vt:lpstr>
      <vt:lpstr>Introduction</vt:lpstr>
      <vt:lpstr>Logic Design Basics</vt:lpstr>
      <vt:lpstr>Combinational Elements</vt:lpstr>
      <vt:lpstr>Sequential Elements</vt:lpstr>
      <vt:lpstr>Sequential Elements</vt:lpstr>
      <vt:lpstr>PowerPoint 演示文稿</vt:lpstr>
      <vt:lpstr>PowerPoint 演示文稿</vt:lpstr>
      <vt:lpstr>PowerPoint 演示文稿</vt:lpstr>
      <vt:lpstr>PowerPoint 演示文稿</vt:lpstr>
      <vt:lpstr>Clocking Methodology</vt:lpstr>
      <vt:lpstr>PowerPoint 演示文稿</vt:lpstr>
      <vt:lpstr>Instruction Execution: Main Steps</vt:lpstr>
      <vt:lpstr>CPU (the main frame)Overview</vt:lpstr>
      <vt:lpstr>Multiplexers</vt:lpstr>
      <vt:lpstr>Control</vt:lpstr>
      <vt:lpstr>The Basic MIPS Instruction Types</vt:lpstr>
      <vt:lpstr>Building a Datapath</vt:lpstr>
      <vt:lpstr>Instruction Fetch</vt:lpstr>
      <vt:lpstr>Verilog PC 单元的实现</vt:lpstr>
      <vt:lpstr>Verilog 指令存储器的实现</vt:lpstr>
      <vt:lpstr>R-Format Instructions</vt:lpstr>
      <vt:lpstr>Load/Store Instructions</vt:lpstr>
      <vt:lpstr>Branch Instructions</vt:lpstr>
      <vt:lpstr>Branch Instructions</vt:lpstr>
      <vt:lpstr>Composing the Elements</vt:lpstr>
      <vt:lpstr>R-Type/Load/Store Datapath</vt:lpstr>
      <vt:lpstr>Full Datapath</vt:lpstr>
      <vt:lpstr>ALU Control</vt:lpstr>
      <vt:lpstr>ALU Control</vt:lpstr>
      <vt:lpstr>The Main Control Unit</vt:lpstr>
      <vt:lpstr>PowerPoint 演示文稿</vt:lpstr>
      <vt:lpstr>Datapath With Control</vt:lpstr>
      <vt:lpstr>R-Type Instruction</vt:lpstr>
      <vt:lpstr>Load Instruction</vt:lpstr>
      <vt:lpstr>Branch-on-Equal Instruction</vt:lpstr>
      <vt:lpstr>Implementing Jumps</vt:lpstr>
      <vt:lpstr>Datapath With Jumps Added</vt:lpstr>
      <vt:lpstr>(Verilog)单周期处理器的实现</vt:lpstr>
      <vt:lpstr>(Verilog)单周期处理器的实现</vt:lpstr>
      <vt:lpstr>(Verilog)单周期处理器的实现</vt:lpstr>
      <vt:lpstr>PowerPoint 演示文稿</vt:lpstr>
      <vt:lpstr>简化的MIPS指令   的多周期处理机设计方案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一、ALU指令的执行过程</vt:lpstr>
      <vt:lpstr>一、 ALU指令的执行过程</vt:lpstr>
      <vt:lpstr>PowerPoint 演示文稿</vt:lpstr>
      <vt:lpstr>PowerPoint 演示文稿</vt:lpstr>
      <vt:lpstr>PowerPoint 演示文稿</vt:lpstr>
      <vt:lpstr>二、访存指令的执行过程</vt:lpstr>
      <vt:lpstr>PowerPoint 演示文稿</vt:lpstr>
      <vt:lpstr>PowerPoint 演示文稿</vt:lpstr>
      <vt:lpstr>PowerPoint 演示文稿</vt:lpstr>
      <vt:lpstr>二、访存指令的执行过程</vt:lpstr>
      <vt:lpstr>PowerPoint 演示文稿</vt:lpstr>
      <vt:lpstr>三、转移控制指令的执行过程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指令流程图</vt:lpstr>
      <vt:lpstr>执行步骤所需的控制信号</vt:lpstr>
      <vt:lpstr>微操作控制形成电路的逻辑表达形式</vt:lpstr>
      <vt:lpstr>控制器的逻辑表达式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微程序控制器的基本结构和工作过程</vt:lpstr>
      <vt:lpstr>微程序控制器基本结构 </vt:lpstr>
      <vt:lpstr>PowerPoint 演示文稿</vt:lpstr>
      <vt:lpstr>微程序设计的相关技术</vt:lpstr>
      <vt:lpstr>2、字段直接编码法</vt:lpstr>
      <vt:lpstr>3、字段间接编码法</vt:lpstr>
      <vt:lpstr>PowerPoint 演示文稿</vt:lpstr>
      <vt:lpstr>PowerPoint 演示文稿</vt:lpstr>
      <vt:lpstr>（二）微指令地址形成方式</vt:lpstr>
      <vt:lpstr>  (1)顺序-转移型微地址</vt:lpstr>
      <vt:lpstr>PowerPoint 演示文稿</vt:lpstr>
      <vt:lpstr>（2）顺序-转移型微地址</vt:lpstr>
      <vt:lpstr>基于微程序控制的简单模型机</vt:lpstr>
      <vt:lpstr>实验系统：微程序控制器结构</vt:lpstr>
      <vt:lpstr>实验系统中主机系统的数据通路</vt:lpstr>
      <vt:lpstr>系统复位后寄存器的情况</vt:lpstr>
      <vt:lpstr>指令执行的过程</vt:lpstr>
      <vt:lpstr>PowerPoint 演示文稿</vt:lpstr>
      <vt:lpstr>微程序器中后继地址的生成</vt:lpstr>
      <vt:lpstr>微程序器中后继地址的生成</vt:lpstr>
      <vt:lpstr>微指令格式</vt:lpstr>
      <vt:lpstr>Performance Issues</vt:lpstr>
      <vt:lpstr>Concluding Remarks</vt:lpstr>
      <vt:lpstr>Assignment 4</vt:lpstr>
      <vt:lpstr>课堂练习</vt:lpstr>
      <vt:lpstr>实验安排</vt:lpstr>
    </vt:vector>
  </TitlesOfParts>
  <Company>Ashenden Designs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dc:title>
  <dc:creator>Peter Ashenden</dc:creator>
  <cp:lastModifiedBy>wdxwj</cp:lastModifiedBy>
  <cp:revision>453</cp:revision>
  <dcterms:created xsi:type="dcterms:W3CDTF">2008-08-18T10:44:28Z</dcterms:created>
  <dcterms:modified xsi:type="dcterms:W3CDTF">2019-09-18T09:31:06Z</dcterms:modified>
</cp:coreProperties>
</file>